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742" r:id="rId2"/>
    <p:sldMasterId id="2147483766" r:id="rId3"/>
  </p:sldMasterIdLst>
  <p:notesMasterIdLst>
    <p:notesMasterId r:id="rId71"/>
  </p:notesMasterIdLst>
  <p:sldIdLst>
    <p:sldId id="366" r:id="rId4"/>
    <p:sldId id="474" r:id="rId5"/>
    <p:sldId id="481" r:id="rId6"/>
    <p:sldId id="475" r:id="rId7"/>
    <p:sldId id="476" r:id="rId8"/>
    <p:sldId id="477" r:id="rId9"/>
    <p:sldId id="478" r:id="rId10"/>
    <p:sldId id="479" r:id="rId11"/>
    <p:sldId id="480" r:id="rId12"/>
    <p:sldId id="489" r:id="rId13"/>
    <p:sldId id="490" r:id="rId14"/>
    <p:sldId id="482" r:id="rId15"/>
    <p:sldId id="483" r:id="rId16"/>
    <p:sldId id="484" r:id="rId17"/>
    <p:sldId id="485" r:id="rId18"/>
    <p:sldId id="486" r:id="rId19"/>
    <p:sldId id="487" r:id="rId20"/>
    <p:sldId id="488" r:id="rId21"/>
    <p:sldId id="517" r:id="rId22"/>
    <p:sldId id="491" r:id="rId23"/>
    <p:sldId id="492" r:id="rId24"/>
    <p:sldId id="493" r:id="rId25"/>
    <p:sldId id="495" r:id="rId26"/>
    <p:sldId id="496" r:id="rId27"/>
    <p:sldId id="497" r:id="rId28"/>
    <p:sldId id="494" r:id="rId29"/>
    <p:sldId id="473" r:id="rId30"/>
    <p:sldId id="498" r:id="rId31"/>
    <p:sldId id="499" r:id="rId32"/>
    <p:sldId id="500" r:id="rId33"/>
    <p:sldId id="510" r:id="rId34"/>
    <p:sldId id="511" r:id="rId35"/>
    <p:sldId id="512" r:id="rId36"/>
    <p:sldId id="513" r:id="rId37"/>
    <p:sldId id="501" r:id="rId38"/>
    <p:sldId id="503" r:id="rId39"/>
    <p:sldId id="504" r:id="rId40"/>
    <p:sldId id="505" r:id="rId41"/>
    <p:sldId id="506" r:id="rId42"/>
    <p:sldId id="508" r:id="rId43"/>
    <p:sldId id="521" r:id="rId44"/>
    <p:sldId id="522" r:id="rId45"/>
    <p:sldId id="523" r:id="rId46"/>
    <p:sldId id="524" r:id="rId47"/>
    <p:sldId id="525" r:id="rId48"/>
    <p:sldId id="526" r:id="rId49"/>
    <p:sldId id="527" r:id="rId50"/>
    <p:sldId id="528" r:id="rId51"/>
    <p:sldId id="529" r:id="rId52"/>
    <p:sldId id="530" r:id="rId53"/>
    <p:sldId id="507" r:id="rId54"/>
    <p:sldId id="515" r:id="rId55"/>
    <p:sldId id="516" r:id="rId56"/>
    <p:sldId id="509" r:id="rId57"/>
    <p:sldId id="518" r:id="rId58"/>
    <p:sldId id="519" r:id="rId59"/>
    <p:sldId id="531" r:id="rId60"/>
    <p:sldId id="532" r:id="rId61"/>
    <p:sldId id="533" r:id="rId62"/>
    <p:sldId id="534" r:id="rId63"/>
    <p:sldId id="535" r:id="rId64"/>
    <p:sldId id="536" r:id="rId65"/>
    <p:sldId id="537" r:id="rId66"/>
    <p:sldId id="538" r:id="rId67"/>
    <p:sldId id="539" r:id="rId68"/>
    <p:sldId id="540" r:id="rId69"/>
    <p:sldId id="520" r:id="rId70"/>
  </p:sldIdLst>
  <p:sldSz cx="12192000" cy="6858000"/>
  <p:notesSz cx="6858000" cy="9144000"/>
  <p:custDataLst>
    <p:tags r:id="rId7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54" autoAdjust="0"/>
    <p:restoredTop sz="94660"/>
  </p:normalViewPr>
  <p:slideViewPr>
    <p:cSldViewPr snapToGrid="0">
      <p:cViewPr varScale="1">
        <p:scale>
          <a:sx n="73" d="100"/>
          <a:sy n="73" d="100"/>
        </p:scale>
        <p:origin x="624"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tableStyles" Target="tableStyles.xml"/><Relationship Id="rId7" Type="http://schemas.openxmlformats.org/officeDocument/2006/relationships/slide" Target="slides/slide4.xml"/><Relationship Id="rId71"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tags" Target="tags/tag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C6FCD7-EFBD-4423-A572-392E990DAE12}" type="datetimeFigureOut">
              <a:rPr lang="en-US" smtClean="0"/>
              <a:t>25/3/2025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37FF0D-3108-4406-A6C2-4DB64F82457E}" type="slidenum">
              <a:rPr lang="en-US" smtClean="0"/>
              <a:t>‹#›</a:t>
            </a:fld>
            <a:endParaRPr lang="en-US"/>
          </a:p>
        </p:txBody>
      </p:sp>
    </p:spTree>
    <p:extLst>
      <p:ext uri="{BB962C8B-B14F-4D97-AF65-F5344CB8AC3E}">
        <p14:creationId xmlns:p14="http://schemas.microsoft.com/office/powerpoint/2010/main" val="2667416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8F199E-2EE8-43CB-8FF0-8CE490DAE21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149984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8F199E-2EE8-43CB-8FF0-8CE490DAE21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50577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8F199E-2EE8-43CB-8FF0-8CE490DAE21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84416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8B41A-B8E0-4D65-9AD5-CAC9AA41014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80DCD7B-49F3-41C3-A3E5-03BD917896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7E90928-7051-4176-AF43-FB46B448AF65}"/>
              </a:ext>
            </a:extLst>
          </p:cNvPr>
          <p:cNvSpPr>
            <a:spLocks noGrp="1"/>
          </p:cNvSpPr>
          <p:nvPr>
            <p:ph type="dt" sz="half" idx="10"/>
          </p:nvPr>
        </p:nvSpPr>
        <p:spPr/>
        <p:txBody>
          <a:bodyPr/>
          <a:lstStyle/>
          <a:p>
            <a:fld id="{FD2470B8-96F8-42D0-9FB1-FD414F8B4E30}" type="datetime1">
              <a:rPr lang="en-US" smtClean="0"/>
              <a:t>25/3/2025</a:t>
            </a:fld>
            <a:endParaRPr lang="en-US"/>
          </a:p>
        </p:txBody>
      </p:sp>
      <p:sp>
        <p:nvSpPr>
          <p:cNvPr id="5" name="Footer Placeholder 4">
            <a:extLst>
              <a:ext uri="{FF2B5EF4-FFF2-40B4-BE49-F238E27FC236}">
                <a16:creationId xmlns:a16="http://schemas.microsoft.com/office/drawing/2014/main" id="{09C6C36D-9F2D-4132-AB2A-99D6F38ED6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3FC725-0F22-43D9-B218-40E06E243499}"/>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2887785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DCB1E-B8B3-4099-9998-B1DEAD5CDF7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CC9C89E-B954-4BBD-8FC6-63D9712106C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413943-8E2C-479E-A890-4082F72A6BB9}"/>
              </a:ext>
            </a:extLst>
          </p:cNvPr>
          <p:cNvSpPr>
            <a:spLocks noGrp="1"/>
          </p:cNvSpPr>
          <p:nvPr>
            <p:ph type="dt" sz="half" idx="10"/>
          </p:nvPr>
        </p:nvSpPr>
        <p:spPr/>
        <p:txBody>
          <a:bodyPr/>
          <a:lstStyle/>
          <a:p>
            <a:fld id="{03A4B6EE-3F1C-40A8-BAA7-D8D1D25FA34D}" type="datetime1">
              <a:rPr lang="en-US" smtClean="0"/>
              <a:t>25/3/2025</a:t>
            </a:fld>
            <a:endParaRPr lang="en-US"/>
          </a:p>
        </p:txBody>
      </p:sp>
      <p:sp>
        <p:nvSpPr>
          <p:cNvPr id="5" name="Footer Placeholder 4">
            <a:extLst>
              <a:ext uri="{FF2B5EF4-FFF2-40B4-BE49-F238E27FC236}">
                <a16:creationId xmlns:a16="http://schemas.microsoft.com/office/drawing/2014/main" id="{55B604B0-3DBA-4D52-ADB2-DC5CEF4419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661FA0-D26F-4FFC-8850-74922A338940}"/>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4143217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F595F7-9D7D-4C85-9C99-BE194AFE637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649E8BE-C4BA-4237-B360-FC4943A3130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70A49F-B64E-4D0D-BB32-EA3E8F26407C}"/>
              </a:ext>
            </a:extLst>
          </p:cNvPr>
          <p:cNvSpPr>
            <a:spLocks noGrp="1"/>
          </p:cNvSpPr>
          <p:nvPr>
            <p:ph type="dt" sz="half" idx="10"/>
          </p:nvPr>
        </p:nvSpPr>
        <p:spPr/>
        <p:txBody>
          <a:bodyPr/>
          <a:lstStyle/>
          <a:p>
            <a:fld id="{22B49DCD-488C-48E6-B562-9E2144C6FF46}" type="datetime1">
              <a:rPr lang="en-US" smtClean="0"/>
              <a:t>25/3/2025</a:t>
            </a:fld>
            <a:endParaRPr lang="en-US"/>
          </a:p>
        </p:txBody>
      </p:sp>
      <p:sp>
        <p:nvSpPr>
          <p:cNvPr id="5" name="Footer Placeholder 4">
            <a:extLst>
              <a:ext uri="{FF2B5EF4-FFF2-40B4-BE49-F238E27FC236}">
                <a16:creationId xmlns:a16="http://schemas.microsoft.com/office/drawing/2014/main" id="{38FDC6AD-EC63-4D87-9E40-7B7D6340B1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3CB9E5-01A1-4ED1-B801-129D0CB7524C}"/>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2344722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25/3/2025</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14113981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25/3/2025</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2248399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25/3/2025</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30192547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25/3/2025</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34175259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25/3/2025</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22421311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25/3/2025</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8682850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25/3/2025</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6776938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203219-0ED5-4CAD-8F16-4E3B3502CBBA}"/>
              </a:ext>
            </a:extLst>
          </p:cNvPr>
          <p:cNvSpPr>
            <a:spLocks noGrp="1"/>
          </p:cNvSpPr>
          <p:nvPr>
            <p:ph type="dt" sz="half" idx="10"/>
          </p:nvPr>
        </p:nvSpPr>
        <p:spPr/>
        <p:txBody>
          <a:bodyPr/>
          <a:lstStyle/>
          <a:p>
            <a:fld id="{D6D27D59-6977-44DD-8E4E-5EC5FBCC1A34}" type="datetime1">
              <a:rPr lang="en-US" smtClean="0"/>
              <a:t>25/3/2025</a:t>
            </a:fld>
            <a:endParaRPr lang="en-US"/>
          </a:p>
        </p:txBody>
      </p:sp>
      <p:sp>
        <p:nvSpPr>
          <p:cNvPr id="3" name="Footer Placeholder 2">
            <a:extLst>
              <a:ext uri="{FF2B5EF4-FFF2-40B4-BE49-F238E27FC236}">
                <a16:creationId xmlns:a16="http://schemas.microsoft.com/office/drawing/2014/main" id="{D9A89BAB-B41F-4760-996E-A658ABD611E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385E896-6A31-4981-B626-05CE0AE3B74C}"/>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1618376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35215-4EEE-4E5B-A968-79EEC7C781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03A29C-F7DB-4788-8BFD-3796BE902E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B1FF36-8A8A-49C7-B10C-E9298B9F86C1}"/>
              </a:ext>
            </a:extLst>
          </p:cNvPr>
          <p:cNvSpPr>
            <a:spLocks noGrp="1"/>
          </p:cNvSpPr>
          <p:nvPr>
            <p:ph type="dt" sz="half" idx="10"/>
          </p:nvPr>
        </p:nvSpPr>
        <p:spPr/>
        <p:txBody>
          <a:bodyPr/>
          <a:lstStyle/>
          <a:p>
            <a:fld id="{7848F3F0-BBE0-4656-ADE2-E0CA7BB6F2D1}" type="datetime1">
              <a:rPr lang="en-US" smtClean="0"/>
              <a:t>25/3/2025</a:t>
            </a:fld>
            <a:endParaRPr lang="en-US"/>
          </a:p>
        </p:txBody>
      </p:sp>
      <p:sp>
        <p:nvSpPr>
          <p:cNvPr id="5" name="Footer Placeholder 4">
            <a:extLst>
              <a:ext uri="{FF2B5EF4-FFF2-40B4-BE49-F238E27FC236}">
                <a16:creationId xmlns:a16="http://schemas.microsoft.com/office/drawing/2014/main" id="{E8AE83C5-6936-478A-8D83-F825DE29EA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DB84EC-5F9A-4E4C-8B42-FC4F667B91B5}"/>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37800893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454484-8038-40A1-A8F6-6E672B55E9E3}"/>
              </a:ext>
            </a:extLst>
          </p:cNvPr>
          <p:cNvSpPr>
            <a:spLocks noGrp="1"/>
          </p:cNvSpPr>
          <p:nvPr>
            <p:ph type="dt" sz="half" idx="10"/>
          </p:nvPr>
        </p:nvSpPr>
        <p:spPr/>
        <p:txBody>
          <a:bodyPr/>
          <a:lstStyle/>
          <a:p>
            <a:fld id="{0A829C2E-4D1E-4F59-91D1-95B83ABEEBF7}" type="datetime1">
              <a:rPr lang="en-US" smtClean="0"/>
              <a:t>25/3/2025</a:t>
            </a:fld>
            <a:endParaRPr lang="en-US"/>
          </a:p>
        </p:txBody>
      </p:sp>
      <p:sp>
        <p:nvSpPr>
          <p:cNvPr id="3" name="Footer Placeholder 2">
            <a:extLst>
              <a:ext uri="{FF2B5EF4-FFF2-40B4-BE49-F238E27FC236}">
                <a16:creationId xmlns:a16="http://schemas.microsoft.com/office/drawing/2014/main" id="{80FC74CE-79B6-4B2B-9C3C-FB9E11250DB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BDF9EEF-DFF9-4634-AC52-6B7FC573CB9D}"/>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18597653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0CB401-6D82-4712-B9E2-C59E35209B0B}"/>
              </a:ext>
            </a:extLst>
          </p:cNvPr>
          <p:cNvSpPr>
            <a:spLocks noGrp="1"/>
          </p:cNvSpPr>
          <p:nvPr>
            <p:ph type="dt" sz="half" idx="10"/>
          </p:nvPr>
        </p:nvSpPr>
        <p:spPr/>
        <p:txBody>
          <a:bodyPr/>
          <a:lstStyle/>
          <a:p>
            <a:fld id="{2E746A1F-9E99-4E72-9D09-5F6A6C41B36D}" type="datetime1">
              <a:rPr lang="en-US" smtClean="0"/>
              <a:t>25/3/2025</a:t>
            </a:fld>
            <a:endParaRPr lang="en-US"/>
          </a:p>
        </p:txBody>
      </p:sp>
      <p:sp>
        <p:nvSpPr>
          <p:cNvPr id="3" name="Footer Placeholder 2">
            <a:extLst>
              <a:ext uri="{FF2B5EF4-FFF2-40B4-BE49-F238E27FC236}">
                <a16:creationId xmlns:a16="http://schemas.microsoft.com/office/drawing/2014/main" id="{7B04DB14-2C5A-43F3-8064-E7F713324EB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B52E516-77F2-401D-B9B5-9210EF442DC4}"/>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20718969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139E17-5C6E-4A2B-BB0E-4DAE9E5CDF08}"/>
              </a:ext>
            </a:extLst>
          </p:cNvPr>
          <p:cNvSpPr>
            <a:spLocks noGrp="1"/>
          </p:cNvSpPr>
          <p:nvPr>
            <p:ph type="dt" sz="half" idx="10"/>
          </p:nvPr>
        </p:nvSpPr>
        <p:spPr/>
        <p:txBody>
          <a:bodyPr/>
          <a:lstStyle/>
          <a:p>
            <a:fld id="{2D83F7B2-BB06-4C2C-A0BF-C3C4D1F4133B}" type="datetime1">
              <a:rPr lang="en-US" smtClean="0"/>
              <a:t>25/3/2025</a:t>
            </a:fld>
            <a:endParaRPr lang="en-US"/>
          </a:p>
        </p:txBody>
      </p:sp>
      <p:sp>
        <p:nvSpPr>
          <p:cNvPr id="3" name="Footer Placeholder 2">
            <a:extLst>
              <a:ext uri="{FF2B5EF4-FFF2-40B4-BE49-F238E27FC236}">
                <a16:creationId xmlns:a16="http://schemas.microsoft.com/office/drawing/2014/main" id="{4B4A3704-8A44-465E-8FF3-26CB1F40A69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A5BFB1-52BA-4AC8-85AB-F8756C77D7BC}"/>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42940561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5_Janice作品">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2" name="组合 2"/>
          <p:cNvGrpSpPr>
            <a:grpSpLocks/>
          </p:cNvGrpSpPr>
          <p:nvPr userDrawn="1"/>
        </p:nvGrpSpPr>
        <p:grpSpPr bwMode="auto">
          <a:xfrm>
            <a:off x="1" y="0"/>
            <a:ext cx="12187767" cy="6858000"/>
            <a:chOff x="0" y="0"/>
            <a:chExt cx="12190344" cy="6858000"/>
          </a:xfrm>
        </p:grpSpPr>
        <p:pic>
          <p:nvPicPr>
            <p:cNvPr id="3" name="图片 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559353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3"/>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flipH="1">
              <a:off x="6596812" y="0"/>
              <a:ext cx="559353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4"/>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flipH="1">
              <a:off x="5593532" y="0"/>
              <a:ext cx="100811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104524357"/>
      </p:ext>
    </p:extLst>
  </p:cSld>
  <p:clrMapOvr>
    <a:masterClrMapping/>
  </p:clrMapOvr>
  <p:transition spd="slow" advClick="0" advTm="3000">
    <p:randomBar dir="vert"/>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_Janice作品">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2" name="组合 2"/>
          <p:cNvGrpSpPr>
            <a:grpSpLocks/>
          </p:cNvGrpSpPr>
          <p:nvPr userDrawn="1"/>
        </p:nvGrpSpPr>
        <p:grpSpPr bwMode="auto">
          <a:xfrm>
            <a:off x="1" y="0"/>
            <a:ext cx="12187767" cy="6858000"/>
            <a:chOff x="0" y="0"/>
            <a:chExt cx="12190344" cy="6858000"/>
          </a:xfrm>
        </p:grpSpPr>
        <p:pic>
          <p:nvPicPr>
            <p:cNvPr id="3" name="图片 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559353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3"/>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flipH="1">
              <a:off x="6596812" y="0"/>
              <a:ext cx="559353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4"/>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flipH="1">
              <a:off x="5593532" y="0"/>
              <a:ext cx="100811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539755475"/>
      </p:ext>
    </p:extLst>
  </p:cSld>
  <p:clrMapOvr>
    <a:masterClrMapping/>
  </p:clrMapOvr>
  <p:transition spd="slow" advClick="0" advTm="3000">
    <p:randomBar dir="vert"/>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Janice作品">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2" name="组合 2"/>
          <p:cNvGrpSpPr>
            <a:grpSpLocks/>
          </p:cNvGrpSpPr>
          <p:nvPr userDrawn="1"/>
        </p:nvGrpSpPr>
        <p:grpSpPr bwMode="auto">
          <a:xfrm>
            <a:off x="1" y="0"/>
            <a:ext cx="12187767" cy="6858000"/>
            <a:chOff x="0" y="0"/>
            <a:chExt cx="12190344" cy="6858000"/>
          </a:xfrm>
        </p:grpSpPr>
        <p:pic>
          <p:nvPicPr>
            <p:cNvPr id="3" name="图片 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559353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3"/>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flipH="1">
              <a:off x="6596812" y="0"/>
              <a:ext cx="559353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4"/>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flipH="1">
              <a:off x="5593532" y="0"/>
              <a:ext cx="100811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375250001"/>
      </p:ext>
    </p:extLst>
  </p:cSld>
  <p:clrMapOvr>
    <a:masterClrMapping/>
  </p:clrMapOvr>
  <p:transition spd="slow" advClick="0" advTm="3000">
    <p:randomBar dir="vert"/>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Janice作品">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2" name="组合 2"/>
          <p:cNvGrpSpPr>
            <a:grpSpLocks/>
          </p:cNvGrpSpPr>
          <p:nvPr userDrawn="1"/>
        </p:nvGrpSpPr>
        <p:grpSpPr bwMode="auto">
          <a:xfrm>
            <a:off x="1" y="0"/>
            <a:ext cx="12187767" cy="6858000"/>
            <a:chOff x="0" y="0"/>
            <a:chExt cx="12190344" cy="6858000"/>
          </a:xfrm>
        </p:grpSpPr>
        <p:pic>
          <p:nvPicPr>
            <p:cNvPr id="3" name="图片 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559353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3"/>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flipH="1">
              <a:off x="6596812" y="0"/>
              <a:ext cx="559353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4"/>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flipH="1">
              <a:off x="5593532" y="0"/>
              <a:ext cx="100811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226916506"/>
      </p:ext>
    </p:extLst>
  </p:cSld>
  <p:clrMapOvr>
    <a:masterClrMapping/>
  </p:clrMapOvr>
  <p:transition spd="slow" advClick="0" advTm="3000">
    <p:randomBar dir="vert"/>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Janice作品">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2" name="组合 2"/>
          <p:cNvGrpSpPr>
            <a:grpSpLocks/>
          </p:cNvGrpSpPr>
          <p:nvPr userDrawn="1"/>
        </p:nvGrpSpPr>
        <p:grpSpPr bwMode="auto">
          <a:xfrm>
            <a:off x="1" y="0"/>
            <a:ext cx="12187767" cy="6858000"/>
            <a:chOff x="0" y="0"/>
            <a:chExt cx="12190344" cy="6858000"/>
          </a:xfrm>
        </p:grpSpPr>
        <p:pic>
          <p:nvPicPr>
            <p:cNvPr id="3" name="图片 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559353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3"/>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flipH="1">
              <a:off x="6596812" y="0"/>
              <a:ext cx="559353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4"/>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flipH="1">
              <a:off x="5593532" y="0"/>
              <a:ext cx="100811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5598037"/>
      </p:ext>
    </p:extLst>
  </p:cSld>
  <p:clrMapOvr>
    <a:masterClrMapping/>
  </p:clrMapOvr>
  <p:transition spd="slow" advClick="0" advTm="3000">
    <p:randomBar dir="vert"/>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A61D50-8479-42FF-BF65-7BFC35F9CDD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1816114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658CDEB-3FEA-4754-B2C3-235857A6E80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57605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4D7F6-D75A-44EA-A35D-0A6458C3544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86560A9-2DB3-411B-B47C-0D03D57970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983081-7714-467D-8131-EC28D3DB550A}"/>
              </a:ext>
            </a:extLst>
          </p:cNvPr>
          <p:cNvSpPr>
            <a:spLocks noGrp="1"/>
          </p:cNvSpPr>
          <p:nvPr>
            <p:ph type="dt" sz="half" idx="10"/>
          </p:nvPr>
        </p:nvSpPr>
        <p:spPr/>
        <p:txBody>
          <a:bodyPr/>
          <a:lstStyle/>
          <a:p>
            <a:fld id="{2F3ED7EF-0440-4F9E-A644-D13ECD56D55F}" type="datetime1">
              <a:rPr lang="en-US" smtClean="0"/>
              <a:t>25/3/2025</a:t>
            </a:fld>
            <a:endParaRPr lang="en-US"/>
          </a:p>
        </p:txBody>
      </p:sp>
      <p:sp>
        <p:nvSpPr>
          <p:cNvPr id="5" name="Footer Placeholder 4">
            <a:extLst>
              <a:ext uri="{FF2B5EF4-FFF2-40B4-BE49-F238E27FC236}">
                <a16:creationId xmlns:a16="http://schemas.microsoft.com/office/drawing/2014/main" id="{8C76F7C4-14FF-4DDF-8AAB-8F35F22198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5BBDED-11BF-46B1-929F-41D6C52E5A9D}"/>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39835303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B9E0251-3419-49D7-8637-CD8C9BBFE59B}"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037708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2C4D607-66FF-4F47-AEF5-6921E856B20B}"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4018789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E09B6BF0-33B3-4311-BA0E-D0DE84A98EAD}"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6277735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5215F08-68F1-4088-A60F-31062824CA8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2405429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3E3E3C9-8F3D-4595-8B57-B2DB89B9ADAC}"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0709224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06EC8A6-F6CD-4E3C-8781-C89C47D70E8C}"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2915642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294AD9F-B617-4684-80C2-68C019297235}"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0643902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4383D81-2728-4994-B007-89FED47F0CB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8948372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1712DFC-DB92-4AEF-8DF2-CDDF994D8888}"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2861601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Droplets-HD-Title-R1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751012" y="1300787"/>
            <a:ext cx="8689976" cy="2509213"/>
          </a:xfrm>
        </p:spPr>
        <p:txBody>
          <a:bodyPr anchor="b"/>
          <a:lstStyle>
            <a:lvl1pPr algn="ct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3"/>
            <a:ext cx="8689976" cy="1371599"/>
          </a:xfrm>
        </p:spPr>
        <p:txBody>
          <a:bodyPr/>
          <a:lstStyle>
            <a:lvl1pPr marL="0" indent="0" algn="ctr">
              <a:buNone/>
              <a:defRPr sz="1650">
                <a:solidFill>
                  <a:schemeClr val="bg1">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3E1DAF9-BABA-45A1-811A-E61614542B4C}" type="slidenum">
              <a:rPr lang="en-US" altLang="en-US"/>
              <a:pPr>
                <a:defRPr/>
              </a:pPr>
              <a:t>‹#›</a:t>
            </a:fld>
            <a:endParaRPr lang="en-US" altLang="en-US"/>
          </a:p>
        </p:txBody>
      </p:sp>
    </p:spTree>
    <p:extLst>
      <p:ext uri="{BB962C8B-B14F-4D97-AF65-F5344CB8AC3E}">
        <p14:creationId xmlns:p14="http://schemas.microsoft.com/office/powerpoint/2010/main" val="3241549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6A8D6-8773-47F2-B37A-8E0E3DEB91F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6DD80F6-1881-4E46-91CF-00CA3FCDDF7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360777-F38E-4CA0-AE52-BCAD86D9EDE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E82D241-6FC2-4676-9A13-420AA9F4CFC2}"/>
              </a:ext>
            </a:extLst>
          </p:cNvPr>
          <p:cNvSpPr>
            <a:spLocks noGrp="1"/>
          </p:cNvSpPr>
          <p:nvPr>
            <p:ph type="dt" sz="half" idx="10"/>
          </p:nvPr>
        </p:nvSpPr>
        <p:spPr/>
        <p:txBody>
          <a:bodyPr/>
          <a:lstStyle/>
          <a:p>
            <a:fld id="{B5AE9FF7-F5C4-4B75-B312-7A2B0AADEC3E}" type="datetime1">
              <a:rPr lang="en-US" smtClean="0"/>
              <a:t>25/3/2025</a:t>
            </a:fld>
            <a:endParaRPr lang="en-US"/>
          </a:p>
        </p:txBody>
      </p:sp>
      <p:sp>
        <p:nvSpPr>
          <p:cNvPr id="6" name="Footer Placeholder 5">
            <a:extLst>
              <a:ext uri="{FF2B5EF4-FFF2-40B4-BE49-F238E27FC236}">
                <a16:creationId xmlns:a16="http://schemas.microsoft.com/office/drawing/2014/main" id="{698356D7-FCE6-410D-A92A-7A8BA8D355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A912A7-36BF-4DAA-9399-2C862647D8DD}"/>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18664967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7" descr="Droplets-HD-Content-R1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3" y="2367094"/>
            <a:ext cx="10363827"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4"/>
          </p:nvPr>
        </p:nvSpPr>
        <p:spPr/>
        <p:txBody>
          <a:bodyPr/>
          <a:lstStyle>
            <a:lvl1pPr>
              <a:defRPr/>
            </a:lvl1pPr>
          </a:lstStyle>
          <a:p>
            <a:pPr>
              <a:defRPr/>
            </a:pPr>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45B9A62B-CAD2-4528-BD3C-5BDA42F35D64}" type="slidenum">
              <a:rPr lang="en-US" altLang="en-US"/>
              <a:pPr>
                <a:defRPr/>
              </a:pPr>
              <a:t>‹#›</a:t>
            </a:fld>
            <a:endParaRPr lang="en-US" altLang="en-US"/>
          </a:p>
        </p:txBody>
      </p:sp>
    </p:spTree>
    <p:extLst>
      <p:ext uri="{BB962C8B-B14F-4D97-AF65-F5344CB8AC3E}">
        <p14:creationId xmlns:p14="http://schemas.microsoft.com/office/powerpoint/2010/main" val="338181316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7" descr="Droplets-HD-Content-R1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13775" y="828565"/>
            <a:ext cx="10351752" cy="2736819"/>
          </a:xfrm>
        </p:spPr>
        <p:txBody>
          <a:bodyPr anchor="b"/>
          <a:lstStyle>
            <a:lvl1pPr>
              <a:defRPr sz="3000"/>
            </a:lvl1pPr>
          </a:lstStyle>
          <a:p>
            <a:r>
              <a:rPr lang="en-US" smtClean="0"/>
              <a:t>Click to edit Master title style</a:t>
            </a:r>
            <a:endParaRPr lang="en-US" dirty="0"/>
          </a:p>
        </p:txBody>
      </p:sp>
      <p:sp>
        <p:nvSpPr>
          <p:cNvPr id="3" name="Text Placeholder 2"/>
          <p:cNvSpPr>
            <a:spLocks noGrp="1"/>
          </p:cNvSpPr>
          <p:nvPr>
            <p:ph type="body" idx="1"/>
          </p:nvPr>
        </p:nvSpPr>
        <p:spPr>
          <a:xfrm>
            <a:off x="913775" y="3657459"/>
            <a:ext cx="10351752" cy="1368183"/>
          </a:xfrm>
        </p:spPr>
        <p:txBody>
          <a:bodyPr/>
          <a:lstStyle>
            <a:lvl1pPr marL="0" indent="0" algn="ctr">
              <a:buNone/>
              <a:defRPr sz="1500">
                <a:solidFill>
                  <a:schemeClr val="bg1">
                    <a:lumMod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B3CF3A3-ECB3-4613-A7BC-FCBFEB6009C5}" type="slidenum">
              <a:rPr lang="en-US" altLang="en-US"/>
              <a:pPr>
                <a:defRPr/>
              </a:pPr>
              <a:t>‹#›</a:t>
            </a:fld>
            <a:endParaRPr lang="en-US" altLang="en-US"/>
          </a:p>
        </p:txBody>
      </p:sp>
    </p:spTree>
    <p:extLst>
      <p:ext uri="{BB962C8B-B14F-4D97-AF65-F5344CB8AC3E}">
        <p14:creationId xmlns:p14="http://schemas.microsoft.com/office/powerpoint/2010/main" val="21955608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7" descr="Droplets-HD-Content-R1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913776" y="618519"/>
            <a:ext cx="10364451"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3" y="2367094"/>
            <a:ext cx="5106027"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6172200" y="2367094"/>
            <a:ext cx="5105400"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Date Placeholder 4"/>
          <p:cNvSpPr>
            <a:spLocks noGrp="1"/>
          </p:cNvSpPr>
          <p:nvPr>
            <p:ph type="dt" sz="half" idx="15"/>
          </p:nvPr>
        </p:nvSpPr>
        <p:spPr/>
        <p:txBody>
          <a:bodyPr/>
          <a:lstStyle>
            <a:lvl1pPr>
              <a:defRPr/>
            </a:lvl1pPr>
          </a:lstStyle>
          <a:p>
            <a:pPr>
              <a:defRPr/>
            </a:pPr>
            <a:endParaRPr lang="en-US"/>
          </a:p>
        </p:txBody>
      </p:sp>
      <p:sp>
        <p:nvSpPr>
          <p:cNvPr id="7" name="Footer Placeholder 5"/>
          <p:cNvSpPr>
            <a:spLocks noGrp="1"/>
          </p:cNvSpPr>
          <p:nvPr>
            <p:ph type="ftr" sz="quarter" idx="16"/>
          </p:nvPr>
        </p:nvSpPr>
        <p:spPr/>
        <p:txBody>
          <a:bodyPr/>
          <a:lstStyle>
            <a:lvl1pPr>
              <a:defRPr/>
            </a:lvl1pPr>
          </a:lstStyle>
          <a:p>
            <a:pPr>
              <a:defRPr/>
            </a:pPr>
            <a:endParaRPr lang="en-US"/>
          </a:p>
        </p:txBody>
      </p:sp>
      <p:sp>
        <p:nvSpPr>
          <p:cNvPr id="8" name="Slide Number Placeholder 6"/>
          <p:cNvSpPr>
            <a:spLocks noGrp="1"/>
          </p:cNvSpPr>
          <p:nvPr>
            <p:ph type="sldNum" sz="quarter" idx="17"/>
          </p:nvPr>
        </p:nvSpPr>
        <p:spPr/>
        <p:txBody>
          <a:bodyPr/>
          <a:lstStyle>
            <a:lvl1pPr>
              <a:defRPr/>
            </a:lvl1pPr>
          </a:lstStyle>
          <a:p>
            <a:pPr>
              <a:defRPr/>
            </a:pPr>
            <a:fld id="{3DEC2292-DB19-403B-8F55-4E3D580F5F80}" type="slidenum">
              <a:rPr lang="en-US" altLang="en-US"/>
              <a:pPr>
                <a:defRPr/>
              </a:pPr>
              <a:t>‹#›</a:t>
            </a:fld>
            <a:endParaRPr lang="en-US" altLang="en-US"/>
          </a:p>
        </p:txBody>
      </p:sp>
    </p:spTree>
    <p:extLst>
      <p:ext uri="{BB962C8B-B14F-4D97-AF65-F5344CB8AC3E}">
        <p14:creationId xmlns:p14="http://schemas.microsoft.com/office/powerpoint/2010/main" val="377855466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7" descr="Droplets-HD-Content-R1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913776" y="618519"/>
            <a:ext cx="10364451"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6328" y="2371018"/>
            <a:ext cx="4873475" cy="679995"/>
          </a:xfrm>
        </p:spPr>
        <p:txBody>
          <a:bodyPr anchor="b">
            <a:noAutofit/>
          </a:bodyPr>
          <a:lstStyle>
            <a:lvl1pPr marL="0" indent="0">
              <a:lnSpc>
                <a:spcPct val="85000"/>
              </a:lnSpc>
              <a:buNone/>
              <a:defRPr sz="195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12" name="Content Placeholder 3"/>
          <p:cNvSpPr>
            <a:spLocks noGrp="1"/>
          </p:cNvSpPr>
          <p:nvPr>
            <p:ph sz="quarter" idx="13"/>
          </p:nvPr>
        </p:nvSpPr>
        <p:spPr>
          <a:xfrm>
            <a:off x="913775" y="3051014"/>
            <a:ext cx="5106027" cy="274018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96425" y="2371018"/>
            <a:ext cx="4881804" cy="679995"/>
          </a:xfrm>
        </p:spPr>
        <p:txBody>
          <a:bodyPr anchor="b">
            <a:noAutofit/>
          </a:bodyPr>
          <a:lstStyle>
            <a:lvl1pPr marL="0" indent="0">
              <a:lnSpc>
                <a:spcPct val="85000"/>
              </a:lnSpc>
              <a:buNone/>
              <a:defRPr sz="195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13" name="Content Placeholder 5"/>
          <p:cNvSpPr>
            <a:spLocks noGrp="1"/>
          </p:cNvSpPr>
          <p:nvPr>
            <p:ph sz="quarter" idx="14"/>
          </p:nvPr>
        </p:nvSpPr>
        <p:spPr>
          <a:xfrm>
            <a:off x="6172202" y="3051014"/>
            <a:ext cx="5105401" cy="274018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6"/>
          <p:cNvSpPr>
            <a:spLocks noGrp="1"/>
          </p:cNvSpPr>
          <p:nvPr>
            <p:ph type="dt" sz="half" idx="15"/>
          </p:nvPr>
        </p:nvSpPr>
        <p:spPr/>
        <p:txBody>
          <a:bodyPr/>
          <a:lstStyle>
            <a:lvl1pPr>
              <a:defRPr/>
            </a:lvl1pPr>
          </a:lstStyle>
          <a:p>
            <a:pPr>
              <a:defRPr/>
            </a:pPr>
            <a:endParaRPr lang="en-US"/>
          </a:p>
        </p:txBody>
      </p:sp>
      <p:sp>
        <p:nvSpPr>
          <p:cNvPr id="9" name="Footer Placeholder 7"/>
          <p:cNvSpPr>
            <a:spLocks noGrp="1"/>
          </p:cNvSpPr>
          <p:nvPr>
            <p:ph type="ftr" sz="quarter" idx="16"/>
          </p:nvPr>
        </p:nvSpPr>
        <p:spPr/>
        <p:txBody>
          <a:bodyPr/>
          <a:lstStyle>
            <a:lvl1pPr>
              <a:defRPr/>
            </a:lvl1pPr>
          </a:lstStyle>
          <a:p>
            <a:pPr>
              <a:defRPr/>
            </a:pPr>
            <a:endParaRPr lang="en-US"/>
          </a:p>
        </p:txBody>
      </p:sp>
      <p:sp>
        <p:nvSpPr>
          <p:cNvPr id="10" name="Slide Number Placeholder 8"/>
          <p:cNvSpPr>
            <a:spLocks noGrp="1"/>
          </p:cNvSpPr>
          <p:nvPr>
            <p:ph type="sldNum" sz="quarter" idx="17"/>
          </p:nvPr>
        </p:nvSpPr>
        <p:spPr/>
        <p:txBody>
          <a:bodyPr/>
          <a:lstStyle>
            <a:lvl1pPr>
              <a:defRPr/>
            </a:lvl1pPr>
          </a:lstStyle>
          <a:p>
            <a:pPr>
              <a:defRPr/>
            </a:pPr>
            <a:fld id="{E0FAD131-B802-46A9-9025-82730ACA6B50}" type="slidenum">
              <a:rPr lang="en-US" altLang="en-US"/>
              <a:pPr>
                <a:defRPr/>
              </a:pPr>
              <a:t>‹#›</a:t>
            </a:fld>
            <a:endParaRPr lang="en-US" altLang="en-US"/>
          </a:p>
        </p:txBody>
      </p:sp>
    </p:spTree>
    <p:extLst>
      <p:ext uri="{BB962C8B-B14F-4D97-AF65-F5344CB8AC3E}">
        <p14:creationId xmlns:p14="http://schemas.microsoft.com/office/powerpoint/2010/main" val="11354203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7" descr="Droplets-HD-Content-R1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2"/>
          <p:cNvSpPr>
            <a:spLocks noGrp="1"/>
          </p:cNvSpPr>
          <p:nvPr>
            <p:ph type="dt" sz="half" idx="10"/>
          </p:nvPr>
        </p:nvSpPr>
        <p:spPr/>
        <p:txBody>
          <a:bodyPr/>
          <a:lstStyle>
            <a:lvl1pPr>
              <a:defRPr/>
            </a:lvl1pPr>
          </a:lstStyle>
          <a:p>
            <a:pPr>
              <a:defRPr/>
            </a:pPr>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67855905-B39B-4456-B171-781D418874EC}" type="slidenum">
              <a:rPr lang="en-US" altLang="en-US"/>
              <a:pPr>
                <a:defRPr/>
              </a:pPr>
              <a:t>‹#›</a:t>
            </a:fld>
            <a:endParaRPr lang="en-US" altLang="en-US"/>
          </a:p>
        </p:txBody>
      </p:sp>
    </p:spTree>
    <p:extLst>
      <p:ext uri="{BB962C8B-B14F-4D97-AF65-F5344CB8AC3E}">
        <p14:creationId xmlns:p14="http://schemas.microsoft.com/office/powerpoint/2010/main" val="31142856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7" descr="Droplets-HD-Content-R1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1"/>
          <p:cNvSpPr>
            <a:spLocks noGrp="1"/>
          </p:cNvSpPr>
          <p:nvPr>
            <p:ph type="dt" sz="half" idx="10"/>
          </p:nvPr>
        </p:nvSpPr>
        <p:spPr/>
        <p:txBody>
          <a:bodyPr/>
          <a:lstStyle>
            <a:lvl1pPr>
              <a:defRPr/>
            </a:lvl1pPr>
          </a:lstStyle>
          <a:p>
            <a:pPr>
              <a:defRPr/>
            </a:pPr>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3"/>
          <p:cNvSpPr>
            <a:spLocks noGrp="1"/>
          </p:cNvSpPr>
          <p:nvPr>
            <p:ph type="sldNum" sz="quarter" idx="12"/>
          </p:nvPr>
        </p:nvSpPr>
        <p:spPr/>
        <p:txBody>
          <a:bodyPr/>
          <a:lstStyle>
            <a:lvl1pPr>
              <a:defRPr/>
            </a:lvl1pPr>
          </a:lstStyle>
          <a:p>
            <a:pPr>
              <a:defRPr/>
            </a:pPr>
            <a:fld id="{A443EA0F-461A-4B8B-8D29-44ED831F21BC}" type="slidenum">
              <a:rPr lang="en-US" altLang="en-US"/>
              <a:pPr>
                <a:defRPr/>
              </a:pPr>
              <a:t>‹#›</a:t>
            </a:fld>
            <a:endParaRPr lang="en-US" altLang="en-US"/>
          </a:p>
        </p:txBody>
      </p:sp>
    </p:spTree>
    <p:extLst>
      <p:ext uri="{BB962C8B-B14F-4D97-AF65-F5344CB8AC3E}">
        <p14:creationId xmlns:p14="http://schemas.microsoft.com/office/powerpoint/2010/main" val="34861152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7" descr="Droplets-HD-Content-R1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13775" y="609601"/>
            <a:ext cx="3935688" cy="2023252"/>
          </a:xfrm>
        </p:spPr>
        <p:txBody>
          <a:bodyPr anchor="b"/>
          <a:lstStyle>
            <a:lvl1pPr algn="ctr">
              <a:defRPr sz="2400"/>
            </a:lvl1pPr>
          </a:lstStyle>
          <a:p>
            <a:r>
              <a:rPr lang="en-US" smtClean="0"/>
              <a:t>Click to edit Master title style</a:t>
            </a:r>
            <a:endParaRPr lang="en-US" dirty="0"/>
          </a:p>
        </p:txBody>
      </p:sp>
      <p:sp>
        <p:nvSpPr>
          <p:cNvPr id="10" name="Content Placeholder 2"/>
          <p:cNvSpPr>
            <a:spLocks noGrp="1"/>
          </p:cNvSpPr>
          <p:nvPr>
            <p:ph sz="quarter" idx="13"/>
          </p:nvPr>
        </p:nvSpPr>
        <p:spPr>
          <a:xfrm>
            <a:off x="5078063" y="609603"/>
            <a:ext cx="6200163" cy="518159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77" y="2632853"/>
            <a:ext cx="3935689" cy="3158348"/>
          </a:xfrm>
        </p:spPr>
        <p:txBody>
          <a:bodyPr/>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6" name="Date Placeholder 4"/>
          <p:cNvSpPr>
            <a:spLocks noGrp="1"/>
          </p:cNvSpPr>
          <p:nvPr>
            <p:ph type="dt" sz="half" idx="14"/>
          </p:nvPr>
        </p:nvSpPr>
        <p:spPr/>
        <p:txBody>
          <a:bodyPr/>
          <a:lstStyle>
            <a:lvl1pPr>
              <a:defRPr/>
            </a:lvl1pPr>
          </a:lstStyle>
          <a:p>
            <a:pPr>
              <a:defRPr/>
            </a:pPr>
            <a:endParaRPr lang="en-US"/>
          </a:p>
        </p:txBody>
      </p:sp>
      <p:sp>
        <p:nvSpPr>
          <p:cNvPr id="7" name="Footer Placeholder 5"/>
          <p:cNvSpPr>
            <a:spLocks noGrp="1"/>
          </p:cNvSpPr>
          <p:nvPr>
            <p:ph type="ftr" sz="quarter" idx="15"/>
          </p:nvPr>
        </p:nvSpPr>
        <p:spPr/>
        <p:txBody>
          <a:bodyPr/>
          <a:lstStyle>
            <a:lvl1pPr>
              <a:defRPr/>
            </a:lvl1pPr>
          </a:lstStyle>
          <a:p>
            <a:pPr>
              <a:defRPr/>
            </a:pPr>
            <a:endParaRPr lang="en-US"/>
          </a:p>
        </p:txBody>
      </p:sp>
      <p:sp>
        <p:nvSpPr>
          <p:cNvPr id="8" name="Slide Number Placeholder 6"/>
          <p:cNvSpPr>
            <a:spLocks noGrp="1"/>
          </p:cNvSpPr>
          <p:nvPr>
            <p:ph type="sldNum" sz="quarter" idx="16"/>
          </p:nvPr>
        </p:nvSpPr>
        <p:spPr/>
        <p:txBody>
          <a:bodyPr/>
          <a:lstStyle>
            <a:lvl1pPr>
              <a:defRPr/>
            </a:lvl1pPr>
          </a:lstStyle>
          <a:p>
            <a:pPr>
              <a:defRPr/>
            </a:pPr>
            <a:fld id="{A4C1A840-3E13-4340-AD33-F3315F6E086E}" type="slidenum">
              <a:rPr lang="en-US" altLang="en-US"/>
              <a:pPr>
                <a:defRPr/>
              </a:pPr>
              <a:t>‹#›</a:t>
            </a:fld>
            <a:endParaRPr lang="en-US" altLang="en-US"/>
          </a:p>
        </p:txBody>
      </p:sp>
    </p:spTree>
    <p:extLst>
      <p:ext uri="{BB962C8B-B14F-4D97-AF65-F5344CB8AC3E}">
        <p14:creationId xmlns:p14="http://schemas.microsoft.com/office/powerpoint/2010/main" val="409394802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7" descr="Droplets-HD-Content-R1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13777" y="609602"/>
            <a:ext cx="5934969" cy="2023255"/>
          </a:xfrm>
        </p:spPr>
        <p:txBody>
          <a:bodyPr anchor="b"/>
          <a:lstStyle>
            <a:lvl1pPr algn="ct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5" y="609601"/>
            <a:ext cx="3255359"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913795" y="2632853"/>
            <a:ext cx="5934949" cy="3158347"/>
          </a:xfrm>
        </p:spPr>
        <p:txBody>
          <a:bodyPr/>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6" name="Date Placeholder 4"/>
          <p:cNvSpPr>
            <a:spLocks noGrp="1"/>
          </p:cNvSpPr>
          <p:nvPr>
            <p:ph type="dt" sz="half" idx="10"/>
          </p:nvPr>
        </p:nvSpPr>
        <p:spPr/>
        <p:txBody>
          <a:bodyPr/>
          <a:lstStyle>
            <a:lvl1pPr>
              <a:defRPr/>
            </a:lvl1pPr>
          </a:lstStyle>
          <a:p>
            <a:pPr>
              <a:defRPr/>
            </a:pPr>
            <a:endParaRPr lang="en-US"/>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D39589F0-8A1A-4E70-96C9-BB02AF848EBA}" type="slidenum">
              <a:rPr lang="en-US" altLang="en-US"/>
              <a:pPr>
                <a:defRPr/>
              </a:pPr>
              <a:t>‹#›</a:t>
            </a:fld>
            <a:endParaRPr lang="en-US" altLang="en-US"/>
          </a:p>
        </p:txBody>
      </p:sp>
    </p:spTree>
    <p:extLst>
      <p:ext uri="{BB962C8B-B14F-4D97-AF65-F5344CB8AC3E}">
        <p14:creationId xmlns:p14="http://schemas.microsoft.com/office/powerpoint/2010/main" val="151836294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5" name="Picture 7" descr="Droplets-HD-Content-R1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13795" y="4289374"/>
            <a:ext cx="10364432" cy="811611"/>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84746"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913777" y="5108728"/>
            <a:ext cx="10364452" cy="682472"/>
          </a:xfrm>
        </p:spPr>
        <p:txBody>
          <a:bodyPr/>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6" name="Date Placeholder 4"/>
          <p:cNvSpPr>
            <a:spLocks noGrp="1"/>
          </p:cNvSpPr>
          <p:nvPr>
            <p:ph type="dt" sz="half" idx="10"/>
          </p:nvPr>
        </p:nvSpPr>
        <p:spPr/>
        <p:txBody>
          <a:bodyPr/>
          <a:lstStyle>
            <a:lvl1pPr>
              <a:defRPr/>
            </a:lvl1pPr>
          </a:lstStyle>
          <a:p>
            <a:pPr>
              <a:defRPr/>
            </a:pPr>
            <a:endParaRPr lang="en-US"/>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783CEA3F-41C3-4C54-9857-2B00B3D0CE77}" type="slidenum">
              <a:rPr lang="en-US" altLang="en-US"/>
              <a:pPr>
                <a:defRPr/>
              </a:pPr>
              <a:t>‹#›</a:t>
            </a:fld>
            <a:endParaRPr lang="en-US" altLang="en-US"/>
          </a:p>
        </p:txBody>
      </p:sp>
    </p:spTree>
    <p:extLst>
      <p:ext uri="{BB962C8B-B14F-4D97-AF65-F5344CB8AC3E}">
        <p14:creationId xmlns:p14="http://schemas.microsoft.com/office/powerpoint/2010/main" val="4059674639"/>
      </p:ext>
    </p:extLst>
  </p:cSld>
  <p:clrMapOvr>
    <a:masterClrMapping/>
  </p:clrMapOvr>
  <p:hf sldNum="0" hdr="0" ftr="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5" name="Picture 7" descr="Droplets-HD-Content-R1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13777" y="609601"/>
            <a:ext cx="10364452" cy="3427245"/>
          </a:xfrm>
        </p:spPr>
        <p:txBody>
          <a:bodyPr/>
          <a:lstStyle>
            <a:lvl1pPr algn="ctr">
              <a:defRPr sz="24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7" y="4204822"/>
            <a:ext cx="10364452" cy="1586380"/>
          </a:xfrm>
        </p:spPr>
        <p:txBody>
          <a:bodyPr anchor="ctr"/>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6" name="Date Placeholder 4"/>
          <p:cNvSpPr>
            <a:spLocks noGrp="1"/>
          </p:cNvSpPr>
          <p:nvPr>
            <p:ph type="dt" sz="half" idx="10"/>
          </p:nvPr>
        </p:nvSpPr>
        <p:spPr/>
        <p:txBody>
          <a:bodyPr/>
          <a:lstStyle>
            <a:lvl1pPr>
              <a:defRPr/>
            </a:lvl1pPr>
          </a:lstStyle>
          <a:p>
            <a:pPr>
              <a:defRPr/>
            </a:pPr>
            <a:endParaRPr lang="en-US"/>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CFB6A96B-264A-441D-B1C1-A9C283A0283F}" type="slidenum">
              <a:rPr lang="en-US" altLang="en-US"/>
              <a:pPr>
                <a:defRPr/>
              </a:pPr>
              <a:t>‹#›</a:t>
            </a:fld>
            <a:endParaRPr lang="en-US" altLang="en-US"/>
          </a:p>
        </p:txBody>
      </p:sp>
    </p:spTree>
    <p:extLst>
      <p:ext uri="{BB962C8B-B14F-4D97-AF65-F5344CB8AC3E}">
        <p14:creationId xmlns:p14="http://schemas.microsoft.com/office/powerpoint/2010/main" val="4161320139"/>
      </p:ext>
    </p:extLst>
  </p:cSld>
  <p:clrMapOvr>
    <a:masterClrMapping/>
  </p:clrMapOvr>
  <p:hf sldNum="0" hdr="0" ft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BF543-A3BD-421F-876C-1939A42B43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D271A23-C041-417C-B519-802BAB593E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8CAB0E-1AB2-4697-981E-9CEED76251B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05138EE-6D9B-40CE-B2B6-0DD6C0C13C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679275C-1CF9-411C-96FC-5311F90B42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1A8D47A-3338-4966-B6BC-8183D68CFBFF}"/>
              </a:ext>
            </a:extLst>
          </p:cNvPr>
          <p:cNvSpPr>
            <a:spLocks noGrp="1"/>
          </p:cNvSpPr>
          <p:nvPr>
            <p:ph type="dt" sz="half" idx="10"/>
          </p:nvPr>
        </p:nvSpPr>
        <p:spPr/>
        <p:txBody>
          <a:bodyPr/>
          <a:lstStyle/>
          <a:p>
            <a:fld id="{0D1B56F3-24BB-45BE-BD1E-E26A863B0966}" type="datetime1">
              <a:rPr lang="en-US" smtClean="0"/>
              <a:t>25/3/2025</a:t>
            </a:fld>
            <a:endParaRPr lang="en-US"/>
          </a:p>
        </p:txBody>
      </p:sp>
      <p:sp>
        <p:nvSpPr>
          <p:cNvPr id="8" name="Footer Placeholder 7">
            <a:extLst>
              <a:ext uri="{FF2B5EF4-FFF2-40B4-BE49-F238E27FC236}">
                <a16:creationId xmlns:a16="http://schemas.microsoft.com/office/drawing/2014/main" id="{8103E1FD-424A-46E2-9E37-ABFAC57999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80C57F2-5518-4AB7-93EC-ECC2866F514E}"/>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203999426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5" name="Picture 7" descr="Droplets-HD-Content-R1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01184" y="754064"/>
            <a:ext cx="609600" cy="585787"/>
          </a:xfrm>
          <a:prstGeom prst="rect">
            <a:avLst/>
          </a:prstGeom>
        </p:spPr>
        <p:txBody>
          <a:bodyPr lIns="68580" tIns="34290" rIns="68580" bIns="34290"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eaLnBrk="0" fontAlgn="base" hangingPunct="0">
              <a:spcAft>
                <a:spcPct val="0"/>
              </a:spcAft>
              <a:defRPr/>
            </a:pPr>
            <a:r>
              <a:rPr lang="en-US" sz="6000" dirty="0">
                <a:solidFill>
                  <a:prstClr val="black"/>
                </a:solidFill>
                <a:effectLst/>
                <a:latin typeface="Times New Roman" panose="02020603050405020304" pitchFamily="18" charset="0"/>
              </a:rPr>
              <a:t>“</a:t>
            </a:r>
          </a:p>
        </p:txBody>
      </p:sp>
      <p:sp>
        <p:nvSpPr>
          <p:cNvPr id="7" name="TextBox 6"/>
          <p:cNvSpPr txBox="1"/>
          <p:nvPr/>
        </p:nvSpPr>
        <p:spPr>
          <a:xfrm>
            <a:off x="10557933" y="2992439"/>
            <a:ext cx="609600" cy="587375"/>
          </a:xfrm>
          <a:prstGeom prst="rect">
            <a:avLst/>
          </a:prstGeom>
        </p:spPr>
        <p:txBody>
          <a:bodyPr lIns="68580" tIns="34290" rIns="68580" bIns="34290"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eaLnBrk="0" fontAlgn="base" hangingPunct="0">
              <a:spcAft>
                <a:spcPct val="0"/>
              </a:spcAft>
              <a:defRPr/>
            </a:pPr>
            <a:r>
              <a:rPr lang="en-US" sz="6000" dirty="0">
                <a:solidFill>
                  <a:prstClr val="black"/>
                </a:solidFill>
                <a:effectLst/>
                <a:latin typeface="Times New Roman" panose="02020603050405020304" pitchFamily="18" charset="0"/>
              </a:rPr>
              <a:t>”</a:t>
            </a:r>
          </a:p>
        </p:txBody>
      </p:sp>
      <p:sp>
        <p:nvSpPr>
          <p:cNvPr id="2" name="Title 1"/>
          <p:cNvSpPr>
            <a:spLocks noGrp="1"/>
          </p:cNvSpPr>
          <p:nvPr>
            <p:ph type="title"/>
          </p:nvPr>
        </p:nvSpPr>
        <p:spPr>
          <a:xfrm>
            <a:off x="1446212" y="609600"/>
            <a:ext cx="9302752" cy="2992904"/>
          </a:xfrm>
        </p:spPr>
        <p:txBody>
          <a:bodyPr/>
          <a:lstStyle>
            <a:lvl1pPr>
              <a:defRPr sz="2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5" y="3610033"/>
            <a:ext cx="8752299" cy="594788"/>
          </a:xfrm>
        </p:spPr>
        <p:txBody>
          <a:bodyPr anchor="t"/>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4" name="Text Placeholder 3"/>
          <p:cNvSpPr>
            <a:spLocks noGrp="1"/>
          </p:cNvSpPr>
          <p:nvPr>
            <p:ph type="body" sz="half" idx="2"/>
          </p:nvPr>
        </p:nvSpPr>
        <p:spPr>
          <a:xfrm>
            <a:off x="913777" y="4372797"/>
            <a:ext cx="10364452" cy="1421053"/>
          </a:xfrm>
        </p:spPr>
        <p:txBody>
          <a:bodyPr anchor="ctr"/>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8" name="Date Placeholder 4"/>
          <p:cNvSpPr>
            <a:spLocks noGrp="1"/>
          </p:cNvSpPr>
          <p:nvPr>
            <p:ph type="dt" sz="half" idx="14"/>
          </p:nvPr>
        </p:nvSpPr>
        <p:spPr/>
        <p:txBody>
          <a:bodyPr/>
          <a:lstStyle>
            <a:lvl1pPr>
              <a:defRPr/>
            </a:lvl1pPr>
          </a:lstStyle>
          <a:p>
            <a:pPr>
              <a:defRPr/>
            </a:pPr>
            <a:endParaRPr lang="en-US"/>
          </a:p>
        </p:txBody>
      </p:sp>
      <p:sp>
        <p:nvSpPr>
          <p:cNvPr id="9" name="Footer Placeholder 5"/>
          <p:cNvSpPr>
            <a:spLocks noGrp="1"/>
          </p:cNvSpPr>
          <p:nvPr>
            <p:ph type="ftr" sz="quarter" idx="15"/>
          </p:nvPr>
        </p:nvSpPr>
        <p:spPr/>
        <p:txBody>
          <a:bodyPr/>
          <a:lstStyle>
            <a:lvl1pPr>
              <a:defRPr/>
            </a:lvl1pPr>
          </a:lstStyle>
          <a:p>
            <a:pPr>
              <a:defRPr/>
            </a:pPr>
            <a:endParaRPr lang="en-US"/>
          </a:p>
        </p:txBody>
      </p:sp>
      <p:sp>
        <p:nvSpPr>
          <p:cNvPr id="10" name="Slide Number Placeholder 6"/>
          <p:cNvSpPr>
            <a:spLocks noGrp="1"/>
          </p:cNvSpPr>
          <p:nvPr>
            <p:ph type="sldNum" sz="quarter" idx="16"/>
          </p:nvPr>
        </p:nvSpPr>
        <p:spPr/>
        <p:txBody>
          <a:bodyPr/>
          <a:lstStyle>
            <a:lvl1pPr>
              <a:defRPr/>
            </a:lvl1pPr>
          </a:lstStyle>
          <a:p>
            <a:pPr>
              <a:defRPr/>
            </a:pPr>
            <a:fld id="{D5712801-7F55-4244-81A3-00C40A55E8F8}" type="slidenum">
              <a:rPr lang="en-US" altLang="en-US"/>
              <a:pPr>
                <a:defRPr/>
              </a:pPr>
              <a:t>‹#›</a:t>
            </a:fld>
            <a:endParaRPr lang="en-US" altLang="en-US"/>
          </a:p>
        </p:txBody>
      </p:sp>
    </p:spTree>
    <p:extLst>
      <p:ext uri="{BB962C8B-B14F-4D97-AF65-F5344CB8AC3E}">
        <p14:creationId xmlns:p14="http://schemas.microsoft.com/office/powerpoint/2010/main" val="1424596099"/>
      </p:ext>
    </p:extLst>
  </p:cSld>
  <p:clrMapOvr>
    <a:masterClrMapping/>
  </p:clrMapOvr>
  <p:hf sldNum="0" hdr="0" ftr="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5" name="Picture 7" descr="Droplets-HD-Content-R1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13777" y="2138722"/>
            <a:ext cx="10364452" cy="2511835"/>
          </a:xfrm>
        </p:spPr>
        <p:txBody>
          <a:bodyPr anchor="b"/>
          <a:lstStyle>
            <a:lvl1pPr algn="ctr">
              <a:defRPr sz="24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7" y="4662335"/>
            <a:ext cx="10364452" cy="1140644"/>
          </a:xfrm>
        </p:spPr>
        <p:txBody>
          <a:bodyPr anchor="t"/>
          <a:lstStyle>
            <a:lvl1pPr marL="0" indent="0" algn="ctr">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6" name="Date Placeholder 4"/>
          <p:cNvSpPr>
            <a:spLocks noGrp="1"/>
          </p:cNvSpPr>
          <p:nvPr>
            <p:ph type="dt" sz="half" idx="10"/>
          </p:nvPr>
        </p:nvSpPr>
        <p:spPr/>
        <p:txBody>
          <a:bodyPr/>
          <a:lstStyle>
            <a:lvl1pPr>
              <a:defRPr/>
            </a:lvl1pPr>
          </a:lstStyle>
          <a:p>
            <a:pPr>
              <a:defRPr/>
            </a:pPr>
            <a:endParaRPr lang="en-US"/>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D8FA5C1D-6D0C-4970-A73F-F74A3981F6E1}" type="slidenum">
              <a:rPr lang="en-US" altLang="en-US"/>
              <a:pPr>
                <a:defRPr/>
              </a:pPr>
              <a:t>‹#›</a:t>
            </a:fld>
            <a:endParaRPr lang="en-US" altLang="en-US"/>
          </a:p>
        </p:txBody>
      </p:sp>
    </p:spTree>
    <p:extLst>
      <p:ext uri="{BB962C8B-B14F-4D97-AF65-F5344CB8AC3E}">
        <p14:creationId xmlns:p14="http://schemas.microsoft.com/office/powerpoint/2010/main" val="2023937762"/>
      </p:ext>
    </p:extLst>
  </p:cSld>
  <p:clrMapOvr>
    <a:masterClrMapping/>
  </p:clrMapOvr>
  <p:hf sldNum="0" hdr="0" ftr="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7" descr="Droplets-HD-Content-R1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le 1"/>
          <p:cNvSpPr>
            <a:spLocks noGrp="1"/>
          </p:cNvSpPr>
          <p:nvPr>
            <p:ph type="title"/>
          </p:nvPr>
        </p:nvSpPr>
        <p:spPr>
          <a:xfrm>
            <a:off x="913777" y="609602"/>
            <a:ext cx="10364452" cy="1605095"/>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75" y="2367095"/>
            <a:ext cx="3298976" cy="576263"/>
          </a:xfrm>
        </p:spPr>
        <p:txBody>
          <a:bodyPr anchor="b">
            <a:noAutofit/>
          </a:bodyPr>
          <a:lstStyle>
            <a:lvl1pPr marL="0" indent="0" algn="ctr">
              <a:lnSpc>
                <a:spcPct val="85000"/>
              </a:lnSpc>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8" name="Text Placeholder 3"/>
          <p:cNvSpPr>
            <a:spLocks noGrp="1"/>
          </p:cNvSpPr>
          <p:nvPr>
            <p:ph type="body" sz="half" idx="15"/>
          </p:nvPr>
        </p:nvSpPr>
        <p:spPr>
          <a:xfrm>
            <a:off x="913775" y="2943357"/>
            <a:ext cx="3298976" cy="2847845"/>
          </a:xfrm>
        </p:spPr>
        <p:txBody>
          <a:bodyPr anchor="t"/>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9" name="Text Placeholder 4"/>
          <p:cNvSpPr>
            <a:spLocks noGrp="1"/>
          </p:cNvSpPr>
          <p:nvPr>
            <p:ph type="body" sz="quarter" idx="3"/>
          </p:nvPr>
        </p:nvSpPr>
        <p:spPr>
          <a:xfrm>
            <a:off x="4452392" y="2367095"/>
            <a:ext cx="3291521" cy="576263"/>
          </a:xfrm>
        </p:spPr>
        <p:txBody>
          <a:bodyPr anchor="b">
            <a:noAutofit/>
          </a:bodyPr>
          <a:lstStyle>
            <a:lvl1pPr marL="0" indent="0" algn="ctr">
              <a:lnSpc>
                <a:spcPct val="85000"/>
              </a:lnSpc>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10" name="Text Placeholder 3"/>
          <p:cNvSpPr>
            <a:spLocks noGrp="1"/>
          </p:cNvSpPr>
          <p:nvPr>
            <p:ph type="body" sz="half" idx="16"/>
          </p:nvPr>
        </p:nvSpPr>
        <p:spPr>
          <a:xfrm>
            <a:off x="4441351" y="2943357"/>
            <a:ext cx="3303351" cy="2847845"/>
          </a:xfrm>
        </p:spPr>
        <p:txBody>
          <a:bodyPr anchor="t"/>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11" name="Text Placeholder 4"/>
          <p:cNvSpPr>
            <a:spLocks noGrp="1"/>
          </p:cNvSpPr>
          <p:nvPr>
            <p:ph type="body" sz="quarter" idx="13"/>
          </p:nvPr>
        </p:nvSpPr>
        <p:spPr>
          <a:xfrm>
            <a:off x="7973299" y="2367095"/>
            <a:ext cx="3304928" cy="576263"/>
          </a:xfrm>
        </p:spPr>
        <p:txBody>
          <a:bodyPr anchor="b">
            <a:noAutofit/>
          </a:bodyPr>
          <a:lstStyle>
            <a:lvl1pPr marL="0" indent="0" algn="ctr">
              <a:lnSpc>
                <a:spcPct val="85000"/>
              </a:lnSpc>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12" name="Text Placeholder 3"/>
          <p:cNvSpPr>
            <a:spLocks noGrp="1"/>
          </p:cNvSpPr>
          <p:nvPr>
            <p:ph type="body" sz="half" idx="17"/>
          </p:nvPr>
        </p:nvSpPr>
        <p:spPr>
          <a:xfrm>
            <a:off x="7973299" y="2943357"/>
            <a:ext cx="3304928" cy="2847845"/>
          </a:xfrm>
        </p:spPr>
        <p:txBody>
          <a:bodyPr anchor="t"/>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14" name="Date Placeholder 2"/>
          <p:cNvSpPr>
            <a:spLocks noGrp="1"/>
          </p:cNvSpPr>
          <p:nvPr>
            <p:ph type="dt" sz="half" idx="18"/>
          </p:nvPr>
        </p:nvSpPr>
        <p:spPr/>
        <p:txBody>
          <a:bodyPr/>
          <a:lstStyle>
            <a:lvl1pPr>
              <a:defRPr/>
            </a:lvl1pPr>
          </a:lstStyle>
          <a:p>
            <a:pPr>
              <a:defRPr/>
            </a:pPr>
            <a:endParaRPr lang="en-US"/>
          </a:p>
        </p:txBody>
      </p:sp>
      <p:sp>
        <p:nvSpPr>
          <p:cNvPr id="16" name="Footer Placeholder 3"/>
          <p:cNvSpPr>
            <a:spLocks noGrp="1"/>
          </p:cNvSpPr>
          <p:nvPr>
            <p:ph type="ftr" sz="quarter" idx="19"/>
          </p:nvPr>
        </p:nvSpPr>
        <p:spPr/>
        <p:txBody>
          <a:bodyPr/>
          <a:lstStyle>
            <a:lvl1pPr>
              <a:defRPr/>
            </a:lvl1pPr>
          </a:lstStyle>
          <a:p>
            <a:pPr>
              <a:defRPr/>
            </a:pPr>
            <a:endParaRPr lang="en-US"/>
          </a:p>
        </p:txBody>
      </p:sp>
      <p:sp>
        <p:nvSpPr>
          <p:cNvPr id="17" name="Slide Number Placeholder 4"/>
          <p:cNvSpPr>
            <a:spLocks noGrp="1"/>
          </p:cNvSpPr>
          <p:nvPr>
            <p:ph type="sldNum" sz="quarter" idx="20"/>
          </p:nvPr>
        </p:nvSpPr>
        <p:spPr/>
        <p:txBody>
          <a:bodyPr/>
          <a:lstStyle>
            <a:lvl1pPr>
              <a:defRPr/>
            </a:lvl1pPr>
          </a:lstStyle>
          <a:p>
            <a:pPr>
              <a:defRPr/>
            </a:pPr>
            <a:fld id="{81E914EA-F735-4AA0-A0F5-959A3391BFF4}" type="slidenum">
              <a:rPr lang="en-US" altLang="en-US"/>
              <a:pPr>
                <a:defRPr/>
              </a:pPr>
              <a:t>‹#›</a:t>
            </a:fld>
            <a:endParaRPr lang="en-US" altLang="en-US"/>
          </a:p>
        </p:txBody>
      </p:sp>
    </p:spTree>
    <p:extLst>
      <p:ext uri="{BB962C8B-B14F-4D97-AF65-F5344CB8AC3E}">
        <p14:creationId xmlns:p14="http://schemas.microsoft.com/office/powerpoint/2010/main" val="787295388"/>
      </p:ext>
    </p:extLst>
  </p:cSld>
  <p:clrMapOvr>
    <a:masterClrMapping/>
  </p:clrMapOvr>
  <p:hf sldNum="0" hdr="0" ftr="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2" name="Picture 7" descr="Droplets-HD-Content-R1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itle 1"/>
          <p:cNvSpPr>
            <a:spLocks noGrp="1"/>
          </p:cNvSpPr>
          <p:nvPr>
            <p:ph type="title"/>
          </p:nvPr>
        </p:nvSpPr>
        <p:spPr>
          <a:xfrm>
            <a:off x="913777" y="610773"/>
            <a:ext cx="10364452" cy="160392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77" y="4204822"/>
            <a:ext cx="3296409" cy="576263"/>
          </a:xfrm>
        </p:spPr>
        <p:txBody>
          <a:bodyPr anchor="b">
            <a:noAutofit/>
          </a:bodyPr>
          <a:lstStyle>
            <a:lvl1pPr marL="0" indent="0" algn="ctr">
              <a:lnSpc>
                <a:spcPct val="85000"/>
              </a:lnSpc>
              <a:buNone/>
              <a:defRPr sz="165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20" name="Picture Placeholder 2"/>
          <p:cNvSpPr>
            <a:spLocks noGrp="1" noChangeAspect="1"/>
          </p:cNvSpPr>
          <p:nvPr>
            <p:ph type="pic" idx="15"/>
          </p:nvPr>
        </p:nvSpPr>
        <p:spPr>
          <a:xfrm>
            <a:off x="913777"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noProof="0" smtClean="0"/>
              <a:t>Click icon to add picture</a:t>
            </a:r>
            <a:endParaRPr lang="en-US" noProof="0" dirty="0"/>
          </a:p>
        </p:txBody>
      </p:sp>
      <p:sp>
        <p:nvSpPr>
          <p:cNvPr id="21" name="Text Placeholder 3"/>
          <p:cNvSpPr>
            <a:spLocks noGrp="1"/>
          </p:cNvSpPr>
          <p:nvPr>
            <p:ph type="body" sz="half" idx="18"/>
          </p:nvPr>
        </p:nvSpPr>
        <p:spPr>
          <a:xfrm>
            <a:off x="913777" y="4781083"/>
            <a:ext cx="3296409" cy="1010119"/>
          </a:xfrm>
        </p:spPr>
        <p:txBody>
          <a:bodyPr anchor="t"/>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22" name="Text Placeholder 4"/>
          <p:cNvSpPr>
            <a:spLocks noGrp="1"/>
          </p:cNvSpPr>
          <p:nvPr>
            <p:ph type="body" sz="quarter" idx="3"/>
          </p:nvPr>
        </p:nvSpPr>
        <p:spPr>
          <a:xfrm>
            <a:off x="4442761" y="4204822"/>
            <a:ext cx="3301828" cy="576263"/>
          </a:xfrm>
        </p:spPr>
        <p:txBody>
          <a:bodyPr anchor="b">
            <a:noAutofit/>
          </a:bodyPr>
          <a:lstStyle>
            <a:lvl1pPr marL="0" indent="0" algn="ctr">
              <a:lnSpc>
                <a:spcPct val="85000"/>
              </a:lnSpc>
              <a:buNone/>
              <a:defRPr sz="165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noProof="0" smtClean="0"/>
              <a:t>Click icon to add picture</a:t>
            </a:r>
            <a:endParaRPr lang="en-US" noProof="0" dirty="0"/>
          </a:p>
        </p:txBody>
      </p:sp>
      <p:sp>
        <p:nvSpPr>
          <p:cNvPr id="24" name="Text Placeholder 3"/>
          <p:cNvSpPr>
            <a:spLocks noGrp="1"/>
          </p:cNvSpPr>
          <p:nvPr>
            <p:ph type="body" sz="half" idx="19"/>
          </p:nvPr>
        </p:nvSpPr>
        <p:spPr>
          <a:xfrm>
            <a:off x="4441348" y="4781083"/>
            <a:ext cx="3303352" cy="1010119"/>
          </a:xfrm>
        </p:spPr>
        <p:txBody>
          <a:bodyPr anchor="t"/>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25" name="Text Placeholder 4"/>
          <p:cNvSpPr>
            <a:spLocks noGrp="1"/>
          </p:cNvSpPr>
          <p:nvPr>
            <p:ph type="body" sz="quarter" idx="13"/>
          </p:nvPr>
        </p:nvSpPr>
        <p:spPr>
          <a:xfrm>
            <a:off x="7973301" y="4204822"/>
            <a:ext cx="3300681" cy="576263"/>
          </a:xfrm>
        </p:spPr>
        <p:txBody>
          <a:bodyPr anchor="b">
            <a:noAutofit/>
          </a:bodyPr>
          <a:lstStyle>
            <a:lvl1pPr marL="0" indent="0" algn="ctr">
              <a:lnSpc>
                <a:spcPct val="85000"/>
              </a:lnSpc>
              <a:buNone/>
              <a:defRPr sz="165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26" name="Picture Placeholder 2"/>
          <p:cNvSpPr>
            <a:spLocks noGrp="1" noChangeAspect="1"/>
          </p:cNvSpPr>
          <p:nvPr>
            <p:ph type="pic" idx="22"/>
          </p:nvPr>
        </p:nvSpPr>
        <p:spPr>
          <a:xfrm>
            <a:off x="7973299"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noProof="0" smtClean="0"/>
              <a:t>Click icon to add picture</a:t>
            </a:r>
            <a:endParaRPr lang="en-US" noProof="0" dirty="0"/>
          </a:p>
        </p:txBody>
      </p:sp>
      <p:sp>
        <p:nvSpPr>
          <p:cNvPr id="27" name="Text Placeholder 3"/>
          <p:cNvSpPr>
            <a:spLocks noGrp="1"/>
          </p:cNvSpPr>
          <p:nvPr>
            <p:ph type="body" sz="half" idx="20"/>
          </p:nvPr>
        </p:nvSpPr>
        <p:spPr>
          <a:xfrm>
            <a:off x="7973174" y="4781081"/>
            <a:ext cx="3305053" cy="1010121"/>
          </a:xfrm>
        </p:spPr>
        <p:txBody>
          <a:bodyPr anchor="t"/>
          <a:lstStyle>
            <a:lvl1pPr marL="0" indent="0" algn="ctr">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13" name="Date Placeholder 2"/>
          <p:cNvSpPr>
            <a:spLocks noGrp="1"/>
          </p:cNvSpPr>
          <p:nvPr>
            <p:ph type="dt" sz="half" idx="23"/>
          </p:nvPr>
        </p:nvSpPr>
        <p:spPr/>
        <p:txBody>
          <a:bodyPr/>
          <a:lstStyle>
            <a:lvl1pPr>
              <a:defRPr/>
            </a:lvl1pPr>
          </a:lstStyle>
          <a:p>
            <a:pPr>
              <a:defRPr/>
            </a:pPr>
            <a:endParaRPr lang="en-US"/>
          </a:p>
        </p:txBody>
      </p:sp>
      <p:sp>
        <p:nvSpPr>
          <p:cNvPr id="14" name="Footer Placeholder 3"/>
          <p:cNvSpPr>
            <a:spLocks noGrp="1"/>
          </p:cNvSpPr>
          <p:nvPr>
            <p:ph type="ftr" sz="quarter" idx="24"/>
          </p:nvPr>
        </p:nvSpPr>
        <p:spPr/>
        <p:txBody>
          <a:bodyPr/>
          <a:lstStyle>
            <a:lvl1pPr>
              <a:defRPr/>
            </a:lvl1pPr>
          </a:lstStyle>
          <a:p>
            <a:pPr>
              <a:defRPr/>
            </a:pPr>
            <a:endParaRPr lang="en-US"/>
          </a:p>
        </p:txBody>
      </p:sp>
      <p:sp>
        <p:nvSpPr>
          <p:cNvPr id="15" name="Slide Number Placeholder 4"/>
          <p:cNvSpPr>
            <a:spLocks noGrp="1"/>
          </p:cNvSpPr>
          <p:nvPr>
            <p:ph type="sldNum" sz="quarter" idx="25"/>
          </p:nvPr>
        </p:nvSpPr>
        <p:spPr/>
        <p:txBody>
          <a:bodyPr/>
          <a:lstStyle>
            <a:lvl1pPr>
              <a:defRPr/>
            </a:lvl1pPr>
          </a:lstStyle>
          <a:p>
            <a:pPr>
              <a:defRPr/>
            </a:pPr>
            <a:fld id="{A1BD6E3D-5AEA-42CE-8F43-1507D2D3C4AA}" type="slidenum">
              <a:rPr lang="en-US" altLang="en-US"/>
              <a:pPr>
                <a:defRPr/>
              </a:pPr>
              <a:t>‹#›</a:t>
            </a:fld>
            <a:endParaRPr lang="en-US" altLang="en-US"/>
          </a:p>
        </p:txBody>
      </p:sp>
    </p:spTree>
    <p:extLst>
      <p:ext uri="{BB962C8B-B14F-4D97-AF65-F5344CB8AC3E}">
        <p14:creationId xmlns:p14="http://schemas.microsoft.com/office/powerpoint/2010/main" val="2170084542"/>
      </p:ext>
    </p:extLst>
  </p:cSld>
  <p:clrMapOvr>
    <a:masterClrMapping/>
  </p:clrMapOvr>
  <p:hf sldNum="0" hdr="0" ftr="0"/>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4" name="Picture 7" descr="Droplets-HD-Content-R1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913777" y="2367094"/>
            <a:ext cx="10364452" cy="342410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4"/>
          </p:nvPr>
        </p:nvSpPr>
        <p:spPr/>
        <p:txBody>
          <a:bodyPr/>
          <a:lstStyle>
            <a:lvl1pPr>
              <a:defRPr/>
            </a:lvl1pPr>
          </a:lstStyle>
          <a:p>
            <a:pPr>
              <a:defRPr/>
            </a:pPr>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85091A4A-2DE9-496E-92A5-31F7CE619C43}" type="slidenum">
              <a:rPr lang="en-US" altLang="en-US"/>
              <a:pPr>
                <a:defRPr/>
              </a:pPr>
              <a:t>‹#›</a:t>
            </a:fld>
            <a:endParaRPr lang="en-US" altLang="en-US"/>
          </a:p>
        </p:txBody>
      </p:sp>
    </p:spTree>
    <p:extLst>
      <p:ext uri="{BB962C8B-B14F-4D97-AF65-F5344CB8AC3E}">
        <p14:creationId xmlns:p14="http://schemas.microsoft.com/office/powerpoint/2010/main" val="218917213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4" name="Picture 7" descr="Droplets-HD-Content-R1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8724902" y="609603"/>
            <a:ext cx="2553327"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913777" y="609603"/>
            <a:ext cx="7658724" cy="518159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4"/>
          </p:nvPr>
        </p:nvSpPr>
        <p:spPr/>
        <p:txBody>
          <a:bodyPr/>
          <a:lstStyle>
            <a:lvl1pPr>
              <a:defRPr/>
            </a:lvl1pPr>
          </a:lstStyle>
          <a:p>
            <a:pPr>
              <a:defRPr/>
            </a:pPr>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5AD9DBD9-5CDC-49F3-BC42-EA10026F4A69}" type="slidenum">
              <a:rPr lang="en-US" altLang="en-US"/>
              <a:pPr>
                <a:defRPr/>
              </a:pPr>
              <a:t>‹#›</a:t>
            </a:fld>
            <a:endParaRPr lang="en-US" altLang="en-US"/>
          </a:p>
        </p:txBody>
      </p:sp>
    </p:spTree>
    <p:extLst>
      <p:ext uri="{BB962C8B-B14F-4D97-AF65-F5344CB8AC3E}">
        <p14:creationId xmlns:p14="http://schemas.microsoft.com/office/powerpoint/2010/main" val="204227447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Image background">
  <p:cSld name="Image background">
    <p:bg>
      <p:bgPr>
        <a:solidFill>
          <a:schemeClr val="accent2"/>
        </a:solidFill>
        <a:effectLst/>
      </p:bgPr>
    </p:bg>
    <p:spTree>
      <p:nvGrpSpPr>
        <p:cNvPr id="1" name="Shape 98"/>
        <p:cNvGrpSpPr/>
        <p:nvPr/>
      </p:nvGrpSpPr>
      <p:grpSpPr>
        <a:xfrm>
          <a:off x="0" y="0"/>
          <a:ext cx="0" cy="0"/>
          <a:chOff x="0" y="0"/>
          <a:chExt cx="0" cy="0"/>
        </a:xfrm>
      </p:grpSpPr>
      <p:sp>
        <p:nvSpPr>
          <p:cNvPr id="2" name="Google Shape;99;p13"/>
          <p:cNvSpPr txBox="1">
            <a:spLocks noGrp="1"/>
          </p:cNvSpPr>
          <p:nvPr>
            <p:ph type="sldNum" idx="10"/>
          </p:nvPr>
        </p:nvSpPr>
        <p:spPr/>
        <p:txBody>
          <a:bodyPr/>
          <a:lstStyle>
            <a:lvl1pPr>
              <a:defRPr>
                <a:solidFill>
                  <a:srgbClr val="FFFFFF"/>
                </a:solidFill>
              </a:defRPr>
            </a:lvl1pPr>
          </a:lstStyle>
          <a:p>
            <a:pPr>
              <a:defRPr/>
            </a:pPr>
            <a:fld id="{F5EAFCCC-4B64-4C68-94D2-895DEB380EC5}" type="slidenum">
              <a:rPr lang="en-US" altLang="en-US"/>
              <a:pPr>
                <a:defRPr/>
              </a:pPr>
              <a:t>‹#›</a:t>
            </a:fld>
            <a:endParaRPr lang="en-US" altLang="en-US"/>
          </a:p>
        </p:txBody>
      </p:sp>
    </p:spTree>
    <p:extLst>
      <p:ext uri="{BB962C8B-B14F-4D97-AF65-F5344CB8AC3E}">
        <p14:creationId xmlns:p14="http://schemas.microsoft.com/office/powerpoint/2010/main" val="161882230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40"/>
            <a:ext cx="10972800" cy="58562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609600" y="6248400"/>
            <a:ext cx="2844800" cy="457200"/>
          </a:xfrm>
        </p:spPr>
        <p:txBody>
          <a:bodyPr/>
          <a:lstStyle>
            <a:lvl1pPr>
              <a:defRPr/>
            </a:lvl1pPr>
          </a:lstStyle>
          <a:p>
            <a:pPr>
              <a:defRPr/>
            </a:pPr>
            <a:fld id="{1FE1C567-A514-4CD3-8BE4-519CC058B270}" type="datetimeFigureOut">
              <a:rPr lang="en-US"/>
              <a:pPr>
                <a:defRPr/>
              </a:pPr>
              <a:t>25/3/2025</a:t>
            </a:fld>
            <a:endParaRPr lang="en-US"/>
          </a:p>
        </p:txBody>
      </p:sp>
      <p:sp>
        <p:nvSpPr>
          <p:cNvPr id="4" name="Footer Placeholder 3"/>
          <p:cNvSpPr>
            <a:spLocks noGrp="1"/>
          </p:cNvSpPr>
          <p:nvPr>
            <p:ph type="ftr" sz="quarter" idx="11"/>
          </p:nvPr>
        </p:nvSpPr>
        <p:spPr>
          <a:xfrm>
            <a:off x="4165600" y="6248400"/>
            <a:ext cx="3860800" cy="457200"/>
          </a:xfrm>
        </p:spPr>
        <p:txBody>
          <a:bodyPr/>
          <a:lstStyle>
            <a:lvl1pPr>
              <a:defRPr/>
            </a:lvl1pPr>
          </a:lstStyle>
          <a:p>
            <a:pPr>
              <a:defRPr/>
            </a:pPr>
            <a:endParaRPr lang="en-US"/>
          </a:p>
        </p:txBody>
      </p:sp>
      <p:sp>
        <p:nvSpPr>
          <p:cNvPr id="5" name="Slide Number Placeholder 4"/>
          <p:cNvSpPr>
            <a:spLocks noGrp="1"/>
          </p:cNvSpPr>
          <p:nvPr>
            <p:ph type="sldNum" sz="quarter" idx="12"/>
          </p:nvPr>
        </p:nvSpPr>
        <p:spPr>
          <a:xfrm>
            <a:off x="8737600" y="6248400"/>
            <a:ext cx="2844800" cy="457200"/>
          </a:xfrm>
        </p:spPr>
        <p:txBody>
          <a:bodyPr/>
          <a:lstStyle>
            <a:lvl1pPr>
              <a:defRPr/>
            </a:lvl1pPr>
          </a:lstStyle>
          <a:p>
            <a:pPr>
              <a:defRPr/>
            </a:pPr>
            <a:fld id="{BB427506-83B6-488F-81A6-C6D71E34DE9A}" type="slidenum">
              <a:rPr lang="en-US"/>
              <a:pPr>
                <a:defRPr/>
              </a:pPr>
              <a:t>‹#›</a:t>
            </a:fld>
            <a:endParaRPr lang="en-US"/>
          </a:p>
        </p:txBody>
      </p:sp>
    </p:spTree>
    <p:extLst>
      <p:ext uri="{BB962C8B-B14F-4D97-AF65-F5344CB8AC3E}">
        <p14:creationId xmlns:p14="http://schemas.microsoft.com/office/powerpoint/2010/main" val="2811370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EAA2E-4234-4746-A9C1-1FB5273A940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C6E4BCC-92FE-44F8-B6CB-0B6F70878837}"/>
              </a:ext>
            </a:extLst>
          </p:cNvPr>
          <p:cNvSpPr>
            <a:spLocks noGrp="1"/>
          </p:cNvSpPr>
          <p:nvPr>
            <p:ph type="dt" sz="half" idx="10"/>
          </p:nvPr>
        </p:nvSpPr>
        <p:spPr/>
        <p:txBody>
          <a:bodyPr/>
          <a:lstStyle/>
          <a:p>
            <a:fld id="{B99138A9-B139-4FBA-BD61-A63595AC75F4}" type="datetime1">
              <a:rPr lang="en-US" smtClean="0"/>
              <a:t>25/3/2025</a:t>
            </a:fld>
            <a:endParaRPr lang="en-US"/>
          </a:p>
        </p:txBody>
      </p:sp>
      <p:sp>
        <p:nvSpPr>
          <p:cNvPr id="4" name="Footer Placeholder 3">
            <a:extLst>
              <a:ext uri="{FF2B5EF4-FFF2-40B4-BE49-F238E27FC236}">
                <a16:creationId xmlns:a16="http://schemas.microsoft.com/office/drawing/2014/main" id="{A56070D3-D412-4D85-AA7D-3B8C3B5585A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B117B22-0243-4B1B-AA4A-C69D3D124EF6}"/>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545644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F9989D4-ED90-4AF6-8BE4-E14F8E560CC1}"/>
              </a:ext>
            </a:extLst>
          </p:cNvPr>
          <p:cNvSpPr>
            <a:spLocks noGrp="1"/>
          </p:cNvSpPr>
          <p:nvPr>
            <p:ph type="dt" sz="half" idx="10"/>
          </p:nvPr>
        </p:nvSpPr>
        <p:spPr/>
        <p:txBody>
          <a:bodyPr/>
          <a:lstStyle/>
          <a:p>
            <a:fld id="{33219DCA-20B6-4A7F-9287-D29CBE4F4E3E}" type="datetime1">
              <a:rPr lang="en-US" smtClean="0"/>
              <a:t>25/3/2025</a:t>
            </a:fld>
            <a:endParaRPr lang="en-US"/>
          </a:p>
        </p:txBody>
      </p:sp>
      <p:sp>
        <p:nvSpPr>
          <p:cNvPr id="3" name="Footer Placeholder 2">
            <a:extLst>
              <a:ext uri="{FF2B5EF4-FFF2-40B4-BE49-F238E27FC236}">
                <a16:creationId xmlns:a16="http://schemas.microsoft.com/office/drawing/2014/main" id="{F40A95EC-3B27-4D55-A125-91BD6E2B813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BDDB516-8449-4C02-B990-64373DB5E667}"/>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256541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9EFE9-AE5E-4846-8F3F-561341D3EF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6F5DA9F-72BE-453E-9BA1-B1B6EEF906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C3E682-CEF3-4B89-941A-29ADEB8BF1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35A87F-90AF-4464-A736-52D1CADA2883}"/>
              </a:ext>
            </a:extLst>
          </p:cNvPr>
          <p:cNvSpPr>
            <a:spLocks noGrp="1"/>
          </p:cNvSpPr>
          <p:nvPr>
            <p:ph type="dt" sz="half" idx="10"/>
          </p:nvPr>
        </p:nvSpPr>
        <p:spPr/>
        <p:txBody>
          <a:bodyPr/>
          <a:lstStyle/>
          <a:p>
            <a:fld id="{19E4CC13-3719-4BC0-9941-BCD22F2E39BB}" type="datetime1">
              <a:rPr lang="en-US" smtClean="0"/>
              <a:t>25/3/2025</a:t>
            </a:fld>
            <a:endParaRPr lang="en-US"/>
          </a:p>
        </p:txBody>
      </p:sp>
      <p:sp>
        <p:nvSpPr>
          <p:cNvPr id="6" name="Footer Placeholder 5">
            <a:extLst>
              <a:ext uri="{FF2B5EF4-FFF2-40B4-BE49-F238E27FC236}">
                <a16:creationId xmlns:a16="http://schemas.microsoft.com/office/drawing/2014/main" id="{374EBDCA-0095-4A53-94F3-518715A4FE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FE2551-6974-4065-A0C0-CB1CA6E2E14E}"/>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2692803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5C63D-F4C2-42EB-AB85-4385DC8EB3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B9BF71D-974F-427F-88EF-05F2879D115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CE09DA1-225C-43B3-B889-B760CD46C9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F0C8C3-A384-4E63-8E44-19B65F56A139}"/>
              </a:ext>
            </a:extLst>
          </p:cNvPr>
          <p:cNvSpPr>
            <a:spLocks noGrp="1"/>
          </p:cNvSpPr>
          <p:nvPr>
            <p:ph type="dt" sz="half" idx="10"/>
          </p:nvPr>
        </p:nvSpPr>
        <p:spPr/>
        <p:txBody>
          <a:bodyPr/>
          <a:lstStyle/>
          <a:p>
            <a:fld id="{339C473A-74A1-46F3-8D2E-10C923B7E154}" type="datetime1">
              <a:rPr lang="en-US" smtClean="0"/>
              <a:t>25/3/2025</a:t>
            </a:fld>
            <a:endParaRPr lang="en-US"/>
          </a:p>
        </p:txBody>
      </p:sp>
      <p:sp>
        <p:nvSpPr>
          <p:cNvPr id="6" name="Footer Placeholder 5">
            <a:extLst>
              <a:ext uri="{FF2B5EF4-FFF2-40B4-BE49-F238E27FC236}">
                <a16:creationId xmlns:a16="http://schemas.microsoft.com/office/drawing/2014/main" id="{FD4CA027-00E7-494D-8C76-AD52846B38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015811-59EC-4D1D-959F-17DBEBBA4BB0}"/>
              </a:ext>
            </a:extLst>
          </p:cNvPr>
          <p:cNvSpPr>
            <a:spLocks noGrp="1"/>
          </p:cNvSpPr>
          <p:nvPr>
            <p:ph type="sldNum" sz="quarter" idx="12"/>
          </p:nvPr>
        </p:nvSpPr>
        <p:spPr/>
        <p:txBody>
          <a:bodyPr/>
          <a:lstStyle/>
          <a:p>
            <a:fld id="{726DA37A-0C24-43CE-ACA7-57CFE4C03F76}" type="slidenum">
              <a:rPr lang="en-US" smtClean="0"/>
              <a:t>‹#›</a:t>
            </a:fld>
            <a:endParaRPr lang="en-US"/>
          </a:p>
        </p:txBody>
      </p:sp>
    </p:spTree>
    <p:extLst>
      <p:ext uri="{BB962C8B-B14F-4D97-AF65-F5344CB8AC3E}">
        <p14:creationId xmlns:p14="http://schemas.microsoft.com/office/powerpoint/2010/main" val="2176582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2.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18" Type="http://schemas.openxmlformats.org/officeDocument/2006/relationships/slideLayout" Target="../slideLayouts/slideLayout56.xml"/><Relationship Id="rId3" Type="http://schemas.openxmlformats.org/officeDocument/2006/relationships/slideLayout" Target="../slideLayouts/slideLayout41.xml"/><Relationship Id="rId21" Type="http://schemas.openxmlformats.org/officeDocument/2006/relationships/image" Target="../media/image4.png"/><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20" Type="http://schemas.openxmlformats.org/officeDocument/2006/relationships/theme" Target="../theme/theme3.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10" Type="http://schemas.openxmlformats.org/officeDocument/2006/relationships/slideLayout" Target="../slideLayouts/slideLayout48.xml"/><Relationship Id="rId19" Type="http://schemas.openxmlformats.org/officeDocument/2006/relationships/slideLayout" Target="../slideLayouts/slideLayout57.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F7A23B-7F37-4255-B1AA-6F4081D054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C939551-9BB0-410A-86D9-5F41F65ED6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47D216-8D82-4854-8FCC-50474F3940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90DC4E-CFE1-4DE4-BA6A-B2F2775B3CE8}" type="datetime1">
              <a:rPr lang="en-US" smtClean="0"/>
              <a:t>25/3/2025</a:t>
            </a:fld>
            <a:endParaRPr lang="en-US"/>
          </a:p>
        </p:txBody>
      </p:sp>
      <p:sp>
        <p:nvSpPr>
          <p:cNvPr id="5" name="Footer Placeholder 4">
            <a:extLst>
              <a:ext uri="{FF2B5EF4-FFF2-40B4-BE49-F238E27FC236}">
                <a16:creationId xmlns:a16="http://schemas.microsoft.com/office/drawing/2014/main" id="{83ACE85E-C533-43BA-A8ED-7511E82A3D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704C941-975F-4FB1-8A2A-DB7E54D44D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6DA37A-0C24-43CE-ACA7-57CFE4C03F76}" type="slidenum">
              <a:rPr lang="en-US" smtClean="0"/>
              <a:t>‹#›</a:t>
            </a:fld>
            <a:endParaRPr lang="en-US"/>
          </a:p>
        </p:txBody>
      </p:sp>
    </p:spTree>
    <p:extLst>
      <p:ext uri="{BB962C8B-B14F-4D97-AF65-F5344CB8AC3E}">
        <p14:creationId xmlns:p14="http://schemas.microsoft.com/office/powerpoint/2010/main" val="330190475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49" r:id="rId12"/>
    <p:sldLayoutId id="2147483717" r:id="rId13"/>
    <p:sldLayoutId id="2147483707" r:id="rId14"/>
    <p:sldLayoutId id="2147483698" r:id="rId15"/>
    <p:sldLayoutId id="2147483691" r:id="rId16"/>
    <p:sldLayoutId id="2147483690" r:id="rId17"/>
    <p:sldLayoutId id="2147483684" r:id="rId18"/>
    <p:sldLayoutId id="2147483650" r:id="rId19"/>
    <p:sldLayoutId id="2147483656" r:id="rId20"/>
    <p:sldLayoutId id="2147483657" r:id="rId21"/>
    <p:sldLayoutId id="2147483658" r:id="rId22"/>
    <p:sldLayoutId id="2147483741" r:id="rId23"/>
    <p:sldLayoutId id="2147483733" r:id="rId24"/>
    <p:sldLayoutId id="2147483731" r:id="rId25"/>
    <p:sldLayoutId id="2147483716" r:id="rId26"/>
    <p:sldLayoutId id="2147483683" r:id="rId27"/>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fontAlgn="base">
              <a:spcBef>
                <a:spcPct val="0"/>
              </a:spcBef>
              <a:spcAft>
                <a:spcPct val="0"/>
              </a:spcAft>
              <a:defRPr/>
            </a:pPr>
            <a:endParaRPr lang="en-US" alt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fontAlgn="base">
              <a:spcBef>
                <a:spcPct val="0"/>
              </a:spcBef>
              <a:spcAft>
                <a:spcPct val="0"/>
              </a:spcAft>
              <a:defRPr/>
            </a:pPr>
            <a:endParaRPr lang="en-US" alt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atin typeface="Arial" panose="020B0604020202020204" pitchFamily="34" charset="0"/>
              </a:defRPr>
            </a:lvl1pPr>
          </a:lstStyle>
          <a:p>
            <a:pPr fontAlgn="base">
              <a:spcBef>
                <a:spcPct val="0"/>
              </a:spcBef>
              <a:spcAft>
                <a:spcPct val="0"/>
              </a:spcAft>
              <a:defRPr/>
            </a:pPr>
            <a:fld id="{670EB073-0D33-45BD-A1E8-C04FF70DE681}" type="slidenum">
              <a:rPr lang="en-US" altLang="en-US">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1535008227"/>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CBECF5"/>
            </a:gs>
            <a:gs pos="100000">
              <a:srgbClr val="73ABDC"/>
            </a:gs>
          </a:gsLst>
          <a:lin ang="5400000"/>
        </a:gradFill>
        <a:effectLst/>
      </p:bgPr>
    </p:bg>
    <p:spTree>
      <p:nvGrpSpPr>
        <p:cNvPr id="1" name=""/>
        <p:cNvGrpSpPr/>
        <p:nvPr/>
      </p:nvGrpSpPr>
      <p:grpSpPr>
        <a:xfrm>
          <a:off x="0" y="0"/>
          <a:ext cx="0" cy="0"/>
          <a:chOff x="0" y="0"/>
          <a:chExt cx="0" cy="0"/>
        </a:xfrm>
      </p:grpSpPr>
      <p:pic>
        <p:nvPicPr>
          <p:cNvPr id="4098" name="Picture 2" descr="\\DROBO-FS\QuickDrops\JB\PPTX NG\Droplets\LightingOverlay.png"/>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Placeholder 1"/>
          <p:cNvSpPr>
            <a:spLocks noGrp="1"/>
          </p:cNvSpPr>
          <p:nvPr>
            <p:ph type="title"/>
          </p:nvPr>
        </p:nvSpPr>
        <p:spPr>
          <a:xfrm>
            <a:off x="914400" y="617539"/>
            <a:ext cx="10363200" cy="159702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4400" y="2366964"/>
            <a:ext cx="10363200" cy="342423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9267" y="5884864"/>
            <a:ext cx="2743200" cy="363537"/>
          </a:xfrm>
          <a:prstGeom prst="rect">
            <a:avLst/>
          </a:prstGeom>
        </p:spPr>
        <p:txBody>
          <a:bodyPr vert="horz" lIns="91440" tIns="45720" rIns="91440" bIns="45720" rtlCol="0" anchor="ctr"/>
          <a:lstStyle>
            <a:lvl1pPr algn="r">
              <a:defRPr sz="750">
                <a:solidFill>
                  <a:prstClr val="black"/>
                </a:solidFill>
              </a:defRPr>
            </a:lvl1pPr>
          </a:lstStyle>
          <a:p>
            <a:pPr eaLnBrk="0" fontAlgn="base" hangingPunct="0">
              <a:spcBef>
                <a:spcPct val="0"/>
              </a:spcBef>
              <a:spcAft>
                <a:spcPct val="0"/>
              </a:spcAft>
              <a:defRPr/>
            </a:pPr>
            <a:endParaRPr lang="en-US">
              <a:latin typeface="Times New Roman" panose="02020603050405020304" pitchFamily="18" charset="0"/>
            </a:endParaRPr>
          </a:p>
        </p:txBody>
      </p:sp>
      <p:sp>
        <p:nvSpPr>
          <p:cNvPr id="5" name="Footer Placeholder 4"/>
          <p:cNvSpPr>
            <a:spLocks noGrp="1"/>
          </p:cNvSpPr>
          <p:nvPr>
            <p:ph type="ftr" sz="quarter" idx="3"/>
          </p:nvPr>
        </p:nvSpPr>
        <p:spPr>
          <a:xfrm>
            <a:off x="914400" y="5884864"/>
            <a:ext cx="6671733" cy="363537"/>
          </a:xfrm>
          <a:prstGeom prst="rect">
            <a:avLst/>
          </a:prstGeom>
        </p:spPr>
        <p:txBody>
          <a:bodyPr vert="horz" lIns="91440" tIns="45720" rIns="91440" bIns="45720" rtlCol="0" anchor="ctr"/>
          <a:lstStyle>
            <a:lvl1pPr algn="l">
              <a:defRPr sz="750">
                <a:solidFill>
                  <a:prstClr val="black"/>
                </a:solidFill>
              </a:defRPr>
            </a:lvl1pPr>
          </a:lstStyle>
          <a:p>
            <a:pPr eaLnBrk="0" fontAlgn="base" hangingPunct="0">
              <a:spcBef>
                <a:spcPct val="0"/>
              </a:spcBef>
              <a:spcAft>
                <a:spcPct val="0"/>
              </a:spcAft>
              <a:defRPr/>
            </a:pPr>
            <a:endParaRPr lang="en-US">
              <a:latin typeface="Times New Roman" panose="02020603050405020304" pitchFamily="18" charset="0"/>
            </a:endParaRPr>
          </a:p>
        </p:txBody>
      </p:sp>
      <p:sp>
        <p:nvSpPr>
          <p:cNvPr id="6" name="Slide Number Placeholder 5"/>
          <p:cNvSpPr>
            <a:spLocks noGrp="1"/>
          </p:cNvSpPr>
          <p:nvPr>
            <p:ph type="sldNum" sz="quarter" idx="4"/>
          </p:nvPr>
        </p:nvSpPr>
        <p:spPr>
          <a:xfrm>
            <a:off x="10513485" y="5884864"/>
            <a:ext cx="764116" cy="363537"/>
          </a:xfrm>
          <a:prstGeom prst="rect">
            <a:avLst/>
          </a:prstGeom>
        </p:spPr>
        <p:txBody>
          <a:bodyPr vert="horz" lIns="91440" tIns="45720" rIns="91440" bIns="45720" rtlCol="0" anchor="ctr"/>
          <a:lstStyle>
            <a:lvl1pPr algn="r">
              <a:defRPr sz="750">
                <a:solidFill>
                  <a:prstClr val="black"/>
                </a:solidFill>
              </a:defRPr>
            </a:lvl1pPr>
          </a:lstStyle>
          <a:p>
            <a:pPr eaLnBrk="0" fontAlgn="base" hangingPunct="0">
              <a:spcBef>
                <a:spcPct val="0"/>
              </a:spcBef>
              <a:spcAft>
                <a:spcPct val="0"/>
              </a:spcAft>
              <a:defRPr/>
            </a:pPr>
            <a:fld id="{DEE988F9-4011-4C74-94C7-62BAD54B3916}" type="slidenum">
              <a:rPr lang="en-US" altLang="en-US">
                <a:latin typeface="Times New Roman" panose="02020603050405020304" pitchFamily="18" charset="0"/>
              </a:rPr>
              <a:pPr eaLnBrk="0" fontAlgn="base" hangingPunct="0">
                <a:spcBef>
                  <a:spcPct val="0"/>
                </a:spcBef>
                <a:spcAft>
                  <a:spcPct val="0"/>
                </a:spcAft>
                <a:defRPr/>
              </a:pPr>
              <a:t>‹#›</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247981580"/>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 id="2147483778" r:id="rId12"/>
    <p:sldLayoutId id="2147483779" r:id="rId13"/>
    <p:sldLayoutId id="2147483780" r:id="rId14"/>
    <p:sldLayoutId id="2147483781" r:id="rId15"/>
    <p:sldLayoutId id="2147483782" r:id="rId16"/>
    <p:sldLayoutId id="2147483783" r:id="rId17"/>
    <p:sldLayoutId id="2147483784" r:id="rId18"/>
    <p:sldLayoutId id="2147483785" r:id="rId19"/>
  </p:sldLayoutIdLst>
  <p:hf sldNum="0" hdr="0" ftr="0"/>
  <p:txStyles>
    <p:titleStyle>
      <a:lvl1pPr algn="ctr" defTabSz="685800" rtl="0" eaLnBrk="0" fontAlgn="base" hangingPunct="0">
        <a:lnSpc>
          <a:spcPct val="90000"/>
        </a:lnSpc>
        <a:spcBef>
          <a:spcPct val="0"/>
        </a:spcBef>
        <a:spcAft>
          <a:spcPct val="0"/>
        </a:spcAft>
        <a:defRPr sz="2700" kern="1200" cap="all">
          <a:solidFill>
            <a:schemeClr val="tx1"/>
          </a:solidFill>
          <a:latin typeface="+mj-lt"/>
          <a:ea typeface="+mj-ea"/>
          <a:cs typeface="+mj-cs"/>
        </a:defRPr>
      </a:lvl1pPr>
      <a:lvl2pPr algn="ctr" defTabSz="685800" rtl="0" eaLnBrk="0" fontAlgn="base" hangingPunct="0">
        <a:lnSpc>
          <a:spcPct val="90000"/>
        </a:lnSpc>
        <a:spcBef>
          <a:spcPct val="0"/>
        </a:spcBef>
        <a:spcAft>
          <a:spcPct val="0"/>
        </a:spcAft>
        <a:defRPr sz="2700">
          <a:solidFill>
            <a:schemeClr val="tx1"/>
          </a:solidFill>
          <a:latin typeface="Tw Cen MT"/>
        </a:defRPr>
      </a:lvl2pPr>
      <a:lvl3pPr algn="ctr" defTabSz="685800" rtl="0" eaLnBrk="0" fontAlgn="base" hangingPunct="0">
        <a:lnSpc>
          <a:spcPct val="90000"/>
        </a:lnSpc>
        <a:spcBef>
          <a:spcPct val="0"/>
        </a:spcBef>
        <a:spcAft>
          <a:spcPct val="0"/>
        </a:spcAft>
        <a:defRPr sz="2700">
          <a:solidFill>
            <a:schemeClr val="tx1"/>
          </a:solidFill>
          <a:latin typeface="Tw Cen MT"/>
        </a:defRPr>
      </a:lvl3pPr>
      <a:lvl4pPr algn="ctr" defTabSz="685800" rtl="0" eaLnBrk="0" fontAlgn="base" hangingPunct="0">
        <a:lnSpc>
          <a:spcPct val="90000"/>
        </a:lnSpc>
        <a:spcBef>
          <a:spcPct val="0"/>
        </a:spcBef>
        <a:spcAft>
          <a:spcPct val="0"/>
        </a:spcAft>
        <a:defRPr sz="2700">
          <a:solidFill>
            <a:schemeClr val="tx1"/>
          </a:solidFill>
          <a:latin typeface="Tw Cen MT"/>
        </a:defRPr>
      </a:lvl4pPr>
      <a:lvl5pPr algn="ctr" defTabSz="685800" rtl="0" eaLnBrk="0" fontAlgn="base" hangingPunct="0">
        <a:lnSpc>
          <a:spcPct val="90000"/>
        </a:lnSpc>
        <a:spcBef>
          <a:spcPct val="0"/>
        </a:spcBef>
        <a:spcAft>
          <a:spcPct val="0"/>
        </a:spcAft>
        <a:defRPr sz="2700">
          <a:solidFill>
            <a:schemeClr val="tx1"/>
          </a:solidFill>
          <a:latin typeface="Tw Cen MT"/>
        </a:defRPr>
      </a:lvl5pPr>
      <a:lvl6pPr marL="457200" algn="ctr" defTabSz="685800" rtl="0" fontAlgn="base">
        <a:lnSpc>
          <a:spcPct val="90000"/>
        </a:lnSpc>
        <a:spcBef>
          <a:spcPct val="0"/>
        </a:spcBef>
        <a:spcAft>
          <a:spcPct val="0"/>
        </a:spcAft>
        <a:defRPr sz="2700">
          <a:solidFill>
            <a:schemeClr val="tx1"/>
          </a:solidFill>
          <a:latin typeface="Tw Cen MT"/>
        </a:defRPr>
      </a:lvl6pPr>
      <a:lvl7pPr marL="914400" algn="ctr" defTabSz="685800" rtl="0" fontAlgn="base">
        <a:lnSpc>
          <a:spcPct val="90000"/>
        </a:lnSpc>
        <a:spcBef>
          <a:spcPct val="0"/>
        </a:spcBef>
        <a:spcAft>
          <a:spcPct val="0"/>
        </a:spcAft>
        <a:defRPr sz="2700">
          <a:solidFill>
            <a:schemeClr val="tx1"/>
          </a:solidFill>
          <a:latin typeface="Tw Cen MT"/>
        </a:defRPr>
      </a:lvl7pPr>
      <a:lvl8pPr marL="1371600" algn="ctr" defTabSz="685800" rtl="0" fontAlgn="base">
        <a:lnSpc>
          <a:spcPct val="90000"/>
        </a:lnSpc>
        <a:spcBef>
          <a:spcPct val="0"/>
        </a:spcBef>
        <a:spcAft>
          <a:spcPct val="0"/>
        </a:spcAft>
        <a:defRPr sz="2700">
          <a:solidFill>
            <a:schemeClr val="tx1"/>
          </a:solidFill>
          <a:latin typeface="Tw Cen MT"/>
        </a:defRPr>
      </a:lvl8pPr>
      <a:lvl9pPr marL="1828800" algn="ctr" defTabSz="685800" rtl="0" fontAlgn="base">
        <a:lnSpc>
          <a:spcPct val="90000"/>
        </a:lnSpc>
        <a:spcBef>
          <a:spcPct val="0"/>
        </a:spcBef>
        <a:spcAft>
          <a:spcPct val="0"/>
        </a:spcAft>
        <a:defRPr sz="2700">
          <a:solidFill>
            <a:schemeClr val="tx1"/>
          </a:solidFill>
          <a:latin typeface="Tw Cen MT"/>
        </a:defRPr>
      </a:lvl9pPr>
    </p:titleStyle>
    <p:bodyStyle>
      <a:lvl1pPr marL="171450" indent="-171450" algn="l" defTabSz="685800" rtl="0" eaLnBrk="0" fontAlgn="base" hangingPunct="0">
        <a:lnSpc>
          <a:spcPct val="120000"/>
        </a:lnSpc>
        <a:spcBef>
          <a:spcPts val="750"/>
        </a:spcBef>
        <a:spcAft>
          <a:spcPct val="0"/>
        </a:spcAft>
        <a:buClr>
          <a:schemeClr val="tx1"/>
        </a:buClr>
        <a:buFont typeface="Arial" panose="020B0604020202020204" pitchFamily="34" charset="0"/>
        <a:buChar char="•"/>
        <a:defRPr sz="1500" kern="1200" cap="all">
          <a:solidFill>
            <a:schemeClr val="tx1"/>
          </a:solidFill>
          <a:latin typeface="+mn-lt"/>
          <a:ea typeface="+mn-ea"/>
          <a:cs typeface="+mn-cs"/>
        </a:defRPr>
      </a:lvl1pPr>
      <a:lvl2pPr marL="514350" indent="-171450" algn="l" defTabSz="685800" rtl="0" eaLnBrk="0" fontAlgn="base" hangingPunct="0">
        <a:lnSpc>
          <a:spcPct val="120000"/>
        </a:lnSpc>
        <a:spcBef>
          <a:spcPts val="375"/>
        </a:spcBef>
        <a:spcAft>
          <a:spcPct val="0"/>
        </a:spcAft>
        <a:buClr>
          <a:schemeClr val="tx1"/>
        </a:buClr>
        <a:buFont typeface="Arial" panose="020B0604020202020204" pitchFamily="34" charset="0"/>
        <a:buChar char="•"/>
        <a:defRPr sz="1300" kern="1200" cap="all">
          <a:solidFill>
            <a:schemeClr val="tx1"/>
          </a:solidFill>
          <a:latin typeface="+mn-lt"/>
          <a:ea typeface="+mn-ea"/>
          <a:cs typeface="+mn-cs"/>
        </a:defRPr>
      </a:lvl2pPr>
      <a:lvl3pPr marL="857250" indent="-171450" algn="l" defTabSz="685800" rtl="0" eaLnBrk="0" fontAlgn="base" hangingPunct="0">
        <a:lnSpc>
          <a:spcPct val="120000"/>
        </a:lnSpc>
        <a:spcBef>
          <a:spcPts val="375"/>
        </a:spcBef>
        <a:spcAft>
          <a:spcPct val="0"/>
        </a:spcAft>
        <a:buClr>
          <a:schemeClr val="tx1"/>
        </a:buClr>
        <a:buFont typeface="Arial" panose="020B0604020202020204" pitchFamily="34" charset="0"/>
        <a:buChar char="•"/>
        <a:defRPr sz="1200" kern="1200" cap="all">
          <a:solidFill>
            <a:schemeClr val="tx1"/>
          </a:solidFill>
          <a:latin typeface="+mn-lt"/>
          <a:ea typeface="+mn-ea"/>
          <a:cs typeface="+mn-cs"/>
        </a:defRPr>
      </a:lvl3pPr>
      <a:lvl4pPr marL="1200150" indent="-171450" algn="l" defTabSz="685800" rtl="0" eaLnBrk="0" fontAlgn="base" hangingPunct="0">
        <a:lnSpc>
          <a:spcPct val="120000"/>
        </a:lnSpc>
        <a:spcBef>
          <a:spcPts val="375"/>
        </a:spcBef>
        <a:spcAft>
          <a:spcPct val="0"/>
        </a:spcAft>
        <a:buClr>
          <a:schemeClr val="tx1"/>
        </a:buClr>
        <a:buFont typeface="Arial" panose="020B0604020202020204" pitchFamily="34" charset="0"/>
        <a:buChar char="•"/>
        <a:defRPr sz="1000" kern="1200" cap="all">
          <a:solidFill>
            <a:schemeClr val="tx1"/>
          </a:solidFill>
          <a:latin typeface="+mn-lt"/>
          <a:ea typeface="+mn-ea"/>
          <a:cs typeface="+mn-cs"/>
        </a:defRPr>
      </a:lvl4pPr>
      <a:lvl5pPr marL="1543050" indent="-171450" algn="l" defTabSz="685800" rtl="0" eaLnBrk="0" fontAlgn="base" hangingPunct="0">
        <a:lnSpc>
          <a:spcPct val="120000"/>
        </a:lnSpc>
        <a:spcBef>
          <a:spcPts val="375"/>
        </a:spcBef>
        <a:spcAft>
          <a:spcPct val="0"/>
        </a:spcAft>
        <a:buClr>
          <a:schemeClr val="tx1"/>
        </a:buClr>
        <a:buFont typeface="Arial" panose="020B0604020202020204" pitchFamily="34" charset="0"/>
        <a:buChar char="•"/>
        <a:defRPr sz="1000" kern="1200" cap="all">
          <a:solidFill>
            <a:schemeClr val="tx1"/>
          </a:solidFill>
          <a:latin typeface="+mn-lt"/>
          <a:ea typeface="+mn-ea"/>
          <a:cs typeface="+mn-cs"/>
        </a:defRPr>
      </a:lvl5pPr>
      <a:lvl6pPr marL="1885950" indent="-171450" algn="l" defTabSz="685800" rtl="0" eaLnBrk="1" latinLnBrk="0" hangingPunct="1">
        <a:lnSpc>
          <a:spcPct val="120000"/>
        </a:lnSpc>
        <a:spcBef>
          <a:spcPts val="375"/>
        </a:spcBef>
        <a:buClr>
          <a:schemeClr val="tx1"/>
        </a:buClr>
        <a:buFont typeface="Arial" panose="020B0604020202020204" pitchFamily="34" charset="0"/>
        <a:buChar char="•"/>
        <a:defRPr sz="1050" kern="1200" cap="all" baseline="0">
          <a:solidFill>
            <a:schemeClr val="tx1"/>
          </a:solidFill>
          <a:effectLst/>
          <a:latin typeface="+mn-lt"/>
          <a:ea typeface="+mn-ea"/>
          <a:cs typeface="+mn-cs"/>
        </a:defRPr>
      </a:lvl6pPr>
      <a:lvl7pPr marL="2228850" indent="-171450" algn="l" defTabSz="685800" rtl="0" eaLnBrk="1" latinLnBrk="0" hangingPunct="1">
        <a:lnSpc>
          <a:spcPct val="120000"/>
        </a:lnSpc>
        <a:spcBef>
          <a:spcPts val="375"/>
        </a:spcBef>
        <a:buClr>
          <a:schemeClr val="tx1"/>
        </a:buClr>
        <a:buFont typeface="Arial" panose="020B0604020202020204" pitchFamily="34" charset="0"/>
        <a:buChar char="•"/>
        <a:defRPr sz="1050" kern="1200" cap="all" baseline="0">
          <a:solidFill>
            <a:schemeClr val="tx1"/>
          </a:solidFill>
          <a:effectLst/>
          <a:latin typeface="+mn-lt"/>
          <a:ea typeface="+mn-ea"/>
          <a:cs typeface="+mn-cs"/>
        </a:defRPr>
      </a:lvl7pPr>
      <a:lvl8pPr marL="2571750" indent="-171450" algn="l" defTabSz="685800" rtl="0" eaLnBrk="1" latinLnBrk="0" hangingPunct="1">
        <a:lnSpc>
          <a:spcPct val="120000"/>
        </a:lnSpc>
        <a:spcBef>
          <a:spcPts val="375"/>
        </a:spcBef>
        <a:buClr>
          <a:schemeClr val="tx1"/>
        </a:buClr>
        <a:buFont typeface="Arial" panose="020B0604020202020204" pitchFamily="34" charset="0"/>
        <a:buChar char="•"/>
        <a:defRPr sz="1050" kern="1200" cap="all" baseline="0">
          <a:solidFill>
            <a:schemeClr val="tx1"/>
          </a:solidFill>
          <a:effectLst/>
          <a:latin typeface="+mn-lt"/>
          <a:ea typeface="+mn-ea"/>
          <a:cs typeface="+mn-cs"/>
        </a:defRPr>
      </a:lvl8pPr>
      <a:lvl9pPr marL="2914650" indent="-171450" algn="l" defTabSz="685800" rtl="0" eaLnBrk="1" latinLnBrk="0" hangingPunct="1">
        <a:lnSpc>
          <a:spcPct val="120000"/>
        </a:lnSpc>
        <a:spcBef>
          <a:spcPts val="375"/>
        </a:spcBef>
        <a:buClr>
          <a:schemeClr val="tx1"/>
        </a:buClr>
        <a:buFont typeface="Arial" panose="020B0604020202020204" pitchFamily="34" charset="0"/>
        <a:buChar char="•"/>
        <a:defRPr sz="1050" kern="1200" cap="all"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8" Type="http://schemas.openxmlformats.org/officeDocument/2006/relationships/image" Target="../media/image19.gif"/><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gif"/><Relationship Id="rId1" Type="http://schemas.openxmlformats.org/officeDocument/2006/relationships/slideLayout" Target="../slideLayouts/slideLayout40.xml"/><Relationship Id="rId6" Type="http://schemas.openxmlformats.org/officeDocument/2006/relationships/image" Target="../media/image17.jpeg"/><Relationship Id="rId5" Type="http://schemas.openxmlformats.org/officeDocument/2006/relationships/image" Target="../media/image16.gif"/><Relationship Id="rId4" Type="http://schemas.openxmlformats.org/officeDocument/2006/relationships/image" Target="../media/image15.gif"/><Relationship Id="rId9" Type="http://schemas.openxmlformats.org/officeDocument/2006/relationships/image" Target="../media/image20.gif"/></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45.xml"/><Relationship Id="rId5" Type="http://schemas.openxmlformats.org/officeDocument/2006/relationships/image" Target="../media/image24.pn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40.xml"/><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45.xml"/><Relationship Id="rId5" Type="http://schemas.openxmlformats.org/officeDocument/2006/relationships/image" Target="../media/image35.jpeg"/><Relationship Id="rId4" Type="http://schemas.openxmlformats.org/officeDocument/2006/relationships/image" Target="../media/image34.jpeg"/></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image" Target="../media/image36.jpeg"/><Relationship Id="rId1" Type="http://schemas.openxmlformats.org/officeDocument/2006/relationships/slideLayout" Target="../slideLayouts/slideLayout39.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19.xml.rels><?xml version="1.0" encoding="UTF-8" standalone="yes"?>
<Relationships xmlns="http://schemas.openxmlformats.org/package/2006/relationships"><Relationship Id="rId3" Type="http://schemas.openxmlformats.org/officeDocument/2006/relationships/image" Target="../media/image43.gif"/><Relationship Id="rId2" Type="http://schemas.openxmlformats.org/officeDocument/2006/relationships/image" Target="../media/image42.jpg"/><Relationship Id="rId1" Type="http://schemas.openxmlformats.org/officeDocument/2006/relationships/slideLayout" Target="../slideLayouts/slideLayout4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5.xml"/></Relationships>
</file>

<file path=ppt/slides/_rels/slide2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40.xml"/></Relationships>
</file>

<file path=ppt/slides/_rels/slide26.xml.rels><?xml version="1.0" encoding="UTF-8" standalone="yes"?>
<Relationships xmlns="http://schemas.openxmlformats.org/package/2006/relationships"><Relationship Id="rId3" Type="http://schemas.openxmlformats.org/officeDocument/2006/relationships/hyperlink" Target="https://www.chuakhoi.com/c%E1%BB%95/" TargetMode="External"/><Relationship Id="rId2" Type="http://schemas.openxmlformats.org/officeDocument/2006/relationships/image" Target="../media/image51.png"/><Relationship Id="rId1" Type="http://schemas.openxmlformats.org/officeDocument/2006/relationships/slideLayout" Target="../slideLayouts/slideLayout40.xml"/><Relationship Id="rId6" Type="http://schemas.openxmlformats.org/officeDocument/2006/relationships/hyperlink" Target="https://www.chuakhoi.com/mi%E1%BB%87ng-a/" TargetMode="External"/><Relationship Id="rId5" Type="http://schemas.openxmlformats.org/officeDocument/2006/relationships/hyperlink" Target="https://www.chuakhoi.com/m%C3%B4i-a/" TargetMode="External"/><Relationship Id="rId4" Type="http://schemas.openxmlformats.org/officeDocument/2006/relationships/hyperlink" Target="https://www.chuakhoi.com/m%C5%A9i-a/"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40.xml"/><Relationship Id="rId4" Type="http://schemas.openxmlformats.org/officeDocument/2006/relationships/image" Target="../media/image5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0.xml"/></Relationships>
</file>

<file path=ppt/slides/_rels/slide3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40.xml"/></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40.xml"/><Relationship Id="rId4" Type="http://schemas.openxmlformats.org/officeDocument/2006/relationships/image" Target="../media/image59.jpeg"/></Relationships>
</file>

<file path=ppt/slides/_rels/slide3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4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2.png"/></Relationships>
</file>

<file path=ppt/slides/_rels/slide39.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3.png"/><Relationship Id="rId1" Type="http://schemas.openxmlformats.org/officeDocument/2006/relationships/slideLayout" Target="../slideLayouts/slideLayout40.xml"/></Relationships>
</file>

<file path=ppt/slides/_rels/slide4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40.xml"/><Relationship Id="rId6" Type="http://schemas.openxmlformats.org/officeDocument/2006/relationships/image" Target="../media/image68.jpeg"/><Relationship Id="rId5" Type="http://schemas.openxmlformats.org/officeDocument/2006/relationships/image" Target="../media/image67.png"/><Relationship Id="rId4" Type="http://schemas.openxmlformats.org/officeDocument/2006/relationships/image" Target="../media/image6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5.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40.xml"/></Relationships>
</file>

<file path=ppt/slides/_rels/slide4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40.xml"/></Relationships>
</file>

<file path=ppt/slides/_rels/slide4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40.xml"/></Relationships>
</file>

<file path=ppt/slides/_rels/slide4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40.xml"/></Relationships>
</file>

<file path=ppt/slides/_rels/slide4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4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3.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4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41.xml"/></Relationships>
</file>

<file path=ppt/slides/_rels/slide58.xml.rels><?xml version="1.0" encoding="UTF-8" standalone="yes"?>
<Relationships xmlns="http://schemas.openxmlformats.org/package/2006/relationships"><Relationship Id="rId8" Type="http://schemas.openxmlformats.org/officeDocument/2006/relationships/image" Target="../media/image79.emf"/><Relationship Id="rId13" Type="http://schemas.openxmlformats.org/officeDocument/2006/relationships/image" Target="../media/image84.emf"/><Relationship Id="rId3" Type="http://schemas.openxmlformats.org/officeDocument/2006/relationships/image" Target="../media/image74.emf"/><Relationship Id="rId7" Type="http://schemas.openxmlformats.org/officeDocument/2006/relationships/image" Target="../media/image78.emf"/><Relationship Id="rId12" Type="http://schemas.openxmlformats.org/officeDocument/2006/relationships/image" Target="../media/image83.emf"/><Relationship Id="rId2" Type="http://schemas.openxmlformats.org/officeDocument/2006/relationships/notesSlide" Target="../notesSlides/notesSlide1.xml"/><Relationship Id="rId1" Type="http://schemas.openxmlformats.org/officeDocument/2006/relationships/slideLayout" Target="../slideLayouts/slideLayout39.xml"/><Relationship Id="rId6" Type="http://schemas.openxmlformats.org/officeDocument/2006/relationships/image" Target="../media/image77.emf"/><Relationship Id="rId11" Type="http://schemas.openxmlformats.org/officeDocument/2006/relationships/image" Target="../media/image82.emf"/><Relationship Id="rId5" Type="http://schemas.openxmlformats.org/officeDocument/2006/relationships/image" Target="../media/image76.emf"/><Relationship Id="rId15" Type="http://schemas.openxmlformats.org/officeDocument/2006/relationships/image" Target="../media/image86.emf"/><Relationship Id="rId10" Type="http://schemas.openxmlformats.org/officeDocument/2006/relationships/image" Target="../media/image81.emf"/><Relationship Id="rId4" Type="http://schemas.openxmlformats.org/officeDocument/2006/relationships/image" Target="../media/image75.emf"/><Relationship Id="rId9" Type="http://schemas.openxmlformats.org/officeDocument/2006/relationships/image" Target="../media/image80.emf"/><Relationship Id="rId14" Type="http://schemas.openxmlformats.org/officeDocument/2006/relationships/image" Target="../media/image85.emf"/></Relationships>
</file>

<file path=ppt/slides/_rels/slide59.xml.rels><?xml version="1.0" encoding="UTF-8" standalone="yes"?>
<Relationships xmlns="http://schemas.openxmlformats.org/package/2006/relationships"><Relationship Id="rId8" Type="http://schemas.openxmlformats.org/officeDocument/2006/relationships/image" Target="../media/image79.emf"/><Relationship Id="rId13" Type="http://schemas.openxmlformats.org/officeDocument/2006/relationships/image" Target="../media/image84.emf"/><Relationship Id="rId3" Type="http://schemas.openxmlformats.org/officeDocument/2006/relationships/image" Target="../media/image74.emf"/><Relationship Id="rId7" Type="http://schemas.openxmlformats.org/officeDocument/2006/relationships/image" Target="../media/image78.emf"/><Relationship Id="rId12" Type="http://schemas.openxmlformats.org/officeDocument/2006/relationships/image" Target="../media/image83.emf"/><Relationship Id="rId2" Type="http://schemas.openxmlformats.org/officeDocument/2006/relationships/notesSlide" Target="../notesSlides/notesSlide2.xml"/><Relationship Id="rId1" Type="http://schemas.openxmlformats.org/officeDocument/2006/relationships/slideLayout" Target="../slideLayouts/slideLayout39.xml"/><Relationship Id="rId6" Type="http://schemas.openxmlformats.org/officeDocument/2006/relationships/image" Target="../media/image77.emf"/><Relationship Id="rId11" Type="http://schemas.openxmlformats.org/officeDocument/2006/relationships/image" Target="../media/image82.emf"/><Relationship Id="rId5" Type="http://schemas.openxmlformats.org/officeDocument/2006/relationships/image" Target="../media/image76.emf"/><Relationship Id="rId15" Type="http://schemas.openxmlformats.org/officeDocument/2006/relationships/image" Target="../media/image86.emf"/><Relationship Id="rId10" Type="http://schemas.openxmlformats.org/officeDocument/2006/relationships/image" Target="../media/image81.emf"/><Relationship Id="rId4" Type="http://schemas.openxmlformats.org/officeDocument/2006/relationships/image" Target="../media/image75.emf"/><Relationship Id="rId9" Type="http://schemas.openxmlformats.org/officeDocument/2006/relationships/image" Target="../media/image80.emf"/><Relationship Id="rId14" Type="http://schemas.openxmlformats.org/officeDocument/2006/relationships/image" Target="../media/image85.emf"/></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0.xml"/></Relationships>
</file>

<file path=ppt/slides/_rels/slide60.xml.rels><?xml version="1.0" encoding="UTF-8" standalone="yes"?>
<Relationships xmlns="http://schemas.openxmlformats.org/package/2006/relationships"><Relationship Id="rId8" Type="http://schemas.openxmlformats.org/officeDocument/2006/relationships/image" Target="../media/image79.emf"/><Relationship Id="rId13" Type="http://schemas.openxmlformats.org/officeDocument/2006/relationships/image" Target="../media/image84.emf"/><Relationship Id="rId3" Type="http://schemas.openxmlformats.org/officeDocument/2006/relationships/image" Target="../media/image74.emf"/><Relationship Id="rId7" Type="http://schemas.openxmlformats.org/officeDocument/2006/relationships/image" Target="../media/image78.emf"/><Relationship Id="rId12" Type="http://schemas.openxmlformats.org/officeDocument/2006/relationships/image" Target="../media/image83.emf"/><Relationship Id="rId2" Type="http://schemas.openxmlformats.org/officeDocument/2006/relationships/notesSlide" Target="../notesSlides/notesSlide3.xml"/><Relationship Id="rId1" Type="http://schemas.openxmlformats.org/officeDocument/2006/relationships/slideLayout" Target="../slideLayouts/slideLayout39.xml"/><Relationship Id="rId6" Type="http://schemas.openxmlformats.org/officeDocument/2006/relationships/image" Target="../media/image77.emf"/><Relationship Id="rId11" Type="http://schemas.openxmlformats.org/officeDocument/2006/relationships/image" Target="../media/image82.emf"/><Relationship Id="rId5" Type="http://schemas.openxmlformats.org/officeDocument/2006/relationships/image" Target="../media/image76.emf"/><Relationship Id="rId15" Type="http://schemas.openxmlformats.org/officeDocument/2006/relationships/image" Target="../media/image86.emf"/><Relationship Id="rId10" Type="http://schemas.openxmlformats.org/officeDocument/2006/relationships/image" Target="../media/image81.emf"/><Relationship Id="rId4" Type="http://schemas.openxmlformats.org/officeDocument/2006/relationships/image" Target="../media/image75.emf"/><Relationship Id="rId9" Type="http://schemas.openxmlformats.org/officeDocument/2006/relationships/image" Target="../media/image80.emf"/><Relationship Id="rId14" Type="http://schemas.openxmlformats.org/officeDocument/2006/relationships/image" Target="../media/image85.emf"/></Relationships>
</file>

<file path=ppt/slides/_rels/slide61.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image" Target="../media/image87.jpg"/><Relationship Id="rId1" Type="http://schemas.openxmlformats.org/officeDocument/2006/relationships/slideLayout" Target="../slideLayouts/slideLayout42.xml"/></Relationships>
</file>

<file path=ppt/slides/_rels/slide62.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image" Target="../media/image87.jpg"/><Relationship Id="rId1" Type="http://schemas.openxmlformats.org/officeDocument/2006/relationships/slideLayout" Target="../slideLayouts/slideLayout42.xml"/></Relationships>
</file>

<file path=ppt/slides/_rels/slide63.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image" Target="../media/image87.jpg"/><Relationship Id="rId1" Type="http://schemas.openxmlformats.org/officeDocument/2006/relationships/slideLayout" Target="../slideLayouts/slideLayout42.xml"/></Relationships>
</file>

<file path=ppt/slides/_rels/slide64.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image" Target="../media/image87.jpg"/><Relationship Id="rId1" Type="http://schemas.openxmlformats.org/officeDocument/2006/relationships/slideLayout" Target="../slideLayouts/slideLayout42.xml"/></Relationships>
</file>

<file path=ppt/slides/_rels/slide65.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image" Target="../media/image87.jpg"/><Relationship Id="rId1" Type="http://schemas.openxmlformats.org/officeDocument/2006/relationships/slideLayout" Target="../slideLayouts/slideLayout42.xml"/></Relationships>
</file>

<file path=ppt/slides/_rels/slide66.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image" Target="../media/image87.jpg"/><Relationship Id="rId1" Type="http://schemas.openxmlformats.org/officeDocument/2006/relationships/slideLayout" Target="../slideLayouts/slideLayout4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hought Bubble: Cloud 1">
            <a:extLst>
              <a:ext uri="{FF2B5EF4-FFF2-40B4-BE49-F238E27FC236}">
                <a16:creationId xmlns:a16="http://schemas.microsoft.com/office/drawing/2014/main" id="{7CD2D014-193C-400A-923A-512DE425F4A0}"/>
              </a:ext>
            </a:extLst>
          </p:cNvPr>
          <p:cNvSpPr/>
          <p:nvPr/>
        </p:nvSpPr>
        <p:spPr>
          <a:xfrm>
            <a:off x="936731" y="1744394"/>
            <a:ext cx="10027808" cy="4453206"/>
          </a:xfrm>
          <a:prstGeom prst="cloudCallout">
            <a:avLst>
              <a:gd name="adj1" fmla="val -54984"/>
              <a:gd name="adj2" fmla="val 65936"/>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1200"/>
              </a:spcBef>
              <a:spcAft>
                <a:spcPts val="1200"/>
              </a:spcAft>
            </a:pPr>
            <a:endParaRPr lang="en-US" altLang="en-US" sz="2800" b="1">
              <a:solidFill>
                <a:schemeClr val="bg1"/>
              </a:solidFill>
              <a:latin typeface="UTM Androgyne" panose="020406030505060202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BD41D186-93C0-4766-B8F7-D401CC169D4B}"/>
              </a:ext>
            </a:extLst>
          </p:cNvPr>
          <p:cNvSpPr txBox="1"/>
          <p:nvPr/>
        </p:nvSpPr>
        <p:spPr>
          <a:xfrm>
            <a:off x="1955410" y="2432437"/>
            <a:ext cx="8596475" cy="2837187"/>
          </a:xfrm>
          <a:prstGeom prst="rect">
            <a:avLst/>
          </a:prstGeom>
          <a:noFill/>
        </p:spPr>
        <p:txBody>
          <a:bodyPr wrap="square">
            <a:spAutoFit/>
          </a:bodyPr>
          <a:lstStyle/>
          <a:p>
            <a:pPr eaLnBrk="1" hangingPunct="1">
              <a:lnSpc>
                <a:spcPct val="130000"/>
              </a:lnSpc>
              <a:spcBef>
                <a:spcPct val="50000"/>
              </a:spcBef>
            </a:pPr>
            <a:r>
              <a:rPr lang="vi-VN" sz="2800" b="1" i="1" dirty="0">
                <a:solidFill>
                  <a:schemeClr val="bg2">
                    <a:lumMod val="10000"/>
                  </a:schemeClr>
                </a:solidFill>
                <a:latin typeface="Times New Roman" pitchFamily="18" charset="0"/>
              </a:rPr>
              <a:t>Ông nội</a:t>
            </a:r>
            <a:r>
              <a:rPr lang="en-US" sz="2800" b="1" i="1" dirty="0">
                <a:solidFill>
                  <a:schemeClr val="bg2">
                    <a:lumMod val="10000"/>
                  </a:schemeClr>
                </a:solidFill>
                <a:latin typeface="Times New Roman" pitchFamily="18" charset="0"/>
              </a:rPr>
              <a:t> </a:t>
            </a:r>
            <a:r>
              <a:rPr lang="en-US" sz="2800" b="1" i="1" dirty="0" err="1">
                <a:solidFill>
                  <a:schemeClr val="bg2">
                    <a:lumMod val="10000"/>
                  </a:schemeClr>
                </a:solidFill>
                <a:latin typeface="Times New Roman" pitchFamily="18" charset="0"/>
              </a:rPr>
              <a:t>của</a:t>
            </a:r>
            <a:r>
              <a:rPr lang="vi-VN" sz="2800" b="1" i="1" dirty="0">
                <a:solidFill>
                  <a:schemeClr val="bg2">
                    <a:lumMod val="10000"/>
                  </a:schemeClr>
                </a:solidFill>
                <a:latin typeface="Times New Roman" pitchFamily="18" charset="0"/>
              </a:rPr>
              <a:t> </a:t>
            </a:r>
            <a:r>
              <a:rPr lang="en-US" sz="2800" b="1" i="1" dirty="0" err="1">
                <a:solidFill>
                  <a:schemeClr val="bg2">
                    <a:lumMod val="10000"/>
                  </a:schemeClr>
                </a:solidFill>
                <a:latin typeface="Times New Roman" pitchFamily="18" charset="0"/>
              </a:rPr>
              <a:t>anh</a:t>
            </a:r>
            <a:r>
              <a:rPr lang="en-US" sz="2800" b="1" i="1" dirty="0">
                <a:solidFill>
                  <a:schemeClr val="bg2">
                    <a:lumMod val="10000"/>
                  </a:schemeClr>
                </a:solidFill>
                <a:latin typeface="Times New Roman" pitchFamily="18" charset="0"/>
              </a:rPr>
              <a:t> </a:t>
            </a:r>
            <a:r>
              <a:rPr lang="vi-VN" sz="2800" b="1" i="1" dirty="0">
                <a:solidFill>
                  <a:schemeClr val="bg2">
                    <a:lumMod val="10000"/>
                  </a:schemeClr>
                </a:solidFill>
                <a:latin typeface="Times New Roman" pitchFamily="18" charset="0"/>
              </a:rPr>
              <a:t>Tuấn và ông nội c</a:t>
            </a:r>
            <a:r>
              <a:rPr lang="en-US" sz="2800" b="1" i="1" dirty="0" err="1">
                <a:solidFill>
                  <a:schemeClr val="bg2">
                    <a:lumMod val="10000"/>
                  </a:schemeClr>
                </a:solidFill>
                <a:latin typeface="Times New Roman" pitchFamily="18" charset="0"/>
              </a:rPr>
              <a:t>ủa</a:t>
            </a:r>
            <a:r>
              <a:rPr lang="en-US" sz="2800" b="1" i="1" dirty="0">
                <a:solidFill>
                  <a:schemeClr val="bg2">
                    <a:lumMod val="10000"/>
                  </a:schemeClr>
                </a:solidFill>
                <a:latin typeface="Times New Roman" pitchFamily="18" charset="0"/>
              </a:rPr>
              <a:t> </a:t>
            </a:r>
            <a:r>
              <a:rPr lang="en-US" sz="2800" b="1" i="1" dirty="0" err="1">
                <a:solidFill>
                  <a:schemeClr val="bg2">
                    <a:lumMod val="10000"/>
                  </a:schemeClr>
                </a:solidFill>
                <a:latin typeface="Times New Roman" pitchFamily="18" charset="0"/>
              </a:rPr>
              <a:t>chị</a:t>
            </a:r>
            <a:r>
              <a:rPr lang="vi-VN" sz="2800" b="1" i="1" dirty="0">
                <a:solidFill>
                  <a:schemeClr val="bg2">
                    <a:lumMod val="10000"/>
                  </a:schemeClr>
                </a:solidFill>
                <a:latin typeface="Times New Roman" pitchFamily="18" charset="0"/>
              </a:rPr>
              <a:t> Hoa là hai anh em</a:t>
            </a:r>
            <a:r>
              <a:rPr lang="pt-BR" sz="2800" b="1" i="1" dirty="0">
                <a:solidFill>
                  <a:schemeClr val="bg2">
                    <a:lumMod val="10000"/>
                  </a:schemeClr>
                </a:solidFill>
                <a:latin typeface="Times New Roman" pitchFamily="18" charset="0"/>
              </a:rPr>
              <a:t> ruột. Anh</a:t>
            </a:r>
            <a:r>
              <a:rPr lang="vi-VN" sz="2800" b="1" i="1" dirty="0">
                <a:solidFill>
                  <a:schemeClr val="bg2">
                    <a:lumMod val="10000"/>
                  </a:schemeClr>
                </a:solidFill>
                <a:latin typeface="Times New Roman" pitchFamily="18" charset="0"/>
              </a:rPr>
              <a:t> Tuấn và</a:t>
            </a:r>
            <a:r>
              <a:rPr lang="en-US" sz="2800" b="1" i="1" dirty="0">
                <a:solidFill>
                  <a:schemeClr val="bg2">
                    <a:lumMod val="10000"/>
                  </a:schemeClr>
                </a:solidFill>
                <a:latin typeface="Times New Roman" pitchFamily="18" charset="0"/>
              </a:rPr>
              <a:t> </a:t>
            </a:r>
            <a:r>
              <a:rPr lang="en-US" sz="2800" b="1" i="1" dirty="0" err="1">
                <a:solidFill>
                  <a:schemeClr val="bg2">
                    <a:lumMod val="10000"/>
                  </a:schemeClr>
                </a:solidFill>
                <a:latin typeface="Times New Roman" pitchFamily="18" charset="0"/>
              </a:rPr>
              <a:t>chị</a:t>
            </a:r>
            <a:r>
              <a:rPr lang="vi-VN" sz="2800" b="1" i="1" dirty="0">
                <a:solidFill>
                  <a:schemeClr val="bg2">
                    <a:lumMod val="10000"/>
                  </a:schemeClr>
                </a:solidFill>
                <a:latin typeface="Times New Roman" pitchFamily="18" charset="0"/>
              </a:rPr>
              <a:t> Hoa yêu nhau</a:t>
            </a:r>
            <a:r>
              <a:rPr lang="en-US" sz="2800" b="1" i="1" dirty="0">
                <a:solidFill>
                  <a:schemeClr val="bg2">
                    <a:lumMod val="10000"/>
                  </a:schemeClr>
                </a:solidFill>
                <a:latin typeface="Times New Roman" pitchFamily="18" charset="0"/>
              </a:rPr>
              <a:t>. </a:t>
            </a:r>
            <a:r>
              <a:rPr lang="vi-VN" sz="2800" b="1" i="1" dirty="0">
                <a:solidFill>
                  <a:schemeClr val="bg2">
                    <a:lumMod val="10000"/>
                  </a:schemeClr>
                </a:solidFill>
                <a:latin typeface="Times New Roman" pitchFamily="18" charset="0"/>
              </a:rPr>
              <a:t> </a:t>
            </a:r>
            <a:r>
              <a:rPr lang="en-US" sz="2800" b="1" i="1" dirty="0">
                <a:solidFill>
                  <a:schemeClr val="bg2">
                    <a:lumMod val="10000"/>
                  </a:schemeClr>
                </a:solidFill>
                <a:latin typeface="Times New Roman" pitchFamily="18" charset="0"/>
              </a:rPr>
              <a:t>K</a:t>
            </a:r>
            <a:r>
              <a:rPr lang="vi-VN" sz="2800" b="1" i="1" dirty="0">
                <a:solidFill>
                  <a:schemeClr val="bg2">
                    <a:lumMod val="10000"/>
                  </a:schemeClr>
                </a:solidFill>
                <a:latin typeface="Times New Roman" pitchFamily="18" charset="0"/>
              </a:rPr>
              <a:t>hi 2 bên gia đình biết</a:t>
            </a:r>
            <a:r>
              <a:rPr lang="en-US" sz="2800" b="1" i="1" dirty="0">
                <a:solidFill>
                  <a:schemeClr val="bg2">
                    <a:lumMod val="10000"/>
                  </a:schemeClr>
                </a:solidFill>
                <a:latin typeface="Times New Roman" pitchFamily="18" charset="0"/>
              </a:rPr>
              <a:t>,</a:t>
            </a:r>
            <a:r>
              <a:rPr lang="vi-VN" sz="2800" b="1" i="1" dirty="0">
                <a:solidFill>
                  <a:schemeClr val="bg2">
                    <a:lumMod val="10000"/>
                  </a:schemeClr>
                </a:solidFill>
                <a:latin typeface="Times New Roman" pitchFamily="18" charset="0"/>
              </a:rPr>
              <a:t> </a:t>
            </a:r>
            <a:r>
              <a:rPr lang="en-US" sz="2800" b="1" i="1" dirty="0" err="1">
                <a:solidFill>
                  <a:schemeClr val="bg2">
                    <a:lumMod val="10000"/>
                  </a:schemeClr>
                </a:solidFill>
                <a:latin typeface="Times New Roman" pitchFamily="18" charset="0"/>
              </a:rPr>
              <a:t>mọi</a:t>
            </a:r>
            <a:r>
              <a:rPr lang="en-US" sz="2800" b="1" i="1" dirty="0">
                <a:solidFill>
                  <a:schemeClr val="bg2">
                    <a:lumMod val="10000"/>
                  </a:schemeClr>
                </a:solidFill>
                <a:latin typeface="Times New Roman" pitchFamily="18" charset="0"/>
              </a:rPr>
              <a:t> </a:t>
            </a:r>
            <a:r>
              <a:rPr lang="en-US" sz="2800" b="1" i="1" dirty="0" err="1">
                <a:solidFill>
                  <a:schemeClr val="bg2">
                    <a:lumMod val="10000"/>
                  </a:schemeClr>
                </a:solidFill>
                <a:latin typeface="Times New Roman" pitchFamily="18" charset="0"/>
              </a:rPr>
              <a:t>người</a:t>
            </a:r>
            <a:r>
              <a:rPr lang="en-US" sz="2800" b="1" i="1" dirty="0">
                <a:solidFill>
                  <a:schemeClr val="bg2">
                    <a:lumMod val="10000"/>
                  </a:schemeClr>
                </a:solidFill>
                <a:latin typeface="Times New Roman" pitchFamily="18" charset="0"/>
              </a:rPr>
              <a:t> </a:t>
            </a:r>
            <a:r>
              <a:rPr lang="en-US" sz="2800" b="1" i="1" dirty="0" err="1">
                <a:solidFill>
                  <a:schemeClr val="bg2">
                    <a:lumMod val="10000"/>
                  </a:schemeClr>
                </a:solidFill>
                <a:latin typeface="Times New Roman" pitchFamily="18" charset="0"/>
              </a:rPr>
              <a:t>ngăn</a:t>
            </a:r>
            <a:r>
              <a:rPr lang="vi-VN" sz="2800" b="1" i="1" dirty="0">
                <a:solidFill>
                  <a:schemeClr val="bg2">
                    <a:lumMod val="10000"/>
                  </a:schemeClr>
                </a:solidFill>
                <a:latin typeface="Times New Roman" pitchFamily="18" charset="0"/>
              </a:rPr>
              <a:t> c</a:t>
            </a:r>
            <a:r>
              <a:rPr lang="en-US" sz="2800" b="1" i="1" dirty="0">
                <a:solidFill>
                  <a:schemeClr val="bg2">
                    <a:lumMod val="10000"/>
                  </a:schemeClr>
                </a:solidFill>
                <a:latin typeface="Times New Roman" pitchFamily="18" charset="0"/>
              </a:rPr>
              <a:t>ấ</a:t>
            </a:r>
            <a:r>
              <a:rPr lang="vi-VN" sz="2800" b="1" i="1" dirty="0">
                <a:solidFill>
                  <a:schemeClr val="bg2">
                    <a:lumMod val="10000"/>
                  </a:schemeClr>
                </a:solidFill>
                <a:latin typeface="Times New Roman" pitchFamily="18" charset="0"/>
              </a:rPr>
              <a:t>m không cho</a:t>
            </a:r>
            <a:r>
              <a:rPr lang="en-US" sz="2800" b="1" i="1" dirty="0">
                <a:solidFill>
                  <a:schemeClr val="bg2">
                    <a:lumMod val="10000"/>
                  </a:schemeClr>
                </a:solidFill>
                <a:latin typeface="Times New Roman" pitchFamily="18" charset="0"/>
              </a:rPr>
              <a:t> </a:t>
            </a:r>
            <a:r>
              <a:rPr lang="en-US" sz="2800" b="1" i="1" dirty="0" err="1">
                <a:solidFill>
                  <a:schemeClr val="bg2">
                    <a:lumMod val="10000"/>
                  </a:schemeClr>
                </a:solidFill>
                <a:latin typeface="Times New Roman" pitchFamily="18" charset="0"/>
              </a:rPr>
              <a:t>anh</a:t>
            </a:r>
            <a:r>
              <a:rPr lang="vi-VN" sz="2800" b="1" i="1" dirty="0">
                <a:solidFill>
                  <a:schemeClr val="bg2">
                    <a:lumMod val="10000"/>
                  </a:schemeClr>
                </a:solidFill>
                <a:latin typeface="Times New Roman" pitchFamily="18" charset="0"/>
              </a:rPr>
              <a:t> Tuấn và</a:t>
            </a:r>
            <a:r>
              <a:rPr lang="en-US" sz="2800" b="1" i="1" dirty="0">
                <a:solidFill>
                  <a:schemeClr val="bg2">
                    <a:lumMod val="10000"/>
                  </a:schemeClr>
                </a:solidFill>
                <a:latin typeface="Times New Roman" pitchFamily="18" charset="0"/>
              </a:rPr>
              <a:t> </a:t>
            </a:r>
            <a:r>
              <a:rPr lang="en-US" sz="2800" b="1" i="1" dirty="0" err="1">
                <a:solidFill>
                  <a:schemeClr val="bg2">
                    <a:lumMod val="10000"/>
                  </a:schemeClr>
                </a:solidFill>
                <a:latin typeface="Times New Roman" pitchFamily="18" charset="0"/>
              </a:rPr>
              <a:t>chị</a:t>
            </a:r>
            <a:r>
              <a:rPr lang="vi-VN" sz="2800" b="1" i="1" dirty="0">
                <a:solidFill>
                  <a:schemeClr val="bg2">
                    <a:lumMod val="10000"/>
                  </a:schemeClr>
                </a:solidFill>
                <a:latin typeface="Times New Roman" pitchFamily="18" charset="0"/>
              </a:rPr>
              <a:t> Hoa kết hôn với nhau</a:t>
            </a:r>
            <a:r>
              <a:rPr lang="en-US" sz="2800" b="1" i="1" dirty="0">
                <a:solidFill>
                  <a:schemeClr val="bg2">
                    <a:lumMod val="10000"/>
                  </a:schemeClr>
                </a:solidFill>
                <a:latin typeface="Times New Roman" pitchFamily="18" charset="0"/>
              </a:rPr>
              <a:t>.</a:t>
            </a:r>
            <a:r>
              <a:rPr lang="vi-VN" sz="2800" b="1" i="1" dirty="0">
                <a:solidFill>
                  <a:schemeClr val="bg2">
                    <a:lumMod val="10000"/>
                  </a:schemeClr>
                </a:solidFill>
                <a:latin typeface="Times New Roman" pitchFamily="18" charset="0"/>
              </a:rPr>
              <a:t> </a:t>
            </a:r>
            <a:r>
              <a:rPr lang="en-US" sz="2800" b="1" i="1" dirty="0" err="1">
                <a:solidFill>
                  <a:schemeClr val="bg2">
                    <a:lumMod val="10000"/>
                  </a:schemeClr>
                </a:solidFill>
                <a:latin typeface="Times New Roman" pitchFamily="18" charset="0"/>
              </a:rPr>
              <a:t>Th</a:t>
            </a:r>
            <a:r>
              <a:rPr lang="vi-VN" sz="2800" b="1" i="1" dirty="0">
                <a:solidFill>
                  <a:schemeClr val="bg2">
                    <a:lumMod val="10000"/>
                  </a:schemeClr>
                </a:solidFill>
                <a:latin typeface="Times New Roman" pitchFamily="18" charset="0"/>
              </a:rPr>
              <a:t>eo em gia đình của đôi trai gái đó làm như vậy là đúng hay sai? Tại sao?</a:t>
            </a:r>
            <a:endParaRPr lang="en-US" sz="2800" b="1" i="1" dirty="0">
              <a:solidFill>
                <a:schemeClr val="bg2">
                  <a:lumMod val="10000"/>
                </a:schemeClr>
              </a:solidFill>
              <a:latin typeface="Times New Roman" pitchFamily="18" charset="0"/>
            </a:endParaRPr>
          </a:p>
        </p:txBody>
      </p:sp>
      <p:sp>
        <p:nvSpPr>
          <p:cNvPr id="5" name="Text Box 6">
            <a:extLst>
              <a:ext uri="{FF2B5EF4-FFF2-40B4-BE49-F238E27FC236}">
                <a16:creationId xmlns:a16="http://schemas.microsoft.com/office/drawing/2014/main" id="{54D58EC8-23F7-4F1F-BFBB-36C1ED7FB018}"/>
              </a:ext>
            </a:extLst>
          </p:cNvPr>
          <p:cNvSpPr txBox="1">
            <a:spLocks noChangeArrowheads="1"/>
          </p:cNvSpPr>
          <p:nvPr/>
        </p:nvSpPr>
        <p:spPr bwMode="auto">
          <a:xfrm>
            <a:off x="4051204" y="451917"/>
            <a:ext cx="4502246" cy="1126847"/>
          </a:xfrm>
          <a:prstGeom prst="rect">
            <a:avLst/>
          </a:prstGeom>
          <a:solidFill>
            <a:schemeClr val="accent4"/>
          </a:solidFill>
          <a:ln w="9525">
            <a:noFill/>
            <a:miter lim="800000"/>
            <a:headEnd/>
            <a:tailEnd/>
          </a:ln>
          <a:effectLst/>
        </p:spPr>
        <p:txBody>
          <a:bodyPr wrap="square">
            <a:spAutoFit/>
          </a:bodyPr>
          <a:lstStyle/>
          <a:p>
            <a:pPr algn="ctr" eaLnBrk="1" hangingPunct="1">
              <a:lnSpc>
                <a:spcPct val="130000"/>
              </a:lnSpc>
              <a:spcBef>
                <a:spcPct val="50000"/>
              </a:spcBef>
            </a:pPr>
            <a:r>
              <a:rPr lang="en-US" sz="4400" b="1">
                <a:solidFill>
                  <a:srgbClr val="C00000"/>
                </a:solidFill>
                <a:latin typeface="Times New Roman" pitchFamily="18" charset="0"/>
              </a:rPr>
              <a:t>TÌNH HUỐNG</a:t>
            </a:r>
            <a:r>
              <a:rPr lang="en-US" sz="4400">
                <a:solidFill>
                  <a:srgbClr val="C00000"/>
                </a:solidFill>
                <a:latin typeface="Times New Roman" pitchFamily="18" charset="0"/>
              </a:rPr>
              <a:t> </a:t>
            </a:r>
          </a:p>
          <a:p>
            <a:pPr algn="ctr" eaLnBrk="1" hangingPunct="1">
              <a:lnSpc>
                <a:spcPct val="130000"/>
              </a:lnSpc>
              <a:spcBef>
                <a:spcPct val="50000"/>
              </a:spcBef>
            </a:pPr>
            <a:endParaRPr lang="en-US" sz="600">
              <a:solidFill>
                <a:srgbClr val="C00000"/>
              </a:solidFill>
              <a:latin typeface="Times New Roman" pitchFamily="18" charset="0"/>
            </a:endParaRPr>
          </a:p>
        </p:txBody>
      </p:sp>
    </p:spTree>
    <p:extLst>
      <p:ext uri="{BB962C8B-B14F-4D97-AF65-F5344CB8AC3E}">
        <p14:creationId xmlns:p14="http://schemas.microsoft.com/office/powerpoint/2010/main" val="3099805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914400" y="372532"/>
            <a:ext cx="10752666" cy="897468"/>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400" dirty="0" err="1" smtClean="0">
                <a:solidFill>
                  <a:srgbClr val="FF0000"/>
                </a:solidFill>
                <a:latin typeface="Time New Roman"/>
              </a:rPr>
              <a:t>Các</a:t>
            </a:r>
            <a:r>
              <a:rPr lang="en-US" sz="2400" dirty="0" smtClean="0">
                <a:solidFill>
                  <a:srgbClr val="FF0000"/>
                </a:solidFill>
                <a:latin typeface="Time New Roman"/>
              </a:rPr>
              <a:t> </a:t>
            </a:r>
            <a:r>
              <a:rPr lang="en-US" sz="2400" dirty="0" err="1" smtClean="0">
                <a:solidFill>
                  <a:srgbClr val="FF0000"/>
                </a:solidFill>
                <a:latin typeface="Time New Roman"/>
              </a:rPr>
              <a:t>bệnh</a:t>
            </a:r>
            <a:r>
              <a:rPr lang="en-US" sz="2400" dirty="0" smtClean="0">
                <a:solidFill>
                  <a:srgbClr val="FF0000"/>
                </a:solidFill>
                <a:latin typeface="Time New Roman"/>
              </a:rPr>
              <a:t>, </a:t>
            </a:r>
            <a:r>
              <a:rPr lang="en-US" sz="2400" dirty="0" err="1" smtClean="0">
                <a:solidFill>
                  <a:srgbClr val="FF0000"/>
                </a:solidFill>
                <a:latin typeface="Time New Roman"/>
              </a:rPr>
              <a:t>tật</a:t>
            </a:r>
            <a:r>
              <a:rPr lang="en-US" sz="2400" dirty="0" smtClean="0">
                <a:solidFill>
                  <a:srgbClr val="FF0000"/>
                </a:solidFill>
                <a:latin typeface="Time New Roman"/>
              </a:rPr>
              <a:t> di </a:t>
            </a:r>
            <a:r>
              <a:rPr lang="en-US" sz="2400" dirty="0" err="1" smtClean="0">
                <a:solidFill>
                  <a:srgbClr val="FF0000"/>
                </a:solidFill>
                <a:latin typeface="Time New Roman"/>
              </a:rPr>
              <a:t>truyền</a:t>
            </a:r>
            <a:r>
              <a:rPr lang="en-US" sz="2400" dirty="0" smtClean="0">
                <a:solidFill>
                  <a:srgbClr val="FF0000"/>
                </a:solidFill>
                <a:latin typeface="Time New Roman"/>
              </a:rPr>
              <a:t> </a:t>
            </a:r>
            <a:r>
              <a:rPr lang="en-US" sz="2400" dirty="0" err="1" smtClean="0">
                <a:solidFill>
                  <a:srgbClr val="FF0000"/>
                </a:solidFill>
                <a:latin typeface="Time New Roman"/>
              </a:rPr>
              <a:t>có</a:t>
            </a:r>
            <a:r>
              <a:rPr lang="en-US" sz="2400" dirty="0" smtClean="0">
                <a:solidFill>
                  <a:srgbClr val="FF0000"/>
                </a:solidFill>
                <a:latin typeface="Time New Roman"/>
              </a:rPr>
              <a:t> </a:t>
            </a:r>
            <a:r>
              <a:rPr lang="en-US" sz="2400" dirty="0" err="1" smtClean="0">
                <a:solidFill>
                  <a:srgbClr val="FF0000"/>
                </a:solidFill>
                <a:latin typeface="Time New Roman"/>
              </a:rPr>
              <a:t>thể</a:t>
            </a:r>
            <a:r>
              <a:rPr lang="en-US" sz="2400" dirty="0" smtClean="0">
                <a:solidFill>
                  <a:srgbClr val="FF0000"/>
                </a:solidFill>
                <a:latin typeface="Time New Roman"/>
              </a:rPr>
              <a:t> do </a:t>
            </a:r>
            <a:r>
              <a:rPr lang="en-US" sz="2400" dirty="0" err="1" smtClean="0">
                <a:solidFill>
                  <a:srgbClr val="FF0000"/>
                </a:solidFill>
                <a:latin typeface="Time New Roman"/>
              </a:rPr>
              <a:t>rối</a:t>
            </a:r>
            <a:r>
              <a:rPr lang="en-US" sz="2400" dirty="0" smtClean="0">
                <a:solidFill>
                  <a:srgbClr val="FF0000"/>
                </a:solidFill>
                <a:latin typeface="Time New Roman"/>
              </a:rPr>
              <a:t> </a:t>
            </a:r>
            <a:r>
              <a:rPr lang="en-US" sz="2400" dirty="0" err="1" smtClean="0">
                <a:solidFill>
                  <a:srgbClr val="FF0000"/>
                </a:solidFill>
                <a:latin typeface="Time New Roman"/>
              </a:rPr>
              <a:t>loạn</a:t>
            </a:r>
            <a:r>
              <a:rPr lang="en-US" sz="2400" dirty="0" smtClean="0">
                <a:solidFill>
                  <a:srgbClr val="FF0000"/>
                </a:solidFill>
                <a:latin typeface="Time New Roman"/>
              </a:rPr>
              <a:t> </a:t>
            </a:r>
            <a:r>
              <a:rPr lang="en-US" sz="2400" dirty="0" err="1" smtClean="0">
                <a:solidFill>
                  <a:srgbClr val="FF0000"/>
                </a:solidFill>
                <a:latin typeface="Time New Roman"/>
              </a:rPr>
              <a:t>sinh</a:t>
            </a:r>
            <a:r>
              <a:rPr lang="en-US" sz="2400" dirty="0" smtClean="0">
                <a:solidFill>
                  <a:srgbClr val="FF0000"/>
                </a:solidFill>
                <a:latin typeface="Time New Roman"/>
              </a:rPr>
              <a:t> </a:t>
            </a:r>
            <a:r>
              <a:rPr lang="en-US" sz="2400" dirty="0" err="1" smtClean="0">
                <a:solidFill>
                  <a:srgbClr val="FF0000"/>
                </a:solidFill>
                <a:latin typeface="Time New Roman"/>
              </a:rPr>
              <a:t>lí</a:t>
            </a:r>
            <a:r>
              <a:rPr lang="en-US" sz="2400" dirty="0" smtClean="0">
                <a:solidFill>
                  <a:srgbClr val="FF0000"/>
                </a:solidFill>
                <a:latin typeface="Time New Roman"/>
              </a:rPr>
              <a:t> </a:t>
            </a:r>
            <a:r>
              <a:rPr lang="en-US" sz="2400" dirty="0" err="1" smtClean="0">
                <a:solidFill>
                  <a:srgbClr val="FF0000"/>
                </a:solidFill>
                <a:latin typeface="Time New Roman"/>
              </a:rPr>
              <a:t>nội</a:t>
            </a:r>
            <a:r>
              <a:rPr lang="en-US" sz="2400" dirty="0" smtClean="0">
                <a:solidFill>
                  <a:srgbClr val="FF0000"/>
                </a:solidFill>
                <a:latin typeface="Time New Roman"/>
              </a:rPr>
              <a:t> </a:t>
            </a:r>
            <a:r>
              <a:rPr lang="en-US" sz="2400" dirty="0" err="1" smtClean="0">
                <a:solidFill>
                  <a:srgbClr val="FF0000"/>
                </a:solidFill>
                <a:latin typeface="Time New Roman"/>
              </a:rPr>
              <a:t>bào</a:t>
            </a:r>
            <a:r>
              <a:rPr lang="en-US" sz="2400" dirty="0" smtClean="0">
                <a:solidFill>
                  <a:srgbClr val="FF0000"/>
                </a:solidFill>
                <a:latin typeface="Time New Roman"/>
              </a:rPr>
              <a:t> </a:t>
            </a:r>
            <a:r>
              <a:rPr lang="en-US" sz="2400" dirty="0" err="1" smtClean="0">
                <a:solidFill>
                  <a:srgbClr val="FF0000"/>
                </a:solidFill>
                <a:latin typeface="Time New Roman"/>
              </a:rPr>
              <a:t>hoặc</a:t>
            </a:r>
            <a:r>
              <a:rPr lang="en-US" sz="2400" dirty="0" smtClean="0">
                <a:solidFill>
                  <a:srgbClr val="FF0000"/>
                </a:solidFill>
                <a:latin typeface="Time New Roman"/>
              </a:rPr>
              <a:t> </a:t>
            </a:r>
            <a:r>
              <a:rPr lang="en-US" sz="2400" dirty="0" err="1" smtClean="0">
                <a:solidFill>
                  <a:srgbClr val="FF0000"/>
                </a:solidFill>
                <a:latin typeface="Time New Roman"/>
              </a:rPr>
              <a:t>ảnh</a:t>
            </a:r>
            <a:r>
              <a:rPr lang="en-US" sz="2400" dirty="0" smtClean="0">
                <a:solidFill>
                  <a:srgbClr val="FF0000"/>
                </a:solidFill>
                <a:latin typeface="Time New Roman"/>
              </a:rPr>
              <a:t> </a:t>
            </a:r>
            <a:r>
              <a:rPr lang="en-US" sz="2400" dirty="0" err="1" smtClean="0">
                <a:solidFill>
                  <a:srgbClr val="FF0000"/>
                </a:solidFill>
                <a:latin typeface="Time New Roman"/>
              </a:rPr>
              <a:t>hưởng</a:t>
            </a:r>
            <a:r>
              <a:rPr lang="en-US" sz="2400" dirty="0" smtClean="0">
                <a:solidFill>
                  <a:srgbClr val="FF0000"/>
                </a:solidFill>
                <a:latin typeface="Time New Roman"/>
              </a:rPr>
              <a:t> </a:t>
            </a:r>
            <a:r>
              <a:rPr lang="en-US" sz="2400" dirty="0" err="1" smtClean="0">
                <a:solidFill>
                  <a:srgbClr val="FF0000"/>
                </a:solidFill>
                <a:latin typeface="Time New Roman"/>
              </a:rPr>
              <a:t>của</a:t>
            </a:r>
            <a:r>
              <a:rPr lang="en-US" sz="2400" dirty="0" smtClean="0">
                <a:solidFill>
                  <a:srgbClr val="FF0000"/>
                </a:solidFill>
                <a:latin typeface="Time New Roman"/>
              </a:rPr>
              <a:t> </a:t>
            </a:r>
            <a:r>
              <a:rPr lang="en-US" sz="2400" dirty="0" err="1" smtClean="0">
                <a:solidFill>
                  <a:srgbClr val="FF0000"/>
                </a:solidFill>
                <a:latin typeface="Time New Roman"/>
              </a:rPr>
              <a:t>các</a:t>
            </a:r>
            <a:r>
              <a:rPr lang="en-US" sz="2400" dirty="0" smtClean="0">
                <a:solidFill>
                  <a:srgbClr val="FF0000"/>
                </a:solidFill>
                <a:latin typeface="Time New Roman"/>
              </a:rPr>
              <a:t> </a:t>
            </a:r>
            <a:r>
              <a:rPr lang="en-US" sz="2400" dirty="0" err="1" smtClean="0">
                <a:solidFill>
                  <a:srgbClr val="FF0000"/>
                </a:solidFill>
                <a:latin typeface="Time New Roman"/>
              </a:rPr>
              <a:t>tác</a:t>
            </a:r>
            <a:r>
              <a:rPr lang="en-US" sz="2400" dirty="0" smtClean="0">
                <a:solidFill>
                  <a:srgbClr val="FF0000"/>
                </a:solidFill>
                <a:latin typeface="Time New Roman"/>
              </a:rPr>
              <a:t> </a:t>
            </a:r>
            <a:r>
              <a:rPr lang="en-US" sz="2400" dirty="0" err="1" smtClean="0">
                <a:solidFill>
                  <a:srgbClr val="FF0000"/>
                </a:solidFill>
                <a:latin typeface="Time New Roman"/>
              </a:rPr>
              <a:t>nhân</a:t>
            </a:r>
            <a:r>
              <a:rPr lang="en-US" sz="2400" dirty="0" smtClean="0">
                <a:solidFill>
                  <a:srgbClr val="FF0000"/>
                </a:solidFill>
                <a:latin typeface="Time New Roman"/>
              </a:rPr>
              <a:t> </a:t>
            </a:r>
            <a:r>
              <a:rPr lang="en-US" sz="2400" dirty="0" err="1" smtClean="0">
                <a:solidFill>
                  <a:srgbClr val="FF0000"/>
                </a:solidFill>
                <a:latin typeface="Time New Roman"/>
              </a:rPr>
              <a:t>ngoại</a:t>
            </a:r>
            <a:r>
              <a:rPr lang="en-US" sz="2400" dirty="0" smtClean="0">
                <a:solidFill>
                  <a:srgbClr val="FF0000"/>
                </a:solidFill>
                <a:latin typeface="Time New Roman"/>
              </a:rPr>
              <a:t> </a:t>
            </a:r>
            <a:r>
              <a:rPr lang="en-US" sz="2400" dirty="0" err="1" smtClean="0">
                <a:solidFill>
                  <a:srgbClr val="FF0000"/>
                </a:solidFill>
                <a:latin typeface="Time New Roman"/>
              </a:rPr>
              <a:t>cảnh</a:t>
            </a:r>
            <a:r>
              <a:rPr lang="en-US" sz="2400" dirty="0" smtClean="0">
                <a:solidFill>
                  <a:srgbClr val="FF0000"/>
                </a:solidFill>
                <a:latin typeface="Time New Roman"/>
              </a:rPr>
              <a:t>.</a:t>
            </a:r>
            <a:endParaRPr lang="en-US" sz="2400" dirty="0">
              <a:solidFill>
                <a:srgbClr val="FF0000"/>
              </a:solidFill>
              <a:latin typeface="Time New Roman"/>
            </a:endParaRPr>
          </a:p>
        </p:txBody>
      </p:sp>
      <p:sp>
        <p:nvSpPr>
          <p:cNvPr id="5" name="Rectangle 4"/>
          <p:cNvSpPr/>
          <p:nvPr/>
        </p:nvSpPr>
        <p:spPr>
          <a:xfrm>
            <a:off x="914400" y="2326902"/>
            <a:ext cx="11277600" cy="830997"/>
          </a:xfrm>
          <a:prstGeom prst="rect">
            <a:avLst/>
          </a:prstGeom>
        </p:spPr>
        <p:txBody>
          <a:bodyPr wrap="square">
            <a:spAutoFit/>
          </a:bodyPr>
          <a:lstStyle/>
          <a:p>
            <a:pPr algn="ctr"/>
            <a:r>
              <a:rPr lang="vi-VN" sz="2400" b="1" dirty="0">
                <a:solidFill>
                  <a:srgbClr val="002060"/>
                </a:solidFill>
                <a:latin typeface="Time New Roman"/>
              </a:rPr>
              <a:t>Hãy cho ví dụ về một số tác nhân gây bệnh di truyền ở người bằng cách hoàn thành Bảng 44.1</a:t>
            </a:r>
            <a:endParaRPr lang="en-US" sz="2400" b="1" dirty="0">
              <a:solidFill>
                <a:srgbClr val="002060"/>
              </a:solidFill>
              <a:latin typeface="Time New Roman"/>
            </a:endParaRPr>
          </a:p>
        </p:txBody>
      </p:sp>
      <p:graphicFrame>
        <p:nvGraphicFramePr>
          <p:cNvPr id="6" name="Table 5"/>
          <p:cNvGraphicFramePr>
            <a:graphicFrameLocks noGrp="1"/>
          </p:cNvGraphicFramePr>
          <p:nvPr>
            <p:extLst>
              <p:ext uri="{D42A27DB-BD31-4B8C-83A1-F6EECF244321}">
                <p14:modId xmlns:p14="http://schemas.microsoft.com/office/powerpoint/2010/main" val="148588439"/>
              </p:ext>
            </p:extLst>
          </p:nvPr>
        </p:nvGraphicFramePr>
        <p:xfrm>
          <a:off x="1762125" y="3262154"/>
          <a:ext cx="8667750" cy="2087880"/>
        </p:xfrm>
        <a:graphic>
          <a:graphicData uri="http://schemas.openxmlformats.org/drawingml/2006/table">
            <a:tbl>
              <a:tblPr/>
              <a:tblGrid>
                <a:gridCol w="4333875">
                  <a:extLst>
                    <a:ext uri="{9D8B030D-6E8A-4147-A177-3AD203B41FA5}">
                      <a16:colId xmlns:a16="http://schemas.microsoft.com/office/drawing/2014/main" val="20000"/>
                    </a:ext>
                  </a:extLst>
                </a:gridCol>
                <a:gridCol w="4333875">
                  <a:extLst>
                    <a:ext uri="{9D8B030D-6E8A-4147-A177-3AD203B41FA5}">
                      <a16:colId xmlns:a16="http://schemas.microsoft.com/office/drawing/2014/main" val="20001"/>
                    </a:ext>
                  </a:extLst>
                </a:gridCol>
              </a:tblGrid>
              <a:tr h="0">
                <a:tc>
                  <a:txBody>
                    <a:bodyPr/>
                    <a:lstStyle/>
                    <a:p>
                      <a:pPr fontAlgn="t"/>
                      <a:r>
                        <a:rPr lang="en-US" sz="2800" dirty="0" err="1">
                          <a:solidFill>
                            <a:schemeClr val="tx1">
                              <a:lumMod val="50000"/>
                            </a:schemeClr>
                          </a:solidFill>
                          <a:effectLst/>
                          <a:latin typeface="Time New Roman"/>
                        </a:rPr>
                        <a:t>Tác</a:t>
                      </a:r>
                      <a:r>
                        <a:rPr lang="en-US" sz="2800" dirty="0">
                          <a:solidFill>
                            <a:schemeClr val="tx1">
                              <a:lumMod val="50000"/>
                            </a:schemeClr>
                          </a:solidFill>
                          <a:effectLst/>
                          <a:latin typeface="Time New Roman"/>
                        </a:rPr>
                        <a:t> </a:t>
                      </a:r>
                      <a:r>
                        <a:rPr lang="en-US" sz="2800" dirty="0" err="1">
                          <a:solidFill>
                            <a:schemeClr val="tx1">
                              <a:lumMod val="50000"/>
                            </a:schemeClr>
                          </a:solidFill>
                          <a:effectLst/>
                          <a:latin typeface="Time New Roman"/>
                        </a:rPr>
                        <a:t>nhân</a:t>
                      </a:r>
                      <a:r>
                        <a:rPr lang="en-US" sz="2800" dirty="0">
                          <a:solidFill>
                            <a:schemeClr val="tx1">
                              <a:lumMod val="50000"/>
                            </a:schemeClr>
                          </a:solidFill>
                          <a:effectLst/>
                          <a:latin typeface="Time New Roman"/>
                        </a:rPr>
                        <a:t> </a:t>
                      </a:r>
                      <a:r>
                        <a:rPr lang="en-US" sz="2800" dirty="0" err="1">
                          <a:solidFill>
                            <a:schemeClr val="tx1">
                              <a:lumMod val="50000"/>
                            </a:schemeClr>
                          </a:solidFill>
                          <a:effectLst/>
                          <a:latin typeface="Time New Roman"/>
                        </a:rPr>
                        <a:t>gây</a:t>
                      </a:r>
                      <a:r>
                        <a:rPr lang="en-US" sz="2800" dirty="0">
                          <a:solidFill>
                            <a:schemeClr val="tx1">
                              <a:lumMod val="50000"/>
                            </a:schemeClr>
                          </a:solidFill>
                          <a:effectLst/>
                          <a:latin typeface="Time New Roman"/>
                        </a:rPr>
                        <a:t> </a:t>
                      </a:r>
                      <a:r>
                        <a:rPr lang="en-US" sz="2800" dirty="0" err="1">
                          <a:solidFill>
                            <a:schemeClr val="tx1">
                              <a:lumMod val="50000"/>
                            </a:schemeClr>
                          </a:solidFill>
                          <a:effectLst/>
                          <a:latin typeface="Time New Roman"/>
                        </a:rPr>
                        <a:t>bệnh</a:t>
                      </a:r>
                      <a:endParaRPr lang="en-US" sz="2800" dirty="0">
                        <a:solidFill>
                          <a:schemeClr val="tx1">
                            <a:lumMod val="50000"/>
                          </a:schemeClr>
                        </a:solidFill>
                        <a:effectLst/>
                        <a:latin typeface="Time New Roman"/>
                      </a:endParaRPr>
                    </a:p>
                  </a:txBody>
                  <a:tcPr marL="47625" marR="47625" marT="47625" marB="47625">
                    <a:lnL w="12700" cap="flat" cmpd="sng" algn="ctr">
                      <a:solidFill>
                        <a:srgbClr val="A0B6A2"/>
                      </a:solidFill>
                      <a:prstDash val="solid"/>
                      <a:round/>
                      <a:headEnd type="none" w="med" len="med"/>
                      <a:tailEnd type="none" w="med" len="med"/>
                    </a:lnL>
                    <a:lnR w="12700" cap="flat" cmpd="sng" algn="ctr">
                      <a:solidFill>
                        <a:srgbClr val="A0B6A2"/>
                      </a:solidFill>
                      <a:prstDash val="solid"/>
                      <a:round/>
                      <a:headEnd type="none" w="med" len="med"/>
                      <a:tailEnd type="none" w="med" len="med"/>
                    </a:lnR>
                    <a:lnT w="12700" cap="flat" cmpd="sng" algn="ctr">
                      <a:solidFill>
                        <a:srgbClr val="A0B6A2"/>
                      </a:solidFill>
                      <a:prstDash val="solid"/>
                      <a:round/>
                      <a:headEnd type="none" w="med" len="med"/>
                      <a:tailEnd type="none" w="med" len="med"/>
                    </a:lnT>
                    <a:lnB w="12700" cap="flat" cmpd="sng" algn="ctr">
                      <a:solidFill>
                        <a:srgbClr val="A0B6A2"/>
                      </a:solidFill>
                      <a:prstDash val="solid"/>
                      <a:round/>
                      <a:headEnd type="none" w="med" len="med"/>
                      <a:tailEnd type="none" w="med" len="med"/>
                    </a:lnB>
                    <a:solidFill>
                      <a:srgbClr val="FFFFFF"/>
                    </a:solidFill>
                  </a:tcPr>
                </a:tc>
                <a:tc>
                  <a:txBody>
                    <a:bodyPr/>
                    <a:lstStyle/>
                    <a:p>
                      <a:pPr fontAlgn="t"/>
                      <a:r>
                        <a:rPr lang="en-US" sz="2800">
                          <a:solidFill>
                            <a:schemeClr val="tx1">
                              <a:lumMod val="50000"/>
                            </a:schemeClr>
                          </a:solidFill>
                          <a:effectLst/>
                          <a:latin typeface="Time New Roman"/>
                        </a:rPr>
                        <a:t>Ví dụ</a:t>
                      </a:r>
                    </a:p>
                  </a:txBody>
                  <a:tcPr marL="47625" marR="47625" marT="47625" marB="47625">
                    <a:lnL w="12700" cap="flat" cmpd="sng" algn="ctr">
                      <a:solidFill>
                        <a:srgbClr val="A0B6A2"/>
                      </a:solidFill>
                      <a:prstDash val="solid"/>
                      <a:round/>
                      <a:headEnd type="none" w="med" len="med"/>
                      <a:tailEnd type="none" w="med" len="med"/>
                    </a:lnL>
                    <a:lnR w="12700" cap="flat" cmpd="sng" algn="ctr">
                      <a:solidFill>
                        <a:srgbClr val="A0B6A2"/>
                      </a:solidFill>
                      <a:prstDash val="solid"/>
                      <a:round/>
                      <a:headEnd type="none" w="med" len="med"/>
                      <a:tailEnd type="none" w="med" len="med"/>
                    </a:lnR>
                    <a:lnT w="12700" cap="flat" cmpd="sng" algn="ctr">
                      <a:solidFill>
                        <a:srgbClr val="A0B6A2"/>
                      </a:solidFill>
                      <a:prstDash val="solid"/>
                      <a:round/>
                      <a:headEnd type="none" w="med" len="med"/>
                      <a:tailEnd type="none" w="med" len="med"/>
                    </a:lnT>
                    <a:lnB w="12700" cap="flat" cmpd="sng" algn="ctr">
                      <a:solidFill>
                        <a:srgbClr val="A0B6A2"/>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0">
                <a:tc>
                  <a:txBody>
                    <a:bodyPr/>
                    <a:lstStyle/>
                    <a:p>
                      <a:pPr fontAlgn="t"/>
                      <a:r>
                        <a:rPr lang="en-US" sz="2800" dirty="0" err="1">
                          <a:solidFill>
                            <a:schemeClr val="tx1">
                              <a:lumMod val="50000"/>
                            </a:schemeClr>
                          </a:solidFill>
                          <a:effectLst/>
                          <a:latin typeface="Time New Roman"/>
                        </a:rPr>
                        <a:t>Tác</a:t>
                      </a:r>
                      <a:r>
                        <a:rPr lang="en-US" sz="2800" dirty="0">
                          <a:solidFill>
                            <a:schemeClr val="tx1">
                              <a:lumMod val="50000"/>
                            </a:schemeClr>
                          </a:solidFill>
                          <a:effectLst/>
                          <a:latin typeface="Time New Roman"/>
                        </a:rPr>
                        <a:t> </a:t>
                      </a:r>
                      <a:r>
                        <a:rPr lang="en-US" sz="2800" dirty="0" err="1">
                          <a:solidFill>
                            <a:schemeClr val="tx1">
                              <a:lumMod val="50000"/>
                            </a:schemeClr>
                          </a:solidFill>
                          <a:effectLst/>
                          <a:latin typeface="Time New Roman"/>
                        </a:rPr>
                        <a:t>nhân</a:t>
                      </a:r>
                      <a:r>
                        <a:rPr lang="en-US" sz="2800" dirty="0">
                          <a:solidFill>
                            <a:schemeClr val="tx1">
                              <a:lumMod val="50000"/>
                            </a:schemeClr>
                          </a:solidFill>
                          <a:effectLst/>
                          <a:latin typeface="Time New Roman"/>
                        </a:rPr>
                        <a:t> </a:t>
                      </a:r>
                      <a:r>
                        <a:rPr lang="en-US" sz="2800" dirty="0" err="1">
                          <a:solidFill>
                            <a:schemeClr val="tx1">
                              <a:lumMod val="50000"/>
                            </a:schemeClr>
                          </a:solidFill>
                          <a:effectLst/>
                          <a:latin typeface="Time New Roman"/>
                        </a:rPr>
                        <a:t>vật</a:t>
                      </a:r>
                      <a:r>
                        <a:rPr lang="en-US" sz="2800" dirty="0">
                          <a:solidFill>
                            <a:schemeClr val="tx1">
                              <a:lumMod val="50000"/>
                            </a:schemeClr>
                          </a:solidFill>
                          <a:effectLst/>
                          <a:latin typeface="Time New Roman"/>
                        </a:rPr>
                        <a:t> </a:t>
                      </a:r>
                      <a:r>
                        <a:rPr lang="en-US" sz="2800" dirty="0" err="1">
                          <a:solidFill>
                            <a:schemeClr val="tx1">
                              <a:lumMod val="50000"/>
                            </a:schemeClr>
                          </a:solidFill>
                          <a:effectLst/>
                          <a:latin typeface="Time New Roman"/>
                        </a:rPr>
                        <a:t>lý</a:t>
                      </a:r>
                      <a:endParaRPr lang="en-US" sz="2800" dirty="0">
                        <a:solidFill>
                          <a:schemeClr val="tx1">
                            <a:lumMod val="50000"/>
                          </a:schemeClr>
                        </a:solidFill>
                        <a:effectLst/>
                        <a:latin typeface="Time New Roman"/>
                      </a:endParaRPr>
                    </a:p>
                  </a:txBody>
                  <a:tcPr marL="47625" marR="47625" marT="47625" marB="47625">
                    <a:lnL w="12700" cap="flat" cmpd="sng" algn="ctr">
                      <a:solidFill>
                        <a:srgbClr val="A0B6A2"/>
                      </a:solidFill>
                      <a:prstDash val="solid"/>
                      <a:round/>
                      <a:headEnd type="none" w="med" len="med"/>
                      <a:tailEnd type="none" w="med" len="med"/>
                    </a:lnL>
                    <a:lnR w="12700" cap="flat" cmpd="sng" algn="ctr">
                      <a:solidFill>
                        <a:srgbClr val="A0B6A2"/>
                      </a:solidFill>
                      <a:prstDash val="solid"/>
                      <a:round/>
                      <a:headEnd type="none" w="med" len="med"/>
                      <a:tailEnd type="none" w="med" len="med"/>
                    </a:lnR>
                    <a:lnT w="12700" cap="flat" cmpd="sng" algn="ctr">
                      <a:solidFill>
                        <a:srgbClr val="A0B6A2"/>
                      </a:solidFill>
                      <a:prstDash val="solid"/>
                      <a:round/>
                      <a:headEnd type="none" w="med" len="med"/>
                      <a:tailEnd type="none" w="med" len="med"/>
                    </a:lnT>
                    <a:lnB w="12700" cap="flat" cmpd="sng" algn="ctr">
                      <a:solidFill>
                        <a:srgbClr val="E0B0A2"/>
                      </a:solidFill>
                      <a:prstDash val="solid"/>
                      <a:round/>
                      <a:headEnd type="none" w="med" len="med"/>
                      <a:tailEnd type="none" w="med" len="med"/>
                    </a:lnB>
                    <a:solidFill>
                      <a:srgbClr val="FFFFFF"/>
                    </a:solidFill>
                  </a:tcPr>
                </a:tc>
                <a:tc>
                  <a:txBody>
                    <a:bodyPr/>
                    <a:lstStyle/>
                    <a:p>
                      <a:pPr fontAlgn="t"/>
                      <a:r>
                        <a:rPr lang="en-US" sz="2800">
                          <a:solidFill>
                            <a:schemeClr val="tx1">
                              <a:lumMod val="50000"/>
                            </a:schemeClr>
                          </a:solidFill>
                          <a:effectLst/>
                          <a:latin typeface="Time New Roman"/>
                        </a:rPr>
                        <a:t>?</a:t>
                      </a:r>
                    </a:p>
                  </a:txBody>
                  <a:tcPr marL="47625" marR="47625" marT="47625" marB="47625">
                    <a:lnL w="12700" cap="flat" cmpd="sng" algn="ctr">
                      <a:solidFill>
                        <a:srgbClr val="A0B6A2"/>
                      </a:solidFill>
                      <a:prstDash val="solid"/>
                      <a:round/>
                      <a:headEnd type="none" w="med" len="med"/>
                      <a:tailEnd type="none" w="med" len="med"/>
                    </a:lnL>
                    <a:lnR w="12700" cap="flat" cmpd="sng" algn="ctr">
                      <a:solidFill>
                        <a:srgbClr val="A0B6A2"/>
                      </a:solidFill>
                      <a:prstDash val="solid"/>
                      <a:round/>
                      <a:headEnd type="none" w="med" len="med"/>
                      <a:tailEnd type="none" w="med" len="med"/>
                    </a:lnR>
                    <a:lnT w="12700" cap="flat" cmpd="sng" algn="ctr">
                      <a:solidFill>
                        <a:srgbClr val="A0B6A2"/>
                      </a:solidFill>
                      <a:prstDash val="solid"/>
                      <a:round/>
                      <a:headEnd type="none" w="med" len="med"/>
                      <a:tailEnd type="none" w="med" len="med"/>
                    </a:lnT>
                    <a:lnB w="12700" cap="flat" cmpd="sng" algn="ctr">
                      <a:solidFill>
                        <a:srgbClr val="E0B0A2"/>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0">
                <a:tc>
                  <a:txBody>
                    <a:bodyPr/>
                    <a:lstStyle/>
                    <a:p>
                      <a:pPr fontAlgn="t"/>
                      <a:r>
                        <a:rPr lang="en-US" sz="2800" dirty="0" err="1">
                          <a:solidFill>
                            <a:schemeClr val="tx1">
                              <a:lumMod val="50000"/>
                            </a:schemeClr>
                          </a:solidFill>
                          <a:effectLst/>
                          <a:latin typeface="Time New Roman"/>
                        </a:rPr>
                        <a:t>Tác</a:t>
                      </a:r>
                      <a:r>
                        <a:rPr lang="en-US" sz="2800" dirty="0">
                          <a:solidFill>
                            <a:schemeClr val="tx1">
                              <a:lumMod val="50000"/>
                            </a:schemeClr>
                          </a:solidFill>
                          <a:effectLst/>
                          <a:latin typeface="Time New Roman"/>
                        </a:rPr>
                        <a:t> </a:t>
                      </a:r>
                      <a:r>
                        <a:rPr lang="en-US" sz="2800" dirty="0" err="1">
                          <a:solidFill>
                            <a:schemeClr val="tx1">
                              <a:lumMod val="50000"/>
                            </a:schemeClr>
                          </a:solidFill>
                          <a:effectLst/>
                          <a:latin typeface="Time New Roman"/>
                        </a:rPr>
                        <a:t>nhân</a:t>
                      </a:r>
                      <a:r>
                        <a:rPr lang="en-US" sz="2800" dirty="0">
                          <a:solidFill>
                            <a:schemeClr val="tx1">
                              <a:lumMod val="50000"/>
                            </a:schemeClr>
                          </a:solidFill>
                          <a:effectLst/>
                          <a:latin typeface="Time New Roman"/>
                        </a:rPr>
                        <a:t> </a:t>
                      </a:r>
                      <a:r>
                        <a:rPr lang="en-US" sz="2800" dirty="0" err="1">
                          <a:solidFill>
                            <a:schemeClr val="tx1">
                              <a:lumMod val="50000"/>
                            </a:schemeClr>
                          </a:solidFill>
                          <a:effectLst/>
                          <a:latin typeface="Time New Roman"/>
                        </a:rPr>
                        <a:t>hóa</a:t>
                      </a:r>
                      <a:r>
                        <a:rPr lang="en-US" sz="2800" dirty="0">
                          <a:solidFill>
                            <a:schemeClr val="tx1">
                              <a:lumMod val="50000"/>
                            </a:schemeClr>
                          </a:solidFill>
                          <a:effectLst/>
                          <a:latin typeface="Time New Roman"/>
                        </a:rPr>
                        <a:t> </a:t>
                      </a:r>
                      <a:r>
                        <a:rPr lang="en-US" sz="2800" dirty="0" err="1">
                          <a:solidFill>
                            <a:schemeClr val="tx1">
                              <a:lumMod val="50000"/>
                            </a:schemeClr>
                          </a:solidFill>
                          <a:effectLst/>
                          <a:latin typeface="Time New Roman"/>
                        </a:rPr>
                        <a:t>học</a:t>
                      </a:r>
                      <a:endParaRPr lang="en-US" sz="2800" dirty="0">
                        <a:solidFill>
                          <a:schemeClr val="tx1">
                            <a:lumMod val="50000"/>
                          </a:schemeClr>
                        </a:solidFill>
                        <a:effectLst/>
                        <a:latin typeface="Time New Roman"/>
                      </a:endParaRPr>
                    </a:p>
                  </a:txBody>
                  <a:tcPr marL="47625" marR="47625" marT="47625" marB="47625">
                    <a:lnL w="12700" cap="flat" cmpd="sng" algn="ctr">
                      <a:solidFill>
                        <a:srgbClr val="E0B0A2"/>
                      </a:solidFill>
                      <a:prstDash val="solid"/>
                      <a:round/>
                      <a:headEnd type="none" w="med" len="med"/>
                      <a:tailEnd type="none" w="med" len="med"/>
                    </a:lnL>
                    <a:lnR w="12700" cap="flat" cmpd="sng" algn="ctr">
                      <a:solidFill>
                        <a:srgbClr val="E0B0A2"/>
                      </a:solidFill>
                      <a:prstDash val="solid"/>
                      <a:round/>
                      <a:headEnd type="none" w="med" len="med"/>
                      <a:tailEnd type="none" w="med" len="med"/>
                    </a:lnR>
                    <a:lnT w="12700" cap="flat" cmpd="sng" algn="ctr">
                      <a:solidFill>
                        <a:srgbClr val="E0B0A2"/>
                      </a:solidFill>
                      <a:prstDash val="solid"/>
                      <a:round/>
                      <a:headEnd type="none" w="med" len="med"/>
                      <a:tailEnd type="none" w="med" len="med"/>
                    </a:lnT>
                    <a:lnB w="12700" cap="flat" cmpd="sng" algn="ctr">
                      <a:solidFill>
                        <a:srgbClr val="C0B5A2"/>
                      </a:solidFill>
                      <a:prstDash val="solid"/>
                      <a:round/>
                      <a:headEnd type="none" w="med" len="med"/>
                      <a:tailEnd type="none" w="med" len="med"/>
                    </a:lnB>
                    <a:solidFill>
                      <a:srgbClr val="FFFFFF"/>
                    </a:solidFill>
                  </a:tcPr>
                </a:tc>
                <a:tc>
                  <a:txBody>
                    <a:bodyPr/>
                    <a:lstStyle/>
                    <a:p>
                      <a:pPr fontAlgn="t"/>
                      <a:r>
                        <a:rPr lang="en-US" sz="2800" dirty="0">
                          <a:solidFill>
                            <a:schemeClr val="tx1">
                              <a:lumMod val="50000"/>
                            </a:schemeClr>
                          </a:solidFill>
                          <a:effectLst/>
                          <a:latin typeface="Time New Roman"/>
                        </a:rPr>
                        <a:t>?</a:t>
                      </a:r>
                    </a:p>
                  </a:txBody>
                  <a:tcPr marL="47625" marR="47625" marT="47625" marB="47625">
                    <a:lnL w="12700" cap="flat" cmpd="sng" algn="ctr">
                      <a:solidFill>
                        <a:srgbClr val="E0B0A2"/>
                      </a:solidFill>
                      <a:prstDash val="solid"/>
                      <a:round/>
                      <a:headEnd type="none" w="med" len="med"/>
                      <a:tailEnd type="none" w="med" len="med"/>
                    </a:lnL>
                    <a:lnR w="12700" cap="flat" cmpd="sng" algn="ctr">
                      <a:solidFill>
                        <a:srgbClr val="E0B0A2"/>
                      </a:solidFill>
                      <a:prstDash val="solid"/>
                      <a:round/>
                      <a:headEnd type="none" w="med" len="med"/>
                      <a:tailEnd type="none" w="med" len="med"/>
                    </a:lnR>
                    <a:lnT w="12700" cap="flat" cmpd="sng" algn="ctr">
                      <a:solidFill>
                        <a:srgbClr val="E0B0A2"/>
                      </a:solidFill>
                      <a:prstDash val="solid"/>
                      <a:round/>
                      <a:headEnd type="none" w="med" len="med"/>
                      <a:tailEnd type="none" w="med" len="med"/>
                    </a:lnT>
                    <a:lnB w="12700" cap="flat" cmpd="sng" algn="ctr">
                      <a:solidFill>
                        <a:srgbClr val="C0B5A2"/>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0">
                <a:tc>
                  <a:txBody>
                    <a:bodyPr/>
                    <a:lstStyle/>
                    <a:p>
                      <a:pPr fontAlgn="t"/>
                      <a:r>
                        <a:rPr lang="en-US" sz="2800" dirty="0" err="1">
                          <a:solidFill>
                            <a:schemeClr val="tx1">
                              <a:lumMod val="50000"/>
                            </a:schemeClr>
                          </a:solidFill>
                          <a:effectLst/>
                          <a:latin typeface="Time New Roman"/>
                        </a:rPr>
                        <a:t>Tác</a:t>
                      </a:r>
                      <a:r>
                        <a:rPr lang="en-US" sz="2800" dirty="0">
                          <a:solidFill>
                            <a:schemeClr val="tx1">
                              <a:lumMod val="50000"/>
                            </a:schemeClr>
                          </a:solidFill>
                          <a:effectLst/>
                          <a:latin typeface="Time New Roman"/>
                        </a:rPr>
                        <a:t> </a:t>
                      </a:r>
                      <a:r>
                        <a:rPr lang="en-US" sz="2800" dirty="0" err="1">
                          <a:solidFill>
                            <a:schemeClr val="tx1">
                              <a:lumMod val="50000"/>
                            </a:schemeClr>
                          </a:solidFill>
                          <a:effectLst/>
                          <a:latin typeface="Time New Roman"/>
                        </a:rPr>
                        <a:t>nhân</a:t>
                      </a:r>
                      <a:r>
                        <a:rPr lang="en-US" sz="2800" dirty="0">
                          <a:solidFill>
                            <a:schemeClr val="tx1">
                              <a:lumMod val="50000"/>
                            </a:schemeClr>
                          </a:solidFill>
                          <a:effectLst/>
                          <a:latin typeface="Time New Roman"/>
                        </a:rPr>
                        <a:t> </a:t>
                      </a:r>
                      <a:r>
                        <a:rPr lang="en-US" sz="2800" dirty="0" err="1">
                          <a:solidFill>
                            <a:schemeClr val="tx1">
                              <a:lumMod val="50000"/>
                            </a:schemeClr>
                          </a:solidFill>
                          <a:effectLst/>
                          <a:latin typeface="Time New Roman"/>
                        </a:rPr>
                        <a:t>sinh</a:t>
                      </a:r>
                      <a:r>
                        <a:rPr lang="en-US" sz="2800" dirty="0">
                          <a:solidFill>
                            <a:schemeClr val="tx1">
                              <a:lumMod val="50000"/>
                            </a:schemeClr>
                          </a:solidFill>
                          <a:effectLst/>
                          <a:latin typeface="Time New Roman"/>
                        </a:rPr>
                        <a:t> </a:t>
                      </a:r>
                      <a:r>
                        <a:rPr lang="en-US" sz="2800" dirty="0" err="1">
                          <a:solidFill>
                            <a:schemeClr val="tx1">
                              <a:lumMod val="50000"/>
                            </a:schemeClr>
                          </a:solidFill>
                          <a:effectLst/>
                          <a:latin typeface="Time New Roman"/>
                        </a:rPr>
                        <a:t>học</a:t>
                      </a:r>
                      <a:endParaRPr lang="en-US" sz="2800" dirty="0">
                        <a:solidFill>
                          <a:schemeClr val="tx1">
                            <a:lumMod val="50000"/>
                          </a:schemeClr>
                        </a:solidFill>
                        <a:effectLst/>
                        <a:latin typeface="Time New Roman"/>
                      </a:endParaRPr>
                    </a:p>
                  </a:txBody>
                  <a:tcPr marL="47625" marR="47625" marT="47625" marB="47625">
                    <a:lnL w="12700" cap="flat" cmpd="sng" algn="ctr">
                      <a:solidFill>
                        <a:srgbClr val="C0B5A2"/>
                      </a:solidFill>
                      <a:prstDash val="solid"/>
                      <a:round/>
                      <a:headEnd type="none" w="med" len="med"/>
                      <a:tailEnd type="none" w="med" len="med"/>
                    </a:lnL>
                    <a:lnR w="12700" cap="flat" cmpd="sng" algn="ctr">
                      <a:solidFill>
                        <a:srgbClr val="C0B5A2"/>
                      </a:solidFill>
                      <a:prstDash val="solid"/>
                      <a:round/>
                      <a:headEnd type="none" w="med" len="med"/>
                      <a:tailEnd type="none" w="med" len="med"/>
                    </a:lnR>
                    <a:lnT w="12700" cap="flat" cmpd="sng" algn="ctr">
                      <a:solidFill>
                        <a:srgbClr val="C0B5A2"/>
                      </a:solidFill>
                      <a:prstDash val="solid"/>
                      <a:round/>
                      <a:headEnd type="none" w="med" len="med"/>
                      <a:tailEnd type="none" w="med" len="med"/>
                    </a:lnT>
                    <a:lnB w="9525" cap="flat" cmpd="sng" algn="ctr">
                      <a:solidFill>
                        <a:srgbClr val="C0B5A2"/>
                      </a:solidFill>
                      <a:prstDash val="solid"/>
                      <a:round/>
                      <a:headEnd type="none" w="med" len="med"/>
                      <a:tailEnd type="none" w="med" len="med"/>
                    </a:lnB>
                    <a:solidFill>
                      <a:srgbClr val="FFFFFF"/>
                    </a:solidFill>
                  </a:tcPr>
                </a:tc>
                <a:tc>
                  <a:txBody>
                    <a:bodyPr/>
                    <a:lstStyle/>
                    <a:p>
                      <a:pPr fontAlgn="t"/>
                      <a:r>
                        <a:rPr lang="en-US" sz="2800" dirty="0">
                          <a:solidFill>
                            <a:schemeClr val="tx1">
                              <a:lumMod val="50000"/>
                            </a:schemeClr>
                          </a:solidFill>
                          <a:effectLst/>
                          <a:latin typeface="Time New Roman"/>
                        </a:rPr>
                        <a:t>?</a:t>
                      </a:r>
                    </a:p>
                  </a:txBody>
                  <a:tcPr marL="47625" marR="47625" marT="47625" marB="47625">
                    <a:lnL w="12700" cap="flat" cmpd="sng" algn="ctr">
                      <a:solidFill>
                        <a:srgbClr val="C0B5A2"/>
                      </a:solidFill>
                      <a:prstDash val="solid"/>
                      <a:round/>
                      <a:headEnd type="none" w="med" len="med"/>
                      <a:tailEnd type="none" w="med" len="med"/>
                    </a:lnL>
                    <a:lnR w="12700" cap="flat" cmpd="sng" algn="ctr">
                      <a:solidFill>
                        <a:srgbClr val="C0B5A2"/>
                      </a:solidFill>
                      <a:prstDash val="solid"/>
                      <a:round/>
                      <a:headEnd type="none" w="med" len="med"/>
                      <a:tailEnd type="none" w="med" len="med"/>
                    </a:lnR>
                    <a:lnT w="12700" cap="flat" cmpd="sng" algn="ctr">
                      <a:solidFill>
                        <a:srgbClr val="C0B5A2"/>
                      </a:solidFill>
                      <a:prstDash val="solid"/>
                      <a:round/>
                      <a:headEnd type="none" w="med" len="med"/>
                      <a:tailEnd type="none" w="med" len="med"/>
                    </a:lnT>
                    <a:lnB w="9525" cap="flat" cmpd="sng" algn="ctr">
                      <a:solidFill>
                        <a:srgbClr val="C0B5A2"/>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bl>
          </a:graphicData>
        </a:graphic>
      </p:graphicFrame>
      <p:sp>
        <p:nvSpPr>
          <p:cNvPr id="7" name="Rectangle 5"/>
          <p:cNvSpPr>
            <a:spLocks noChangeArrowheads="1"/>
          </p:cNvSpPr>
          <p:nvPr/>
        </p:nvSpPr>
        <p:spPr bwMode="auto">
          <a:xfrm>
            <a:off x="4995334" y="1444508"/>
            <a:ext cx="399097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FontTx/>
              <a:buNone/>
            </a:pPr>
            <a:r>
              <a:rPr lang="en-US" altLang="en-US" sz="2000" b="1" dirty="0" err="1" smtClean="0">
                <a:solidFill>
                  <a:srgbClr val="0000FF"/>
                </a:solidFill>
                <a:latin typeface="Times New Roman" panose="02020603050405020304" pitchFamily="18" charset="0"/>
              </a:rPr>
              <a:t>HOẠT</a:t>
            </a:r>
            <a:r>
              <a:rPr lang="en-US" altLang="en-US" sz="2000" b="1" dirty="0" smtClean="0">
                <a:solidFill>
                  <a:srgbClr val="0000FF"/>
                </a:solidFill>
                <a:latin typeface="Times New Roman" panose="02020603050405020304" pitchFamily="18" charset="0"/>
              </a:rPr>
              <a:t> </a:t>
            </a:r>
            <a:r>
              <a:rPr lang="en-US" altLang="en-US" sz="2000" b="1" dirty="0" err="1" smtClean="0">
                <a:solidFill>
                  <a:srgbClr val="0000FF"/>
                </a:solidFill>
                <a:latin typeface="Times New Roman" panose="02020603050405020304" pitchFamily="18" charset="0"/>
              </a:rPr>
              <a:t>ĐỘNG</a:t>
            </a:r>
            <a:r>
              <a:rPr lang="en-US" altLang="en-US" sz="2000" b="1" dirty="0" smtClean="0">
                <a:solidFill>
                  <a:srgbClr val="0000FF"/>
                </a:solidFill>
                <a:latin typeface="Times New Roman" panose="02020603050405020304" pitchFamily="18" charset="0"/>
              </a:rPr>
              <a:t> </a:t>
            </a:r>
            <a:r>
              <a:rPr lang="en-US" altLang="en-US" sz="2000" b="1" dirty="0" err="1" smtClean="0">
                <a:solidFill>
                  <a:srgbClr val="0000FF"/>
                </a:solidFill>
                <a:latin typeface="Times New Roman" panose="02020603050405020304" pitchFamily="18" charset="0"/>
              </a:rPr>
              <a:t>NHÓM</a:t>
            </a:r>
            <a:endParaRPr lang="en-US" altLang="en-US" sz="2000" b="1" dirty="0" smtClean="0">
              <a:solidFill>
                <a:srgbClr val="0000FF"/>
              </a:solidFill>
              <a:latin typeface="Times New Roman" panose="02020603050405020304" pitchFamily="18" charset="0"/>
            </a:endParaRPr>
          </a:p>
          <a:p>
            <a:pPr fontAlgn="base">
              <a:spcBef>
                <a:spcPct val="0"/>
              </a:spcBef>
              <a:spcAft>
                <a:spcPct val="0"/>
              </a:spcAft>
              <a:buFontTx/>
              <a:buNone/>
            </a:pPr>
            <a:r>
              <a:rPr lang="en-US" altLang="en-US" sz="2000" b="1" dirty="0" smtClean="0">
                <a:solidFill>
                  <a:srgbClr val="FF0000"/>
                </a:solidFill>
                <a:latin typeface="Times New Roman" panose="02020603050405020304" pitchFamily="18" charset="0"/>
              </a:rPr>
              <a:t>    </a:t>
            </a:r>
            <a:r>
              <a:rPr lang="en-US" altLang="en-US" sz="2000" b="1" dirty="0" err="1" smtClean="0">
                <a:solidFill>
                  <a:srgbClr val="FF0000"/>
                </a:solidFill>
                <a:latin typeface="Times New Roman" panose="02020603050405020304" pitchFamily="18" charset="0"/>
              </a:rPr>
              <a:t>Phiếu</a:t>
            </a:r>
            <a:r>
              <a:rPr lang="en-US" altLang="en-US" sz="2000" b="1" dirty="0" smtClean="0">
                <a:solidFill>
                  <a:srgbClr val="FF0000"/>
                </a:solidFill>
                <a:latin typeface="Times New Roman" panose="02020603050405020304" pitchFamily="18" charset="0"/>
              </a:rPr>
              <a:t> </a:t>
            </a:r>
            <a:r>
              <a:rPr lang="en-US" altLang="en-US" sz="2000" b="1" dirty="0" err="1" smtClean="0">
                <a:solidFill>
                  <a:srgbClr val="FF0000"/>
                </a:solidFill>
                <a:latin typeface="Times New Roman" panose="02020603050405020304" pitchFamily="18" charset="0"/>
              </a:rPr>
              <a:t>học</a:t>
            </a:r>
            <a:r>
              <a:rPr lang="en-US" altLang="en-US" sz="2000" b="1" dirty="0" smtClean="0">
                <a:solidFill>
                  <a:srgbClr val="FF0000"/>
                </a:solidFill>
                <a:latin typeface="Times New Roman" panose="02020603050405020304" pitchFamily="18" charset="0"/>
              </a:rPr>
              <a:t> </a:t>
            </a:r>
            <a:r>
              <a:rPr lang="en-US" altLang="en-US" sz="2000" b="1" dirty="0" err="1" smtClean="0">
                <a:solidFill>
                  <a:srgbClr val="FF0000"/>
                </a:solidFill>
                <a:latin typeface="Times New Roman" panose="02020603050405020304" pitchFamily="18" charset="0"/>
              </a:rPr>
              <a:t>tập</a:t>
            </a:r>
            <a:r>
              <a:rPr lang="en-US" altLang="en-US" sz="2000" b="1" dirty="0" smtClean="0">
                <a:solidFill>
                  <a:srgbClr val="FF0000"/>
                </a:solidFill>
                <a:latin typeface="Times New Roman" panose="02020603050405020304" pitchFamily="18" charset="0"/>
              </a:rPr>
              <a:t> </a:t>
            </a:r>
            <a:r>
              <a:rPr lang="en-US" altLang="en-US" sz="2000" b="1" dirty="0" err="1" smtClean="0">
                <a:solidFill>
                  <a:srgbClr val="FF0000"/>
                </a:solidFill>
                <a:latin typeface="Times New Roman" panose="02020603050405020304" pitchFamily="18" charset="0"/>
              </a:rPr>
              <a:t>số</a:t>
            </a:r>
            <a:r>
              <a:rPr lang="en-US" altLang="en-US" sz="2000" b="1" dirty="0" smtClean="0">
                <a:solidFill>
                  <a:srgbClr val="FF0000"/>
                </a:solidFill>
                <a:latin typeface="Times New Roman" panose="02020603050405020304" pitchFamily="18" charset="0"/>
              </a:rPr>
              <a:t> 1</a:t>
            </a:r>
          </a:p>
        </p:txBody>
      </p:sp>
    </p:spTree>
    <p:extLst>
      <p:ext uri="{BB962C8B-B14F-4D97-AF65-F5344CB8AC3E}">
        <p14:creationId xmlns:p14="http://schemas.microsoft.com/office/powerpoint/2010/main" val="8148594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1819288816"/>
              </p:ext>
            </p:extLst>
          </p:nvPr>
        </p:nvGraphicFramePr>
        <p:xfrm>
          <a:off x="711201" y="1769481"/>
          <a:ext cx="10701867" cy="3269879"/>
        </p:xfrm>
        <a:graphic>
          <a:graphicData uri="http://schemas.openxmlformats.org/drawingml/2006/table">
            <a:tbl>
              <a:tblPr/>
              <a:tblGrid>
                <a:gridCol w="2854384">
                  <a:extLst>
                    <a:ext uri="{9D8B030D-6E8A-4147-A177-3AD203B41FA5}">
                      <a16:colId xmlns:a16="http://schemas.microsoft.com/office/drawing/2014/main" val="20000"/>
                    </a:ext>
                  </a:extLst>
                </a:gridCol>
                <a:gridCol w="7847483">
                  <a:extLst>
                    <a:ext uri="{9D8B030D-6E8A-4147-A177-3AD203B41FA5}">
                      <a16:colId xmlns:a16="http://schemas.microsoft.com/office/drawing/2014/main" val="20001"/>
                    </a:ext>
                  </a:extLst>
                </a:gridCol>
              </a:tblGrid>
              <a:tr h="0">
                <a:tc>
                  <a:txBody>
                    <a:bodyPr/>
                    <a:lstStyle/>
                    <a:p>
                      <a:pPr algn="ctr" fontAlgn="t"/>
                      <a:r>
                        <a:rPr lang="en-US" sz="2400" b="1" dirty="0" err="1">
                          <a:solidFill>
                            <a:schemeClr val="tx1">
                              <a:lumMod val="50000"/>
                            </a:schemeClr>
                          </a:solidFill>
                          <a:effectLst/>
                          <a:latin typeface="Time New Roman"/>
                        </a:rPr>
                        <a:t>Tác</a:t>
                      </a:r>
                      <a:r>
                        <a:rPr lang="en-US" sz="2400" b="1" dirty="0">
                          <a:solidFill>
                            <a:schemeClr val="tx1">
                              <a:lumMod val="50000"/>
                            </a:schemeClr>
                          </a:solidFill>
                          <a:effectLst/>
                          <a:latin typeface="Time New Roman"/>
                        </a:rPr>
                        <a:t> </a:t>
                      </a:r>
                      <a:r>
                        <a:rPr lang="en-US" sz="2400" b="1" dirty="0" err="1">
                          <a:solidFill>
                            <a:schemeClr val="tx1">
                              <a:lumMod val="50000"/>
                            </a:schemeClr>
                          </a:solidFill>
                          <a:effectLst/>
                          <a:latin typeface="Time New Roman"/>
                        </a:rPr>
                        <a:t>nhân</a:t>
                      </a:r>
                      <a:r>
                        <a:rPr lang="en-US" sz="2400" b="1" dirty="0">
                          <a:solidFill>
                            <a:schemeClr val="tx1">
                              <a:lumMod val="50000"/>
                            </a:schemeClr>
                          </a:solidFill>
                          <a:effectLst/>
                          <a:latin typeface="Time New Roman"/>
                        </a:rPr>
                        <a:t> </a:t>
                      </a:r>
                      <a:r>
                        <a:rPr lang="en-US" sz="2400" b="1" dirty="0" err="1">
                          <a:solidFill>
                            <a:schemeClr val="tx1">
                              <a:lumMod val="50000"/>
                            </a:schemeClr>
                          </a:solidFill>
                          <a:effectLst/>
                          <a:latin typeface="Time New Roman"/>
                        </a:rPr>
                        <a:t>gây</a:t>
                      </a:r>
                      <a:r>
                        <a:rPr lang="en-US" sz="2400" b="1" dirty="0">
                          <a:solidFill>
                            <a:schemeClr val="tx1">
                              <a:lumMod val="50000"/>
                            </a:schemeClr>
                          </a:solidFill>
                          <a:effectLst/>
                          <a:latin typeface="Time New Roman"/>
                        </a:rPr>
                        <a:t> </a:t>
                      </a:r>
                      <a:r>
                        <a:rPr lang="en-US" sz="2400" b="1" dirty="0" err="1">
                          <a:solidFill>
                            <a:schemeClr val="tx1">
                              <a:lumMod val="50000"/>
                            </a:schemeClr>
                          </a:solidFill>
                          <a:effectLst/>
                          <a:latin typeface="Time New Roman"/>
                        </a:rPr>
                        <a:t>bệnh</a:t>
                      </a:r>
                      <a:endParaRPr lang="en-US" sz="2400" b="1" dirty="0">
                        <a:solidFill>
                          <a:schemeClr val="tx1">
                            <a:lumMod val="50000"/>
                          </a:schemeClr>
                        </a:solidFill>
                        <a:effectLst/>
                        <a:latin typeface="Time New Roman"/>
                      </a:endParaRP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t"/>
                      <a:r>
                        <a:rPr lang="en-US" sz="2400" b="1" dirty="0" err="1">
                          <a:solidFill>
                            <a:schemeClr val="tx1">
                              <a:lumMod val="50000"/>
                            </a:schemeClr>
                          </a:solidFill>
                          <a:effectLst/>
                          <a:latin typeface="Time New Roman"/>
                        </a:rPr>
                        <a:t>Ví</a:t>
                      </a:r>
                      <a:r>
                        <a:rPr lang="en-US" sz="2400" b="1" dirty="0">
                          <a:solidFill>
                            <a:schemeClr val="tx1">
                              <a:lumMod val="50000"/>
                            </a:schemeClr>
                          </a:solidFill>
                          <a:effectLst/>
                          <a:latin typeface="Time New Roman"/>
                        </a:rPr>
                        <a:t> </a:t>
                      </a:r>
                      <a:r>
                        <a:rPr lang="en-US" sz="2400" b="1" dirty="0" err="1">
                          <a:solidFill>
                            <a:schemeClr val="tx1">
                              <a:lumMod val="50000"/>
                            </a:schemeClr>
                          </a:solidFill>
                          <a:effectLst/>
                          <a:latin typeface="Time New Roman"/>
                        </a:rPr>
                        <a:t>dụ</a:t>
                      </a:r>
                      <a:endParaRPr lang="en-US" sz="2400" b="1" dirty="0">
                        <a:solidFill>
                          <a:schemeClr val="tx1">
                            <a:lumMod val="50000"/>
                          </a:schemeClr>
                        </a:solidFill>
                        <a:effectLst/>
                        <a:latin typeface="Time New Roman"/>
                      </a:endParaRP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658759">
                <a:tc>
                  <a:txBody>
                    <a:bodyPr/>
                    <a:lstStyle/>
                    <a:p>
                      <a:pPr algn="ctr" fontAlgn="t"/>
                      <a:r>
                        <a:rPr lang="en-US" sz="2400" b="1" dirty="0" err="1">
                          <a:solidFill>
                            <a:schemeClr val="tx1">
                              <a:lumMod val="50000"/>
                            </a:schemeClr>
                          </a:solidFill>
                          <a:effectLst/>
                          <a:latin typeface="Time New Roman"/>
                        </a:rPr>
                        <a:t>Tác</a:t>
                      </a:r>
                      <a:r>
                        <a:rPr lang="en-US" sz="2400" b="1" dirty="0">
                          <a:solidFill>
                            <a:schemeClr val="tx1">
                              <a:lumMod val="50000"/>
                            </a:schemeClr>
                          </a:solidFill>
                          <a:effectLst/>
                          <a:latin typeface="Time New Roman"/>
                        </a:rPr>
                        <a:t> </a:t>
                      </a:r>
                      <a:r>
                        <a:rPr lang="en-US" sz="2400" b="1" dirty="0" err="1">
                          <a:solidFill>
                            <a:schemeClr val="tx1">
                              <a:lumMod val="50000"/>
                            </a:schemeClr>
                          </a:solidFill>
                          <a:effectLst/>
                          <a:latin typeface="Time New Roman"/>
                        </a:rPr>
                        <a:t>nhân</a:t>
                      </a:r>
                      <a:r>
                        <a:rPr lang="en-US" sz="2400" b="1" dirty="0">
                          <a:solidFill>
                            <a:schemeClr val="tx1">
                              <a:lumMod val="50000"/>
                            </a:schemeClr>
                          </a:solidFill>
                          <a:effectLst/>
                          <a:latin typeface="Time New Roman"/>
                        </a:rPr>
                        <a:t> </a:t>
                      </a:r>
                      <a:r>
                        <a:rPr lang="en-US" sz="2400" b="1" dirty="0" err="1">
                          <a:solidFill>
                            <a:schemeClr val="tx1">
                              <a:lumMod val="50000"/>
                            </a:schemeClr>
                          </a:solidFill>
                          <a:effectLst/>
                          <a:latin typeface="Time New Roman"/>
                        </a:rPr>
                        <a:t>vật</a:t>
                      </a:r>
                      <a:r>
                        <a:rPr lang="en-US" sz="2400" b="1" dirty="0">
                          <a:solidFill>
                            <a:schemeClr val="tx1">
                              <a:lumMod val="50000"/>
                            </a:schemeClr>
                          </a:solidFill>
                          <a:effectLst/>
                          <a:latin typeface="Time New Roman"/>
                        </a:rPr>
                        <a:t> </a:t>
                      </a:r>
                      <a:r>
                        <a:rPr lang="en-US" sz="2400" b="1" dirty="0" err="1">
                          <a:solidFill>
                            <a:schemeClr val="tx1">
                              <a:lumMod val="50000"/>
                            </a:schemeClr>
                          </a:solidFill>
                          <a:effectLst/>
                          <a:latin typeface="Time New Roman"/>
                        </a:rPr>
                        <a:t>lý</a:t>
                      </a:r>
                      <a:endParaRPr lang="en-US" sz="2400" b="1" dirty="0">
                        <a:solidFill>
                          <a:schemeClr val="tx1">
                            <a:lumMod val="50000"/>
                          </a:schemeClr>
                        </a:solidFill>
                        <a:effectLst/>
                        <a:latin typeface="Time New Roman"/>
                      </a:endParaRP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fontAlgn="t"/>
                      <a:r>
                        <a:rPr lang="en-US" sz="2400">
                          <a:solidFill>
                            <a:schemeClr val="tx1">
                              <a:lumMod val="50000"/>
                            </a:schemeClr>
                          </a:solidFill>
                          <a:effectLst/>
                          <a:latin typeface="Time New Roman"/>
                        </a:rPr>
                        <a:t>Sự biến đổi cấu trúc gen do tia cực tím hoặc phóng xạ.</a:t>
                      </a:r>
                    </a:p>
                  </a:txBody>
                  <a:tcPr marL="68580" marR="68580">
                    <a:lnL w="12700" cap="flat" cmpd="sng" algn="ctr">
                      <a:solidFill>
                        <a:srgbClr val="000000"/>
                      </a:solidFill>
                      <a:prstDash val="solid"/>
                      <a:round/>
                      <a:headEnd type="none" w="med" len="med"/>
                      <a:tailEnd type="none" w="med" len="med"/>
                    </a:lnL>
                    <a:lnR w="12700" cap="flat" cmpd="sng" algn="ctr">
                      <a:solidFill>
                        <a:srgbClr val="B0E533"/>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B0E533"/>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965200">
                <a:tc>
                  <a:txBody>
                    <a:bodyPr/>
                    <a:lstStyle/>
                    <a:p>
                      <a:pPr algn="ctr" fontAlgn="t"/>
                      <a:r>
                        <a:rPr lang="en-US" sz="2400" b="1" dirty="0" err="1">
                          <a:solidFill>
                            <a:schemeClr val="tx1">
                              <a:lumMod val="50000"/>
                            </a:schemeClr>
                          </a:solidFill>
                          <a:effectLst/>
                          <a:latin typeface="Time New Roman"/>
                        </a:rPr>
                        <a:t>Tác</a:t>
                      </a:r>
                      <a:r>
                        <a:rPr lang="en-US" sz="2400" b="1" dirty="0">
                          <a:solidFill>
                            <a:schemeClr val="tx1">
                              <a:lumMod val="50000"/>
                            </a:schemeClr>
                          </a:solidFill>
                          <a:effectLst/>
                          <a:latin typeface="Time New Roman"/>
                        </a:rPr>
                        <a:t> </a:t>
                      </a:r>
                      <a:r>
                        <a:rPr lang="en-US" sz="2400" b="1" dirty="0" err="1">
                          <a:solidFill>
                            <a:schemeClr val="tx1">
                              <a:lumMod val="50000"/>
                            </a:schemeClr>
                          </a:solidFill>
                          <a:effectLst/>
                          <a:latin typeface="Time New Roman"/>
                        </a:rPr>
                        <a:t>nhân</a:t>
                      </a:r>
                      <a:r>
                        <a:rPr lang="en-US" sz="2400" b="1" dirty="0">
                          <a:solidFill>
                            <a:schemeClr val="tx1">
                              <a:lumMod val="50000"/>
                            </a:schemeClr>
                          </a:solidFill>
                          <a:effectLst/>
                          <a:latin typeface="Time New Roman"/>
                        </a:rPr>
                        <a:t> </a:t>
                      </a:r>
                      <a:r>
                        <a:rPr lang="en-US" sz="2400" b="1" dirty="0" err="1">
                          <a:solidFill>
                            <a:schemeClr val="tx1">
                              <a:lumMod val="50000"/>
                            </a:schemeClr>
                          </a:solidFill>
                          <a:effectLst/>
                          <a:latin typeface="Time New Roman"/>
                        </a:rPr>
                        <a:t>hóa</a:t>
                      </a:r>
                      <a:r>
                        <a:rPr lang="en-US" sz="2400" b="1" dirty="0">
                          <a:solidFill>
                            <a:schemeClr val="tx1">
                              <a:lumMod val="50000"/>
                            </a:schemeClr>
                          </a:solidFill>
                          <a:effectLst/>
                          <a:latin typeface="Time New Roman"/>
                        </a:rPr>
                        <a:t> </a:t>
                      </a:r>
                      <a:r>
                        <a:rPr lang="en-US" sz="2400" b="1" dirty="0" err="1">
                          <a:solidFill>
                            <a:schemeClr val="tx1">
                              <a:lumMod val="50000"/>
                            </a:schemeClr>
                          </a:solidFill>
                          <a:effectLst/>
                          <a:latin typeface="Time New Roman"/>
                        </a:rPr>
                        <a:t>học</a:t>
                      </a:r>
                      <a:endParaRPr lang="en-US" sz="2400" b="1" dirty="0">
                        <a:solidFill>
                          <a:schemeClr val="tx1">
                            <a:lumMod val="50000"/>
                          </a:schemeClr>
                        </a:solidFill>
                        <a:effectLst/>
                        <a:latin typeface="Time New Roman"/>
                      </a:endParaRP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fontAlgn="t"/>
                      <a:r>
                        <a:rPr lang="vi-VN" sz="2400" dirty="0">
                          <a:solidFill>
                            <a:schemeClr val="tx1">
                              <a:lumMod val="50000"/>
                            </a:schemeClr>
                          </a:solidFill>
                          <a:effectLst/>
                          <a:latin typeface="Time New Roman"/>
                        </a:rPr>
                        <a:t>Sự tác động của hóa chất như thuốc trừ sâu, thuốc diệt cỏ có thể gây đột biến gen.</a:t>
                      </a:r>
                    </a:p>
                  </a:txBody>
                  <a:tcPr marL="68580" marR="68580">
                    <a:lnL w="12700" cap="flat" cmpd="sng" algn="ctr">
                      <a:solidFill>
                        <a:srgbClr val="000000"/>
                      </a:solidFill>
                      <a:prstDash val="solid"/>
                      <a:round/>
                      <a:headEnd type="none" w="med" len="med"/>
                      <a:tailEnd type="none" w="med" len="med"/>
                    </a:lnL>
                    <a:lnR w="12700" cap="flat" cmpd="sng" algn="ctr">
                      <a:solidFill>
                        <a:srgbClr val="40EF33"/>
                      </a:solidFill>
                      <a:prstDash val="solid"/>
                      <a:round/>
                      <a:headEnd type="none" w="med" len="med"/>
                      <a:tailEnd type="none" w="med" len="med"/>
                    </a:lnR>
                    <a:lnT w="12700" cap="flat" cmpd="sng" algn="ctr">
                      <a:solidFill>
                        <a:srgbClr val="B0E533"/>
                      </a:solidFill>
                      <a:prstDash val="solid"/>
                      <a:round/>
                      <a:headEnd type="none" w="med" len="med"/>
                      <a:tailEnd type="none" w="med" len="med"/>
                    </a:lnT>
                    <a:lnB w="12700" cap="flat" cmpd="sng" algn="ctr">
                      <a:solidFill>
                        <a:srgbClr val="40EF33"/>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0">
                <a:tc>
                  <a:txBody>
                    <a:bodyPr/>
                    <a:lstStyle/>
                    <a:p>
                      <a:pPr algn="ctr" fontAlgn="t"/>
                      <a:r>
                        <a:rPr lang="en-US" sz="2400" b="1" dirty="0" err="1">
                          <a:solidFill>
                            <a:schemeClr val="tx1">
                              <a:lumMod val="50000"/>
                            </a:schemeClr>
                          </a:solidFill>
                          <a:effectLst/>
                          <a:latin typeface="Time New Roman"/>
                        </a:rPr>
                        <a:t>Tác</a:t>
                      </a:r>
                      <a:r>
                        <a:rPr lang="en-US" sz="2400" b="1" dirty="0">
                          <a:solidFill>
                            <a:schemeClr val="tx1">
                              <a:lumMod val="50000"/>
                            </a:schemeClr>
                          </a:solidFill>
                          <a:effectLst/>
                          <a:latin typeface="Time New Roman"/>
                        </a:rPr>
                        <a:t> </a:t>
                      </a:r>
                      <a:r>
                        <a:rPr lang="en-US" sz="2400" b="1" dirty="0" err="1">
                          <a:solidFill>
                            <a:schemeClr val="tx1">
                              <a:lumMod val="50000"/>
                            </a:schemeClr>
                          </a:solidFill>
                          <a:effectLst/>
                          <a:latin typeface="Time New Roman"/>
                        </a:rPr>
                        <a:t>nhân</a:t>
                      </a:r>
                      <a:r>
                        <a:rPr lang="en-US" sz="2400" b="1" dirty="0">
                          <a:solidFill>
                            <a:schemeClr val="tx1">
                              <a:lumMod val="50000"/>
                            </a:schemeClr>
                          </a:solidFill>
                          <a:effectLst/>
                          <a:latin typeface="Time New Roman"/>
                        </a:rPr>
                        <a:t> </a:t>
                      </a:r>
                      <a:r>
                        <a:rPr lang="en-US" sz="2400" b="1" dirty="0" err="1">
                          <a:solidFill>
                            <a:schemeClr val="tx1">
                              <a:lumMod val="50000"/>
                            </a:schemeClr>
                          </a:solidFill>
                          <a:effectLst/>
                          <a:latin typeface="Time New Roman"/>
                        </a:rPr>
                        <a:t>sinh</a:t>
                      </a:r>
                      <a:r>
                        <a:rPr lang="en-US" sz="2400" b="1" dirty="0">
                          <a:solidFill>
                            <a:schemeClr val="tx1">
                              <a:lumMod val="50000"/>
                            </a:schemeClr>
                          </a:solidFill>
                          <a:effectLst/>
                          <a:latin typeface="Time New Roman"/>
                        </a:rPr>
                        <a:t> </a:t>
                      </a:r>
                      <a:r>
                        <a:rPr lang="en-US" sz="2400" b="1" dirty="0" err="1">
                          <a:solidFill>
                            <a:schemeClr val="tx1">
                              <a:lumMod val="50000"/>
                            </a:schemeClr>
                          </a:solidFill>
                          <a:effectLst/>
                          <a:latin typeface="Time New Roman"/>
                        </a:rPr>
                        <a:t>học</a:t>
                      </a:r>
                      <a:endParaRPr lang="en-US" sz="2400" b="1" dirty="0">
                        <a:solidFill>
                          <a:schemeClr val="tx1">
                            <a:lumMod val="50000"/>
                          </a:schemeClr>
                        </a:solidFill>
                        <a:effectLst/>
                        <a:latin typeface="Time New Roman"/>
                      </a:endParaRPr>
                    </a:p>
                  </a:txBody>
                  <a:tcPr marL="68580" marR="685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fontAlgn="t"/>
                      <a:r>
                        <a:rPr lang="en-US" sz="2400" dirty="0">
                          <a:solidFill>
                            <a:schemeClr val="tx1">
                              <a:lumMod val="50000"/>
                            </a:schemeClr>
                          </a:solidFill>
                          <a:effectLst/>
                          <a:latin typeface="Time New Roman"/>
                        </a:rPr>
                        <a:t>Virus </a:t>
                      </a:r>
                      <a:r>
                        <a:rPr lang="en-US" sz="2400" dirty="0" err="1">
                          <a:solidFill>
                            <a:schemeClr val="tx1">
                              <a:lumMod val="50000"/>
                            </a:schemeClr>
                          </a:solidFill>
                          <a:effectLst/>
                          <a:latin typeface="Time New Roman"/>
                        </a:rPr>
                        <a:t>hoặc</a:t>
                      </a:r>
                      <a:r>
                        <a:rPr lang="en-US" sz="2400" dirty="0">
                          <a:solidFill>
                            <a:schemeClr val="tx1">
                              <a:lumMod val="50000"/>
                            </a:schemeClr>
                          </a:solidFill>
                          <a:effectLst/>
                          <a:latin typeface="Time New Roman"/>
                        </a:rPr>
                        <a:t> vi </a:t>
                      </a:r>
                      <a:r>
                        <a:rPr lang="en-US" sz="2400" dirty="0" err="1">
                          <a:solidFill>
                            <a:schemeClr val="tx1">
                              <a:lumMod val="50000"/>
                            </a:schemeClr>
                          </a:solidFill>
                          <a:effectLst/>
                          <a:latin typeface="Time New Roman"/>
                        </a:rPr>
                        <a:t>khuẩn</a:t>
                      </a:r>
                      <a:r>
                        <a:rPr lang="en-US" sz="2400" dirty="0">
                          <a:solidFill>
                            <a:schemeClr val="tx1">
                              <a:lumMod val="50000"/>
                            </a:schemeClr>
                          </a:solidFill>
                          <a:effectLst/>
                          <a:latin typeface="Time New Roman"/>
                        </a:rPr>
                        <a:t> </a:t>
                      </a:r>
                      <a:r>
                        <a:rPr lang="en-US" sz="2400" dirty="0" err="1">
                          <a:solidFill>
                            <a:schemeClr val="tx1">
                              <a:lumMod val="50000"/>
                            </a:schemeClr>
                          </a:solidFill>
                          <a:effectLst/>
                          <a:latin typeface="Time New Roman"/>
                        </a:rPr>
                        <a:t>có</a:t>
                      </a:r>
                      <a:r>
                        <a:rPr lang="en-US" sz="2400" dirty="0">
                          <a:solidFill>
                            <a:schemeClr val="tx1">
                              <a:lumMod val="50000"/>
                            </a:schemeClr>
                          </a:solidFill>
                          <a:effectLst/>
                          <a:latin typeface="Time New Roman"/>
                        </a:rPr>
                        <a:t> </a:t>
                      </a:r>
                      <a:r>
                        <a:rPr lang="en-US" sz="2400" dirty="0" err="1">
                          <a:solidFill>
                            <a:schemeClr val="tx1">
                              <a:lumMod val="50000"/>
                            </a:schemeClr>
                          </a:solidFill>
                          <a:effectLst/>
                          <a:latin typeface="Time New Roman"/>
                        </a:rPr>
                        <a:t>thể</a:t>
                      </a:r>
                      <a:r>
                        <a:rPr lang="en-US" sz="2400" dirty="0">
                          <a:solidFill>
                            <a:schemeClr val="tx1">
                              <a:lumMod val="50000"/>
                            </a:schemeClr>
                          </a:solidFill>
                          <a:effectLst/>
                          <a:latin typeface="Time New Roman"/>
                        </a:rPr>
                        <a:t> </a:t>
                      </a:r>
                      <a:r>
                        <a:rPr lang="en-US" sz="2400" dirty="0" err="1">
                          <a:solidFill>
                            <a:schemeClr val="tx1">
                              <a:lumMod val="50000"/>
                            </a:schemeClr>
                          </a:solidFill>
                          <a:effectLst/>
                          <a:latin typeface="Time New Roman"/>
                        </a:rPr>
                        <a:t>gây</a:t>
                      </a:r>
                      <a:r>
                        <a:rPr lang="en-US" sz="2400" dirty="0">
                          <a:solidFill>
                            <a:schemeClr val="tx1">
                              <a:lumMod val="50000"/>
                            </a:schemeClr>
                          </a:solidFill>
                          <a:effectLst/>
                          <a:latin typeface="Time New Roman"/>
                        </a:rPr>
                        <a:t> </a:t>
                      </a:r>
                      <a:r>
                        <a:rPr lang="en-US" sz="2400" dirty="0" err="1">
                          <a:solidFill>
                            <a:schemeClr val="tx1">
                              <a:lumMod val="50000"/>
                            </a:schemeClr>
                          </a:solidFill>
                          <a:effectLst/>
                          <a:latin typeface="Time New Roman"/>
                        </a:rPr>
                        <a:t>ra</a:t>
                      </a:r>
                      <a:r>
                        <a:rPr lang="en-US" sz="2400" dirty="0">
                          <a:solidFill>
                            <a:schemeClr val="tx1">
                              <a:lumMod val="50000"/>
                            </a:schemeClr>
                          </a:solidFill>
                          <a:effectLst/>
                          <a:latin typeface="Time New Roman"/>
                        </a:rPr>
                        <a:t> </a:t>
                      </a:r>
                      <a:r>
                        <a:rPr lang="en-US" sz="2400" dirty="0" err="1">
                          <a:solidFill>
                            <a:schemeClr val="tx1">
                              <a:lumMod val="50000"/>
                            </a:schemeClr>
                          </a:solidFill>
                          <a:effectLst/>
                          <a:latin typeface="Time New Roman"/>
                        </a:rPr>
                        <a:t>các</a:t>
                      </a:r>
                      <a:r>
                        <a:rPr lang="en-US" sz="2400" dirty="0">
                          <a:solidFill>
                            <a:schemeClr val="tx1">
                              <a:lumMod val="50000"/>
                            </a:schemeClr>
                          </a:solidFill>
                          <a:effectLst/>
                          <a:latin typeface="Time New Roman"/>
                        </a:rPr>
                        <a:t> </a:t>
                      </a:r>
                      <a:r>
                        <a:rPr lang="en-US" sz="2400" dirty="0" err="1">
                          <a:solidFill>
                            <a:schemeClr val="tx1">
                              <a:lumMod val="50000"/>
                            </a:schemeClr>
                          </a:solidFill>
                          <a:effectLst/>
                          <a:latin typeface="Time New Roman"/>
                        </a:rPr>
                        <a:t>biến</a:t>
                      </a:r>
                      <a:r>
                        <a:rPr lang="en-US" sz="2400" dirty="0">
                          <a:solidFill>
                            <a:schemeClr val="tx1">
                              <a:lumMod val="50000"/>
                            </a:schemeClr>
                          </a:solidFill>
                          <a:effectLst/>
                          <a:latin typeface="Time New Roman"/>
                        </a:rPr>
                        <a:t> </a:t>
                      </a:r>
                      <a:r>
                        <a:rPr lang="en-US" sz="2400" dirty="0" err="1">
                          <a:solidFill>
                            <a:schemeClr val="tx1">
                              <a:lumMod val="50000"/>
                            </a:schemeClr>
                          </a:solidFill>
                          <a:effectLst/>
                          <a:latin typeface="Time New Roman"/>
                        </a:rPr>
                        <a:t>đổi</a:t>
                      </a:r>
                      <a:r>
                        <a:rPr lang="en-US" sz="2400" dirty="0">
                          <a:solidFill>
                            <a:schemeClr val="tx1">
                              <a:lumMod val="50000"/>
                            </a:schemeClr>
                          </a:solidFill>
                          <a:effectLst/>
                          <a:latin typeface="Time New Roman"/>
                        </a:rPr>
                        <a:t> gen </a:t>
                      </a:r>
                      <a:r>
                        <a:rPr lang="en-US" sz="2400" dirty="0" err="1">
                          <a:solidFill>
                            <a:schemeClr val="tx1">
                              <a:lumMod val="50000"/>
                            </a:schemeClr>
                          </a:solidFill>
                          <a:effectLst/>
                          <a:latin typeface="Time New Roman"/>
                        </a:rPr>
                        <a:t>và</a:t>
                      </a:r>
                      <a:r>
                        <a:rPr lang="en-US" sz="2400" dirty="0">
                          <a:solidFill>
                            <a:schemeClr val="tx1">
                              <a:lumMod val="50000"/>
                            </a:schemeClr>
                          </a:solidFill>
                          <a:effectLst/>
                          <a:latin typeface="Time New Roman"/>
                        </a:rPr>
                        <a:t> </a:t>
                      </a:r>
                      <a:r>
                        <a:rPr lang="en-US" sz="2400" dirty="0" err="1">
                          <a:solidFill>
                            <a:schemeClr val="tx1">
                              <a:lumMod val="50000"/>
                            </a:schemeClr>
                          </a:solidFill>
                          <a:effectLst/>
                          <a:latin typeface="Time New Roman"/>
                        </a:rPr>
                        <a:t>kích</a:t>
                      </a:r>
                      <a:r>
                        <a:rPr lang="en-US" sz="2400" dirty="0">
                          <a:solidFill>
                            <a:schemeClr val="tx1">
                              <a:lumMod val="50000"/>
                            </a:schemeClr>
                          </a:solidFill>
                          <a:effectLst/>
                          <a:latin typeface="Time New Roman"/>
                        </a:rPr>
                        <a:t> </a:t>
                      </a:r>
                      <a:r>
                        <a:rPr lang="en-US" sz="2400" dirty="0" err="1">
                          <a:solidFill>
                            <a:schemeClr val="tx1">
                              <a:lumMod val="50000"/>
                            </a:schemeClr>
                          </a:solidFill>
                          <a:effectLst/>
                          <a:latin typeface="Time New Roman"/>
                        </a:rPr>
                        <a:t>hoạt</a:t>
                      </a:r>
                      <a:r>
                        <a:rPr lang="en-US" sz="2400" dirty="0">
                          <a:solidFill>
                            <a:schemeClr val="tx1">
                              <a:lumMod val="50000"/>
                            </a:schemeClr>
                          </a:solidFill>
                          <a:effectLst/>
                          <a:latin typeface="Time New Roman"/>
                        </a:rPr>
                        <a:t> </a:t>
                      </a:r>
                      <a:r>
                        <a:rPr lang="en-US" sz="2400" dirty="0" err="1">
                          <a:solidFill>
                            <a:schemeClr val="tx1">
                              <a:lumMod val="50000"/>
                            </a:schemeClr>
                          </a:solidFill>
                          <a:effectLst/>
                          <a:latin typeface="Time New Roman"/>
                        </a:rPr>
                        <a:t>các</a:t>
                      </a:r>
                      <a:r>
                        <a:rPr lang="en-US" sz="2400" dirty="0">
                          <a:solidFill>
                            <a:schemeClr val="tx1">
                              <a:lumMod val="50000"/>
                            </a:schemeClr>
                          </a:solidFill>
                          <a:effectLst/>
                          <a:latin typeface="Time New Roman"/>
                        </a:rPr>
                        <a:t> gen </a:t>
                      </a:r>
                      <a:r>
                        <a:rPr lang="en-US" sz="2400" dirty="0" err="1">
                          <a:solidFill>
                            <a:schemeClr val="tx1">
                              <a:lumMod val="50000"/>
                            </a:schemeClr>
                          </a:solidFill>
                          <a:effectLst/>
                          <a:latin typeface="Time New Roman"/>
                        </a:rPr>
                        <a:t>gây</a:t>
                      </a:r>
                      <a:r>
                        <a:rPr lang="en-US" sz="2400" dirty="0">
                          <a:solidFill>
                            <a:schemeClr val="tx1">
                              <a:lumMod val="50000"/>
                            </a:schemeClr>
                          </a:solidFill>
                          <a:effectLst/>
                          <a:latin typeface="Time New Roman"/>
                        </a:rPr>
                        <a:t> </a:t>
                      </a:r>
                      <a:r>
                        <a:rPr lang="en-US" sz="2400" dirty="0" err="1">
                          <a:solidFill>
                            <a:schemeClr val="tx1">
                              <a:lumMod val="50000"/>
                            </a:schemeClr>
                          </a:solidFill>
                          <a:effectLst/>
                          <a:latin typeface="Time New Roman"/>
                        </a:rPr>
                        <a:t>bệnh</a:t>
                      </a:r>
                      <a:r>
                        <a:rPr lang="en-US" sz="2400" dirty="0">
                          <a:solidFill>
                            <a:schemeClr val="tx1">
                              <a:lumMod val="50000"/>
                            </a:schemeClr>
                          </a:solidFill>
                          <a:effectLst/>
                          <a:latin typeface="Time New Roman"/>
                        </a:rPr>
                        <a:t>.</a:t>
                      </a:r>
                    </a:p>
                  </a:txBody>
                  <a:tcPr marL="68580" marR="68580">
                    <a:lnL w="12700" cap="flat" cmpd="sng" algn="ctr">
                      <a:solidFill>
                        <a:srgbClr val="000000"/>
                      </a:solidFill>
                      <a:prstDash val="solid"/>
                      <a:round/>
                      <a:headEnd type="none" w="med" len="med"/>
                      <a:tailEnd type="none" w="med" len="med"/>
                    </a:lnL>
                    <a:lnR w="12700" cap="flat" cmpd="sng" algn="ctr">
                      <a:solidFill>
                        <a:srgbClr val="50EB33"/>
                      </a:solidFill>
                      <a:prstDash val="solid"/>
                      <a:round/>
                      <a:headEnd type="none" w="med" len="med"/>
                      <a:tailEnd type="none" w="med" len="med"/>
                    </a:lnR>
                    <a:lnT w="12700" cap="flat" cmpd="sng" algn="ctr">
                      <a:solidFill>
                        <a:srgbClr val="40EF33"/>
                      </a:solidFill>
                      <a:prstDash val="solid"/>
                      <a:round/>
                      <a:headEnd type="none" w="med" len="med"/>
                      <a:tailEnd type="none" w="med" len="med"/>
                    </a:lnT>
                    <a:lnB w="12700" cap="flat" cmpd="sng" algn="ctr">
                      <a:solidFill>
                        <a:srgbClr val="50EB33"/>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bl>
          </a:graphicData>
        </a:graphic>
      </p:graphicFrame>
      <p:sp>
        <p:nvSpPr>
          <p:cNvPr id="7" name="Rectangle 5"/>
          <p:cNvSpPr>
            <a:spLocks noChangeArrowheads="1"/>
          </p:cNvSpPr>
          <p:nvPr/>
        </p:nvSpPr>
        <p:spPr bwMode="auto">
          <a:xfrm>
            <a:off x="4707468" y="462374"/>
            <a:ext cx="32850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FontTx/>
              <a:buNone/>
            </a:pPr>
            <a:r>
              <a:rPr lang="en-US" altLang="en-US" sz="2400" b="1" dirty="0" err="1" smtClean="0">
                <a:solidFill>
                  <a:srgbClr val="0000FF"/>
                </a:solidFill>
                <a:latin typeface="Times New Roman" panose="02020603050405020304" pitchFamily="18" charset="0"/>
              </a:rPr>
              <a:t>HOẠT</a:t>
            </a:r>
            <a:r>
              <a:rPr lang="en-US" altLang="en-US" sz="2400" b="1" dirty="0" smtClean="0">
                <a:solidFill>
                  <a:srgbClr val="0000FF"/>
                </a:solidFill>
                <a:latin typeface="Times New Roman" panose="02020603050405020304" pitchFamily="18" charset="0"/>
              </a:rPr>
              <a:t> </a:t>
            </a:r>
            <a:r>
              <a:rPr lang="en-US" altLang="en-US" sz="2400" b="1" dirty="0" err="1" smtClean="0">
                <a:solidFill>
                  <a:srgbClr val="0000FF"/>
                </a:solidFill>
                <a:latin typeface="Times New Roman" panose="02020603050405020304" pitchFamily="18" charset="0"/>
              </a:rPr>
              <a:t>ĐỘNG</a:t>
            </a:r>
            <a:r>
              <a:rPr lang="en-US" altLang="en-US" sz="2400" b="1" dirty="0" smtClean="0">
                <a:solidFill>
                  <a:srgbClr val="0000FF"/>
                </a:solidFill>
                <a:latin typeface="Times New Roman" panose="02020603050405020304" pitchFamily="18" charset="0"/>
              </a:rPr>
              <a:t> </a:t>
            </a:r>
            <a:r>
              <a:rPr lang="en-US" altLang="en-US" sz="2400" b="1" dirty="0" err="1" smtClean="0">
                <a:solidFill>
                  <a:srgbClr val="0000FF"/>
                </a:solidFill>
                <a:latin typeface="Times New Roman" panose="02020603050405020304" pitchFamily="18" charset="0"/>
              </a:rPr>
              <a:t>NHÓM</a:t>
            </a:r>
            <a:endParaRPr lang="en-US" altLang="en-US" sz="2400" b="1" dirty="0" smtClean="0">
              <a:solidFill>
                <a:srgbClr val="0000FF"/>
              </a:solidFill>
              <a:latin typeface="Times New Roman" panose="02020603050405020304" pitchFamily="18" charset="0"/>
            </a:endParaRPr>
          </a:p>
          <a:p>
            <a:pPr fontAlgn="base">
              <a:spcBef>
                <a:spcPct val="0"/>
              </a:spcBef>
              <a:spcAft>
                <a:spcPct val="0"/>
              </a:spcAft>
              <a:buFontTx/>
              <a:buNone/>
            </a:pP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Phiếu</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học</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tập</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số</a:t>
            </a:r>
            <a:r>
              <a:rPr lang="en-US" altLang="en-US" sz="2400" b="1" dirty="0" smtClean="0">
                <a:solidFill>
                  <a:srgbClr val="FF0000"/>
                </a:solidFill>
                <a:latin typeface="Times New Roman" panose="02020603050405020304" pitchFamily="18" charset="0"/>
              </a:rPr>
              <a:t> 1</a:t>
            </a:r>
          </a:p>
        </p:txBody>
      </p:sp>
    </p:spTree>
    <p:extLst>
      <p:ext uri="{BB962C8B-B14F-4D97-AF65-F5344CB8AC3E}">
        <p14:creationId xmlns:p14="http://schemas.microsoft.com/office/powerpoint/2010/main" val="28440552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524000" y="164870"/>
            <a:ext cx="9533352" cy="777664"/>
          </a:xfrm>
          <a:gradFill rotWithShape="0">
            <a:gsLst>
              <a:gs pos="0">
                <a:srgbClr val="CCECFF">
                  <a:gamma/>
                  <a:shade val="46275"/>
                  <a:invGamma/>
                </a:srgbClr>
              </a:gs>
              <a:gs pos="50000">
                <a:srgbClr val="CCECFF"/>
              </a:gs>
              <a:gs pos="100000">
                <a:srgbClr val="CCECFF">
                  <a:gamma/>
                  <a:shade val="46275"/>
                  <a:invGamma/>
                </a:srgbClr>
              </a:gs>
            </a:gsLst>
            <a:lin ang="5400000" scaled="1"/>
          </a:gradFill>
          <a:ln/>
        </p:spPr>
        <p:txBody>
          <a:bodyPr>
            <a:normAutofit/>
          </a:bodyPr>
          <a:lstStyle/>
          <a:p>
            <a:pPr algn="ctr"/>
            <a:r>
              <a:rPr lang="en-US" sz="3200" b="1" dirty="0">
                <a:solidFill>
                  <a:srgbClr val="FF0000"/>
                </a:solidFill>
                <a:latin typeface="Times New Roman" pitchFamily="18" charset="0"/>
              </a:rPr>
              <a:t>CÁC TÁC NHÂN GÂY Ô NHIỄM MÔI TRƯỜNG</a:t>
            </a:r>
            <a:endParaRPr lang="en-US" sz="3200" b="1" dirty="0">
              <a:latin typeface="Times New Roman" pitchFamily="18" charset="0"/>
            </a:endParaRPr>
          </a:p>
        </p:txBody>
      </p:sp>
      <p:pic>
        <p:nvPicPr>
          <p:cNvPr id="22550" name="Picture 22" descr="AG00423_"/>
          <p:cNvPicPr>
            <a:picLocks noGrp="1" noChangeAspect="1" noChangeArrowheads="1" noCrop="1"/>
          </p:cNvPicPr>
          <p:nvPr>
            <p:ph sz="quarter" idx="13"/>
          </p:nvPr>
        </p:nvPicPr>
        <p:blipFill>
          <a:blip r:embed="rId2" cstate="print"/>
          <a:srcRect/>
          <a:stretch>
            <a:fillRect/>
          </a:stretch>
        </p:blipFill>
        <p:spPr bwMode="auto">
          <a:xfrm>
            <a:off x="1488632" y="1442353"/>
            <a:ext cx="1686001" cy="1279962"/>
          </a:xfrm>
          <a:prstGeom prst="rect">
            <a:avLst/>
          </a:prstGeom>
          <a:noFill/>
          <a:ln>
            <a:miter lim="800000"/>
            <a:headEnd/>
            <a:tailEnd/>
          </a:ln>
        </p:spPr>
      </p:pic>
      <p:grpSp>
        <p:nvGrpSpPr>
          <p:cNvPr id="2" name="Group 5"/>
          <p:cNvGrpSpPr>
            <a:grpSpLocks/>
          </p:cNvGrpSpPr>
          <p:nvPr/>
        </p:nvGrpSpPr>
        <p:grpSpPr bwMode="auto">
          <a:xfrm>
            <a:off x="166287" y="3225754"/>
            <a:ext cx="3909542" cy="3157941"/>
            <a:chOff x="144" y="1344"/>
            <a:chExt cx="1632" cy="1402"/>
          </a:xfrm>
        </p:grpSpPr>
        <p:pic>
          <p:nvPicPr>
            <p:cNvPr id="22534" name="Picture 6" descr="chay rung"/>
            <p:cNvPicPr>
              <a:picLocks noChangeAspect="1" noChangeArrowheads="1"/>
            </p:cNvPicPr>
            <p:nvPr/>
          </p:nvPicPr>
          <p:blipFill>
            <a:blip r:embed="rId3" cstate="print"/>
            <a:srcRect/>
            <a:stretch>
              <a:fillRect/>
            </a:stretch>
          </p:blipFill>
          <p:spPr bwMode="auto">
            <a:xfrm>
              <a:off x="144" y="1344"/>
              <a:ext cx="1539" cy="1379"/>
            </a:xfrm>
            <a:prstGeom prst="rect">
              <a:avLst/>
            </a:prstGeom>
            <a:noFill/>
            <a:ln w="9525">
              <a:noFill/>
              <a:miter lim="800000"/>
              <a:headEnd/>
              <a:tailEnd/>
            </a:ln>
          </p:spPr>
        </p:pic>
        <p:pic>
          <p:nvPicPr>
            <p:cNvPr id="22535" name="Picture 7" descr="AG00355_"/>
            <p:cNvPicPr>
              <a:picLocks noChangeAspect="1" noChangeArrowheads="1" noCrop="1"/>
            </p:cNvPicPr>
            <p:nvPr/>
          </p:nvPicPr>
          <p:blipFill>
            <a:blip r:embed="rId4" cstate="print"/>
            <a:srcRect/>
            <a:stretch>
              <a:fillRect/>
            </a:stretch>
          </p:blipFill>
          <p:spPr bwMode="auto">
            <a:xfrm>
              <a:off x="1315" y="1834"/>
              <a:ext cx="461" cy="912"/>
            </a:xfrm>
            <a:prstGeom prst="rect">
              <a:avLst/>
            </a:prstGeom>
            <a:noFill/>
          </p:spPr>
        </p:pic>
        <p:pic>
          <p:nvPicPr>
            <p:cNvPr id="22536" name="Picture 8" descr="AG00355_"/>
            <p:cNvPicPr>
              <a:picLocks noChangeAspect="1" noChangeArrowheads="1" noCrop="1"/>
            </p:cNvPicPr>
            <p:nvPr/>
          </p:nvPicPr>
          <p:blipFill>
            <a:blip r:embed="rId4" cstate="print"/>
            <a:srcRect/>
            <a:stretch>
              <a:fillRect/>
            </a:stretch>
          </p:blipFill>
          <p:spPr bwMode="auto">
            <a:xfrm>
              <a:off x="1068" y="2016"/>
              <a:ext cx="364" cy="720"/>
            </a:xfrm>
            <a:prstGeom prst="rect">
              <a:avLst/>
            </a:prstGeom>
            <a:noFill/>
          </p:spPr>
        </p:pic>
        <p:pic>
          <p:nvPicPr>
            <p:cNvPr id="22537" name="Picture 9" descr="J0076146"/>
            <p:cNvPicPr>
              <a:picLocks noChangeAspect="1" noChangeArrowheads="1" noCrop="1"/>
            </p:cNvPicPr>
            <p:nvPr/>
          </p:nvPicPr>
          <p:blipFill>
            <a:blip r:embed="rId5" cstate="print"/>
            <a:srcRect/>
            <a:stretch>
              <a:fillRect/>
            </a:stretch>
          </p:blipFill>
          <p:spPr bwMode="auto">
            <a:xfrm>
              <a:off x="144" y="2362"/>
              <a:ext cx="1104" cy="359"/>
            </a:xfrm>
            <a:prstGeom prst="rect">
              <a:avLst/>
            </a:prstGeom>
            <a:noFill/>
          </p:spPr>
        </p:pic>
      </p:grpSp>
      <p:pic>
        <p:nvPicPr>
          <p:cNvPr id="22538" name="Picture 10" descr="Sinh hoat gia dinh"/>
          <p:cNvPicPr>
            <a:picLocks noChangeAspect="1" noChangeArrowheads="1"/>
          </p:cNvPicPr>
          <p:nvPr/>
        </p:nvPicPr>
        <p:blipFill>
          <a:blip r:embed="rId6" cstate="print"/>
          <a:srcRect/>
          <a:stretch>
            <a:fillRect/>
          </a:stretch>
        </p:blipFill>
        <p:spPr bwMode="auto">
          <a:xfrm>
            <a:off x="8338959" y="3225754"/>
            <a:ext cx="3525947" cy="3467376"/>
          </a:xfrm>
          <a:prstGeom prst="rect">
            <a:avLst/>
          </a:prstGeom>
          <a:noFill/>
        </p:spPr>
      </p:pic>
      <p:grpSp>
        <p:nvGrpSpPr>
          <p:cNvPr id="3" name="Group 11"/>
          <p:cNvGrpSpPr>
            <a:grpSpLocks/>
          </p:cNvGrpSpPr>
          <p:nvPr/>
        </p:nvGrpSpPr>
        <p:grpSpPr bwMode="auto">
          <a:xfrm>
            <a:off x="4075829" y="3225754"/>
            <a:ext cx="3805734" cy="3106135"/>
            <a:chOff x="1968" y="2880"/>
            <a:chExt cx="2064" cy="1440"/>
          </a:xfrm>
        </p:grpSpPr>
        <p:pic>
          <p:nvPicPr>
            <p:cNvPr id="22540" name="Picture 12" descr="Image0008"/>
            <p:cNvPicPr>
              <a:picLocks noChangeAspect="1" noChangeArrowheads="1"/>
            </p:cNvPicPr>
            <p:nvPr/>
          </p:nvPicPr>
          <p:blipFill>
            <a:blip r:embed="rId7" cstate="print"/>
            <a:srcRect/>
            <a:stretch>
              <a:fillRect/>
            </a:stretch>
          </p:blipFill>
          <p:spPr bwMode="auto">
            <a:xfrm>
              <a:off x="1968" y="2880"/>
              <a:ext cx="2064" cy="1440"/>
            </a:xfrm>
            <a:prstGeom prst="rect">
              <a:avLst/>
            </a:prstGeom>
            <a:noFill/>
          </p:spPr>
        </p:pic>
        <p:pic>
          <p:nvPicPr>
            <p:cNvPr id="22541" name="Picture 13" descr="AG00459_"/>
            <p:cNvPicPr>
              <a:picLocks noChangeAspect="1" noChangeArrowheads="1" noCrop="1"/>
            </p:cNvPicPr>
            <p:nvPr/>
          </p:nvPicPr>
          <p:blipFill>
            <a:blip r:embed="rId8" cstate="print"/>
            <a:srcRect/>
            <a:stretch>
              <a:fillRect/>
            </a:stretch>
          </p:blipFill>
          <p:spPr bwMode="auto">
            <a:xfrm>
              <a:off x="2496" y="3063"/>
              <a:ext cx="1440" cy="1257"/>
            </a:xfrm>
            <a:prstGeom prst="rect">
              <a:avLst/>
            </a:prstGeom>
            <a:noFill/>
          </p:spPr>
        </p:pic>
      </p:grpSp>
      <p:pic>
        <p:nvPicPr>
          <p:cNvPr id="22549" name="Picture 13" descr="train_steam_engine_md_wht"/>
          <p:cNvPicPr>
            <a:picLocks noChangeAspect="1" noChangeArrowheads="1" noCrop="1"/>
          </p:cNvPicPr>
          <p:nvPr/>
        </p:nvPicPr>
        <p:blipFill>
          <a:blip r:embed="rId9" cstate="print"/>
          <a:srcRect/>
          <a:stretch>
            <a:fillRect/>
          </a:stretch>
        </p:blipFill>
        <p:spPr bwMode="auto">
          <a:xfrm>
            <a:off x="4648585" y="1201271"/>
            <a:ext cx="1792288" cy="1762125"/>
          </a:xfrm>
          <a:prstGeom prst="rect">
            <a:avLst/>
          </a:prstGeom>
          <a:noFill/>
          <a:ln w="9525">
            <a:noFill/>
            <a:miter lim="800000"/>
            <a:headEnd/>
            <a:tailEnd/>
          </a:ln>
        </p:spPr>
      </p:pic>
      <p:sp>
        <p:nvSpPr>
          <p:cNvPr id="15" name="Explosion 2 14"/>
          <p:cNvSpPr/>
          <p:nvPr/>
        </p:nvSpPr>
        <p:spPr>
          <a:xfrm>
            <a:off x="7704552" y="1192810"/>
            <a:ext cx="3352800" cy="1676400"/>
          </a:xfrm>
          <a:prstGeom prst="irregularSeal2">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E7E6E6">
                    <a:lumMod val="10000"/>
                  </a:srgbClr>
                </a:solidFill>
                <a:latin typeface="Times New Roman" pitchFamily="18" charset="0"/>
                <a:cs typeface="Times New Roman" pitchFamily="18" charset="0"/>
              </a:rPr>
              <a:t>Các</a:t>
            </a:r>
            <a:r>
              <a:rPr lang="en-US" sz="2400" b="1" dirty="0">
                <a:solidFill>
                  <a:srgbClr val="E7E6E6">
                    <a:lumMod val="10000"/>
                  </a:srgbClr>
                </a:solidFill>
                <a:latin typeface="Times New Roman" pitchFamily="18" charset="0"/>
                <a:cs typeface="Times New Roman" pitchFamily="18" charset="0"/>
              </a:rPr>
              <a:t> </a:t>
            </a:r>
            <a:r>
              <a:rPr lang="en-US" sz="2400" b="1" dirty="0" err="1">
                <a:solidFill>
                  <a:srgbClr val="E7E6E6">
                    <a:lumMod val="10000"/>
                  </a:srgbClr>
                </a:solidFill>
                <a:latin typeface="Times New Roman" pitchFamily="18" charset="0"/>
                <a:cs typeface="Times New Roman" pitchFamily="18" charset="0"/>
              </a:rPr>
              <a:t>chất</a:t>
            </a:r>
            <a:r>
              <a:rPr lang="en-US" sz="2400" b="1" dirty="0">
                <a:solidFill>
                  <a:srgbClr val="E7E6E6">
                    <a:lumMod val="10000"/>
                  </a:srgbClr>
                </a:solidFill>
                <a:latin typeface="Times New Roman" pitchFamily="18" charset="0"/>
                <a:cs typeface="Times New Roman" pitchFamily="18" charset="0"/>
              </a:rPr>
              <a:t> </a:t>
            </a:r>
            <a:r>
              <a:rPr lang="en-US" sz="2400" b="1" dirty="0" err="1">
                <a:solidFill>
                  <a:srgbClr val="E7E6E6">
                    <a:lumMod val="10000"/>
                  </a:srgbClr>
                </a:solidFill>
                <a:latin typeface="Times New Roman" pitchFamily="18" charset="0"/>
                <a:cs typeface="Times New Roman" pitchFamily="18" charset="0"/>
              </a:rPr>
              <a:t>khí</a:t>
            </a:r>
            <a:r>
              <a:rPr lang="en-US" sz="2400" b="1" dirty="0">
                <a:solidFill>
                  <a:srgbClr val="E7E6E6">
                    <a:lumMod val="10000"/>
                  </a:srgbClr>
                </a:solidFill>
                <a:latin typeface="Times New Roman" pitchFamily="18" charset="0"/>
                <a:cs typeface="Times New Roman" pitchFamily="18" charset="0"/>
              </a:rPr>
              <a:t> </a:t>
            </a:r>
            <a:r>
              <a:rPr lang="en-US" sz="2400" b="1" dirty="0" err="1">
                <a:solidFill>
                  <a:srgbClr val="E7E6E6">
                    <a:lumMod val="10000"/>
                  </a:srgbClr>
                </a:solidFill>
                <a:latin typeface="Times New Roman" pitchFamily="18" charset="0"/>
                <a:cs typeface="Times New Roman" pitchFamily="18" charset="0"/>
              </a:rPr>
              <a:t>thải</a:t>
            </a:r>
            <a:endParaRPr lang="en-US" sz="2400" b="1" dirty="0">
              <a:solidFill>
                <a:srgbClr val="E7E6E6">
                  <a:lumMod val="10000"/>
                </a:srgbClr>
              </a:solidFill>
              <a:latin typeface="Times New Roman" pitchFamily="18" charset="0"/>
              <a:cs typeface="Times New Roman" pitchFamily="18" charset="0"/>
            </a:endParaRPr>
          </a:p>
        </p:txBody>
      </p:sp>
    </p:spTree>
    <p:extLst>
      <p:ext uri="{BB962C8B-B14F-4D97-AF65-F5344CB8AC3E}">
        <p14:creationId xmlns:p14="http://schemas.microsoft.com/office/powerpoint/2010/main" val="33821988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images1327452_nhamaythep1[1]"/>
          <p:cNvPicPr>
            <a:picLocks noChangeAspect="1" noChangeArrowheads="1"/>
          </p:cNvPicPr>
          <p:nvPr/>
        </p:nvPicPr>
        <p:blipFill>
          <a:blip r:embed="rId2" cstate="print"/>
          <a:srcRect/>
          <a:stretch>
            <a:fillRect/>
          </a:stretch>
        </p:blipFill>
        <p:spPr bwMode="auto">
          <a:xfrm>
            <a:off x="4062047" y="1"/>
            <a:ext cx="2900846" cy="2790821"/>
          </a:xfrm>
          <a:prstGeom prst="rect">
            <a:avLst/>
          </a:prstGeom>
          <a:noFill/>
          <a:ln w="9525">
            <a:noFill/>
            <a:miter lim="800000"/>
            <a:headEnd/>
            <a:tailEnd/>
          </a:ln>
        </p:spPr>
      </p:pic>
      <p:pic>
        <p:nvPicPr>
          <p:cNvPr id="3" name="Picture 4" descr="479px-479px-Atomic_blast[1]"/>
          <p:cNvPicPr>
            <a:picLocks noChangeAspect="1" noChangeArrowheads="1"/>
          </p:cNvPicPr>
          <p:nvPr/>
        </p:nvPicPr>
        <p:blipFill>
          <a:blip r:embed="rId3" cstate="print"/>
          <a:srcRect/>
          <a:stretch>
            <a:fillRect/>
          </a:stretch>
        </p:blipFill>
        <p:spPr bwMode="auto">
          <a:xfrm>
            <a:off x="7414847" y="1"/>
            <a:ext cx="2900846" cy="2790821"/>
          </a:xfrm>
          <a:prstGeom prst="rect">
            <a:avLst/>
          </a:prstGeom>
          <a:noFill/>
          <a:ln w="9525">
            <a:noFill/>
            <a:miter lim="800000"/>
            <a:headEnd/>
            <a:tailEnd/>
          </a:ln>
        </p:spPr>
      </p:pic>
      <p:sp>
        <p:nvSpPr>
          <p:cNvPr id="4" name="Text Box 11"/>
          <p:cNvSpPr txBox="1">
            <a:spLocks noChangeArrowheads="1"/>
          </p:cNvSpPr>
          <p:nvPr/>
        </p:nvSpPr>
        <p:spPr bwMode="auto">
          <a:xfrm>
            <a:off x="4214447" y="2743200"/>
            <a:ext cx="2834000" cy="388568"/>
          </a:xfrm>
          <a:prstGeom prst="rect">
            <a:avLst/>
          </a:prstGeom>
          <a:noFill/>
          <a:ln w="9525">
            <a:noFill/>
            <a:miter lim="800000"/>
            <a:headEnd/>
            <a:tailEnd/>
          </a:ln>
        </p:spPr>
        <p:txBody>
          <a:bodyPr lIns="80010" tIns="40005" rIns="80010" bIns="40005">
            <a:spAutoFit/>
          </a:bodyPr>
          <a:lstStyle/>
          <a:p>
            <a:pPr>
              <a:spcBef>
                <a:spcPct val="50000"/>
              </a:spcBef>
            </a:pPr>
            <a:r>
              <a:rPr lang="en-US" altLang="en-US" sz="2000" b="1" dirty="0" err="1">
                <a:solidFill>
                  <a:srgbClr val="3F3F3F"/>
                </a:solidFill>
                <a:latin typeface="Times New Roman" pitchFamily="18" charset="0"/>
                <a:cs typeface="Times New Roman" pitchFamily="18" charset="0"/>
              </a:rPr>
              <a:t>Nhà</a:t>
            </a:r>
            <a:r>
              <a:rPr lang="en-US" altLang="en-US" sz="2000" b="1" dirty="0">
                <a:solidFill>
                  <a:srgbClr val="3F3F3F"/>
                </a:solidFill>
                <a:latin typeface="Times New Roman" pitchFamily="18" charset="0"/>
                <a:cs typeface="Times New Roman" pitchFamily="18" charset="0"/>
              </a:rPr>
              <a:t> </a:t>
            </a:r>
            <a:r>
              <a:rPr lang="en-US" altLang="en-US" sz="2000" b="1" dirty="0" err="1">
                <a:solidFill>
                  <a:srgbClr val="3F3F3F"/>
                </a:solidFill>
                <a:latin typeface="Times New Roman" pitchFamily="18" charset="0"/>
                <a:cs typeface="Times New Roman" pitchFamily="18" charset="0"/>
              </a:rPr>
              <a:t>máy</a:t>
            </a:r>
            <a:r>
              <a:rPr lang="en-US" altLang="en-US" sz="2000" b="1" dirty="0">
                <a:solidFill>
                  <a:srgbClr val="3F3F3F"/>
                </a:solidFill>
                <a:latin typeface="Times New Roman" pitchFamily="18" charset="0"/>
                <a:cs typeface="Times New Roman" pitchFamily="18" charset="0"/>
              </a:rPr>
              <a:t> </a:t>
            </a:r>
            <a:r>
              <a:rPr lang="en-US" altLang="en-US" sz="2000" b="1" dirty="0" err="1">
                <a:solidFill>
                  <a:srgbClr val="3F3F3F"/>
                </a:solidFill>
                <a:latin typeface="Times New Roman" pitchFamily="18" charset="0"/>
                <a:cs typeface="Times New Roman" pitchFamily="18" charset="0"/>
              </a:rPr>
              <a:t>hạt</a:t>
            </a:r>
            <a:r>
              <a:rPr lang="en-US" altLang="en-US" sz="2000" b="1" dirty="0">
                <a:solidFill>
                  <a:srgbClr val="3F3F3F"/>
                </a:solidFill>
                <a:latin typeface="Times New Roman" pitchFamily="18" charset="0"/>
                <a:cs typeface="Times New Roman" pitchFamily="18" charset="0"/>
              </a:rPr>
              <a:t> </a:t>
            </a:r>
            <a:r>
              <a:rPr lang="en-US" altLang="en-US" sz="2000" b="1" dirty="0" err="1">
                <a:solidFill>
                  <a:srgbClr val="3F3F3F"/>
                </a:solidFill>
                <a:latin typeface="Times New Roman" pitchFamily="18" charset="0"/>
                <a:cs typeface="Times New Roman" pitchFamily="18" charset="0"/>
              </a:rPr>
              <a:t>nhân</a:t>
            </a:r>
            <a:r>
              <a:rPr lang="en-US" altLang="en-US" sz="2000" b="1" dirty="0">
                <a:solidFill>
                  <a:srgbClr val="3F3F3F"/>
                </a:solidFill>
                <a:latin typeface="Times New Roman" pitchFamily="18" charset="0"/>
                <a:cs typeface="Times New Roman" pitchFamily="18" charset="0"/>
              </a:rPr>
              <a:t> </a:t>
            </a:r>
          </a:p>
        </p:txBody>
      </p:sp>
      <p:sp>
        <p:nvSpPr>
          <p:cNvPr id="5" name="Text Box 12"/>
          <p:cNvSpPr txBox="1">
            <a:spLocks noChangeArrowheads="1"/>
          </p:cNvSpPr>
          <p:nvPr/>
        </p:nvSpPr>
        <p:spPr bwMode="auto">
          <a:xfrm>
            <a:off x="7338648" y="2819400"/>
            <a:ext cx="3235077" cy="388568"/>
          </a:xfrm>
          <a:prstGeom prst="rect">
            <a:avLst/>
          </a:prstGeom>
          <a:noFill/>
          <a:ln w="9525">
            <a:noFill/>
            <a:miter lim="800000"/>
            <a:headEnd/>
            <a:tailEnd/>
          </a:ln>
        </p:spPr>
        <p:txBody>
          <a:bodyPr lIns="80010" tIns="40005" rIns="80010" bIns="40005">
            <a:spAutoFit/>
          </a:bodyPr>
          <a:lstStyle/>
          <a:p>
            <a:pPr>
              <a:spcBef>
                <a:spcPct val="50000"/>
              </a:spcBef>
            </a:pPr>
            <a:r>
              <a:rPr lang="en-US" altLang="en-US" sz="2000" b="1" dirty="0" err="1">
                <a:solidFill>
                  <a:srgbClr val="3F3F3F"/>
                </a:solidFill>
                <a:latin typeface="Times New Roman" pitchFamily="18" charset="0"/>
                <a:cs typeface="Times New Roman" pitchFamily="18" charset="0"/>
              </a:rPr>
              <a:t>Thử</a:t>
            </a:r>
            <a:r>
              <a:rPr lang="en-US" altLang="en-US" sz="2000" b="1" dirty="0">
                <a:solidFill>
                  <a:srgbClr val="3F3F3F"/>
                </a:solidFill>
                <a:latin typeface="Times New Roman" pitchFamily="18" charset="0"/>
                <a:cs typeface="Times New Roman" pitchFamily="18" charset="0"/>
              </a:rPr>
              <a:t> </a:t>
            </a:r>
            <a:r>
              <a:rPr lang="en-US" altLang="en-US" sz="2000" b="1" dirty="0" err="1">
                <a:solidFill>
                  <a:srgbClr val="3F3F3F"/>
                </a:solidFill>
                <a:latin typeface="Times New Roman" pitchFamily="18" charset="0"/>
                <a:cs typeface="Times New Roman" pitchFamily="18" charset="0"/>
              </a:rPr>
              <a:t>vũ</a:t>
            </a:r>
            <a:r>
              <a:rPr lang="en-US" altLang="en-US" sz="2000" b="1" dirty="0">
                <a:solidFill>
                  <a:srgbClr val="3F3F3F"/>
                </a:solidFill>
                <a:latin typeface="Times New Roman" pitchFamily="18" charset="0"/>
                <a:cs typeface="Times New Roman" pitchFamily="18" charset="0"/>
              </a:rPr>
              <a:t> </a:t>
            </a:r>
            <a:r>
              <a:rPr lang="en-US" altLang="en-US" sz="2000" b="1" dirty="0" err="1">
                <a:solidFill>
                  <a:srgbClr val="3F3F3F"/>
                </a:solidFill>
                <a:latin typeface="Times New Roman" pitchFamily="18" charset="0"/>
                <a:cs typeface="Times New Roman" pitchFamily="18" charset="0"/>
              </a:rPr>
              <a:t>khí</a:t>
            </a:r>
            <a:r>
              <a:rPr lang="en-US" altLang="en-US" sz="2000" b="1" dirty="0">
                <a:solidFill>
                  <a:srgbClr val="3F3F3F"/>
                </a:solidFill>
                <a:latin typeface="Times New Roman" pitchFamily="18" charset="0"/>
                <a:cs typeface="Times New Roman" pitchFamily="18" charset="0"/>
              </a:rPr>
              <a:t> </a:t>
            </a:r>
            <a:r>
              <a:rPr lang="en-US" altLang="en-US" sz="2000" b="1" dirty="0" err="1">
                <a:solidFill>
                  <a:srgbClr val="3F3F3F"/>
                </a:solidFill>
                <a:latin typeface="Times New Roman" pitchFamily="18" charset="0"/>
                <a:cs typeface="Times New Roman" pitchFamily="18" charset="0"/>
              </a:rPr>
              <a:t>hạt</a:t>
            </a:r>
            <a:r>
              <a:rPr lang="en-US" altLang="en-US" sz="2000" b="1" dirty="0">
                <a:solidFill>
                  <a:srgbClr val="3F3F3F"/>
                </a:solidFill>
                <a:latin typeface="Times New Roman" pitchFamily="18" charset="0"/>
                <a:cs typeface="Times New Roman" pitchFamily="18" charset="0"/>
              </a:rPr>
              <a:t> </a:t>
            </a:r>
            <a:r>
              <a:rPr lang="en-US" altLang="en-US" sz="2000" b="1" dirty="0" err="1">
                <a:solidFill>
                  <a:srgbClr val="3F3F3F"/>
                </a:solidFill>
                <a:latin typeface="Times New Roman" pitchFamily="18" charset="0"/>
                <a:cs typeface="Times New Roman" pitchFamily="18" charset="0"/>
              </a:rPr>
              <a:t>nhân</a:t>
            </a:r>
            <a:endParaRPr lang="en-US" altLang="en-US" sz="2000" b="1" dirty="0">
              <a:solidFill>
                <a:srgbClr val="3F3F3F"/>
              </a:solidFill>
              <a:latin typeface="Times New Roman" pitchFamily="18" charset="0"/>
              <a:cs typeface="Times New Roman" pitchFamily="18" charset="0"/>
            </a:endParaRPr>
          </a:p>
        </p:txBody>
      </p:sp>
      <p:grpSp>
        <p:nvGrpSpPr>
          <p:cNvPr id="6" name="Group 8"/>
          <p:cNvGrpSpPr>
            <a:grpSpLocks/>
          </p:cNvGrpSpPr>
          <p:nvPr/>
        </p:nvGrpSpPr>
        <p:grpSpPr bwMode="auto">
          <a:xfrm>
            <a:off x="145163" y="3095846"/>
            <a:ext cx="10089578" cy="2926650"/>
            <a:chOff x="-2193" y="893"/>
            <a:chExt cx="7972" cy="3072"/>
          </a:xfrm>
        </p:grpSpPr>
        <p:pic>
          <p:nvPicPr>
            <p:cNvPr id="7" name="Picture 4" descr="370px-Nagasakibomb[1]"/>
            <p:cNvPicPr>
              <a:picLocks noChangeAspect="1" noChangeArrowheads="1"/>
            </p:cNvPicPr>
            <p:nvPr/>
          </p:nvPicPr>
          <p:blipFill>
            <a:blip r:embed="rId4" cstate="print"/>
            <a:srcRect/>
            <a:stretch>
              <a:fillRect/>
            </a:stretch>
          </p:blipFill>
          <p:spPr bwMode="auto">
            <a:xfrm>
              <a:off x="842" y="893"/>
              <a:ext cx="2647" cy="3072"/>
            </a:xfrm>
            <a:prstGeom prst="rect">
              <a:avLst/>
            </a:prstGeom>
            <a:noFill/>
            <a:ln w="9525">
              <a:noFill/>
              <a:miter lim="800000"/>
              <a:headEnd/>
              <a:tailEnd/>
            </a:ln>
          </p:spPr>
        </p:pic>
        <p:pic>
          <p:nvPicPr>
            <p:cNvPr id="8" name="Picture 5" descr="300px-Japan_map_hiroshima_nagasaki[1]"/>
            <p:cNvPicPr>
              <a:picLocks noChangeAspect="1" noChangeArrowheads="1"/>
            </p:cNvPicPr>
            <p:nvPr/>
          </p:nvPicPr>
          <p:blipFill>
            <a:blip r:embed="rId5" cstate="print"/>
            <a:srcRect/>
            <a:stretch>
              <a:fillRect/>
            </a:stretch>
          </p:blipFill>
          <p:spPr bwMode="auto">
            <a:xfrm>
              <a:off x="3338" y="893"/>
              <a:ext cx="2441" cy="3072"/>
            </a:xfrm>
            <a:prstGeom prst="rect">
              <a:avLst/>
            </a:prstGeom>
            <a:noFill/>
            <a:ln w="9525">
              <a:noFill/>
              <a:miter lim="800000"/>
              <a:headEnd/>
              <a:tailEnd/>
            </a:ln>
          </p:spPr>
        </p:pic>
        <p:sp>
          <p:nvSpPr>
            <p:cNvPr id="9" name="Text Box 6"/>
            <p:cNvSpPr txBox="1">
              <a:spLocks noChangeArrowheads="1"/>
            </p:cNvSpPr>
            <p:nvPr/>
          </p:nvSpPr>
          <p:spPr bwMode="auto">
            <a:xfrm>
              <a:off x="-2193" y="916"/>
              <a:ext cx="2886" cy="2824"/>
            </a:xfrm>
            <a:prstGeom prst="rect">
              <a:avLst/>
            </a:prstGeom>
            <a:noFill/>
            <a:ln w="9525">
              <a:noFill/>
              <a:miter lim="800000"/>
              <a:headEnd/>
              <a:tailEnd/>
            </a:ln>
          </p:spPr>
          <p:txBody>
            <a:bodyPr wrap="square" lIns="104487" tIns="52244" rIns="104487" bIns="52244">
              <a:spAutoFit/>
            </a:bodyPr>
            <a:lstStyle/>
            <a:p>
              <a:pPr defTabSz="914003">
                <a:spcBef>
                  <a:spcPct val="50000"/>
                </a:spcBef>
              </a:pPr>
              <a:r>
                <a:rPr lang="en-US" altLang="en-US" sz="2800" b="1" dirty="0" err="1">
                  <a:latin typeface="Times New Roman" pitchFamily="18" charset="0"/>
                  <a:cs typeface="Times New Roman" pitchFamily="18" charset="0"/>
                </a:rPr>
                <a:t>Mỹ</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ném</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bom</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nguyên</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tử</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xuống</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hai</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thành</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phố</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Hirosima</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và</a:t>
              </a:r>
              <a:r>
                <a:rPr lang="en-US" altLang="en-US" sz="2800" b="1" dirty="0">
                  <a:latin typeface="Times New Roman" pitchFamily="18" charset="0"/>
                  <a:cs typeface="Times New Roman" pitchFamily="18" charset="0"/>
                </a:rPr>
                <a:t> Nagasaki ở </a:t>
              </a:r>
              <a:r>
                <a:rPr lang="en-US" altLang="en-US" sz="2800" b="1" dirty="0" err="1">
                  <a:latin typeface="Times New Roman" pitchFamily="18" charset="0"/>
                  <a:cs typeface="Times New Roman" pitchFamily="18" charset="0"/>
                </a:rPr>
                <a:t>Nhật</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Bản</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trong</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chiến</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tranh</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thế</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giới</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lần</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thứ</a:t>
              </a:r>
              <a:r>
                <a:rPr lang="en-US" altLang="en-US" sz="2800" b="1" dirty="0">
                  <a:latin typeface="Times New Roman" pitchFamily="18" charset="0"/>
                  <a:cs typeface="Times New Roman" pitchFamily="18" charset="0"/>
                </a:rPr>
                <a:t> II</a:t>
              </a:r>
            </a:p>
          </p:txBody>
        </p:sp>
      </p:grpSp>
      <p:sp>
        <p:nvSpPr>
          <p:cNvPr id="10" name="Oval 9"/>
          <p:cNvSpPr/>
          <p:nvPr/>
        </p:nvSpPr>
        <p:spPr>
          <a:xfrm>
            <a:off x="9624647" y="4038600"/>
            <a:ext cx="2286000" cy="14478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FF0000"/>
                </a:solidFill>
                <a:latin typeface="Times New Roman" pitchFamily="18" charset="0"/>
                <a:cs typeface="Times New Roman" pitchFamily="18" charset="0"/>
              </a:rPr>
              <a:t>Các</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chất</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phóng</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xạ</a:t>
            </a:r>
            <a:endParaRPr lang="en-US"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84144504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4" descr="votu[1]"/>
          <p:cNvPicPr>
            <a:picLocks noChangeAspect="1" noChangeArrowheads="1"/>
          </p:cNvPicPr>
          <p:nvPr/>
        </p:nvPicPr>
        <p:blipFill>
          <a:blip r:embed="rId2" cstate="print">
            <a:lum bright="6000"/>
          </a:blip>
          <a:srcRect/>
          <a:stretch>
            <a:fillRect/>
          </a:stretch>
        </p:blipFill>
        <p:spPr bwMode="auto">
          <a:xfrm>
            <a:off x="784678" y="137424"/>
            <a:ext cx="4191000" cy="3505200"/>
          </a:xfrm>
          <a:prstGeom prst="rect">
            <a:avLst/>
          </a:prstGeom>
          <a:noFill/>
          <a:ln w="9525">
            <a:noFill/>
            <a:miter lim="800000"/>
            <a:headEnd/>
            <a:tailEnd/>
          </a:ln>
        </p:spPr>
      </p:pic>
      <p:sp>
        <p:nvSpPr>
          <p:cNvPr id="7" name="Text Box 13"/>
          <p:cNvSpPr txBox="1">
            <a:spLocks noChangeArrowheads="1"/>
          </p:cNvSpPr>
          <p:nvPr/>
        </p:nvSpPr>
        <p:spPr bwMode="auto">
          <a:xfrm>
            <a:off x="5365750" y="1018725"/>
            <a:ext cx="1460500" cy="4820550"/>
          </a:xfrm>
          <a:prstGeom prst="rect">
            <a:avLst/>
          </a:prstGeom>
          <a:noFill/>
          <a:ln w="9525">
            <a:noFill/>
            <a:miter lim="800000"/>
            <a:headEnd/>
            <a:tailEnd/>
          </a:ln>
        </p:spPr>
        <p:txBody>
          <a:bodyPr wrap="square" lIns="80010" tIns="40005" rIns="80010" bIns="40005">
            <a:spAutoFit/>
          </a:bodyPr>
          <a:lstStyle/>
          <a:p>
            <a:pPr algn="ctr">
              <a:spcBef>
                <a:spcPct val="50000"/>
              </a:spcBef>
            </a:pPr>
            <a:r>
              <a:rPr lang="en-US" altLang="en-US" sz="4400" b="1" dirty="0" err="1">
                <a:solidFill>
                  <a:srgbClr val="FF0000"/>
                </a:solidFill>
                <a:latin typeface="Times New Roman" pitchFamily="18" charset="0"/>
                <a:cs typeface="Times New Roman" pitchFamily="18" charset="0"/>
              </a:rPr>
              <a:t>Các</a:t>
            </a:r>
            <a:r>
              <a:rPr lang="en-US" altLang="en-US" sz="4400" b="1" dirty="0">
                <a:solidFill>
                  <a:srgbClr val="FF0000"/>
                </a:solidFill>
                <a:latin typeface="Times New Roman" pitchFamily="18" charset="0"/>
                <a:cs typeface="Times New Roman" pitchFamily="18" charset="0"/>
              </a:rPr>
              <a:t> </a:t>
            </a:r>
            <a:r>
              <a:rPr lang="en-US" altLang="en-US" sz="4400" b="1" dirty="0" err="1">
                <a:solidFill>
                  <a:srgbClr val="FF0000"/>
                </a:solidFill>
                <a:latin typeface="Times New Roman" pitchFamily="18" charset="0"/>
                <a:cs typeface="Times New Roman" pitchFamily="18" charset="0"/>
              </a:rPr>
              <a:t>hóa</a:t>
            </a:r>
            <a:r>
              <a:rPr lang="en-US" altLang="en-US" sz="4400" b="1" dirty="0">
                <a:solidFill>
                  <a:srgbClr val="FF0000"/>
                </a:solidFill>
                <a:latin typeface="Times New Roman" pitchFamily="18" charset="0"/>
                <a:cs typeface="Times New Roman" pitchFamily="18" charset="0"/>
              </a:rPr>
              <a:t> </a:t>
            </a:r>
            <a:r>
              <a:rPr lang="en-US" altLang="en-US" sz="4400" b="1" dirty="0" err="1">
                <a:solidFill>
                  <a:srgbClr val="FF0000"/>
                </a:solidFill>
                <a:latin typeface="Times New Roman" pitchFamily="18" charset="0"/>
                <a:cs typeface="Times New Roman" pitchFamily="18" charset="0"/>
              </a:rPr>
              <a:t>chất</a:t>
            </a:r>
            <a:r>
              <a:rPr lang="en-US" altLang="en-US" sz="4400" b="1" dirty="0">
                <a:solidFill>
                  <a:srgbClr val="FF0000"/>
                </a:solidFill>
                <a:latin typeface="Times New Roman" pitchFamily="18" charset="0"/>
                <a:cs typeface="Times New Roman" pitchFamily="18" charset="0"/>
              </a:rPr>
              <a:t> </a:t>
            </a:r>
            <a:r>
              <a:rPr lang="en-US" altLang="en-US" sz="4400" b="1" dirty="0" err="1">
                <a:solidFill>
                  <a:srgbClr val="FF0000"/>
                </a:solidFill>
                <a:latin typeface="Times New Roman" pitchFamily="18" charset="0"/>
                <a:cs typeface="Times New Roman" pitchFamily="18" charset="0"/>
              </a:rPr>
              <a:t>bảo</a:t>
            </a:r>
            <a:r>
              <a:rPr lang="en-US" altLang="en-US" sz="4400" b="1" dirty="0">
                <a:solidFill>
                  <a:srgbClr val="FF0000"/>
                </a:solidFill>
                <a:latin typeface="Times New Roman" pitchFamily="18" charset="0"/>
                <a:cs typeface="Times New Roman" pitchFamily="18" charset="0"/>
              </a:rPr>
              <a:t> </a:t>
            </a:r>
            <a:r>
              <a:rPr lang="en-US" altLang="en-US" sz="4400" b="1" dirty="0" err="1">
                <a:solidFill>
                  <a:srgbClr val="FF0000"/>
                </a:solidFill>
                <a:latin typeface="Times New Roman" pitchFamily="18" charset="0"/>
                <a:cs typeface="Times New Roman" pitchFamily="18" charset="0"/>
              </a:rPr>
              <a:t>vệ</a:t>
            </a:r>
            <a:r>
              <a:rPr lang="en-US" altLang="en-US" sz="4400" b="1" dirty="0">
                <a:solidFill>
                  <a:srgbClr val="FF0000"/>
                </a:solidFill>
                <a:latin typeface="Times New Roman" pitchFamily="18" charset="0"/>
                <a:cs typeface="Times New Roman" pitchFamily="18" charset="0"/>
              </a:rPr>
              <a:t> </a:t>
            </a:r>
            <a:r>
              <a:rPr lang="en-US" altLang="en-US" sz="4400" b="1" dirty="0" err="1">
                <a:solidFill>
                  <a:srgbClr val="FF0000"/>
                </a:solidFill>
                <a:latin typeface="Times New Roman" pitchFamily="18" charset="0"/>
                <a:cs typeface="Times New Roman" pitchFamily="18" charset="0"/>
              </a:rPr>
              <a:t>thực</a:t>
            </a:r>
            <a:r>
              <a:rPr lang="en-US" altLang="en-US" sz="4400" b="1" dirty="0">
                <a:solidFill>
                  <a:srgbClr val="FF0000"/>
                </a:solidFill>
                <a:latin typeface="Times New Roman" pitchFamily="18" charset="0"/>
                <a:cs typeface="Times New Roman" pitchFamily="18" charset="0"/>
              </a:rPr>
              <a:t> </a:t>
            </a:r>
            <a:r>
              <a:rPr lang="en-US" altLang="en-US" sz="4400" b="1" dirty="0" err="1">
                <a:solidFill>
                  <a:srgbClr val="FF0000"/>
                </a:solidFill>
                <a:latin typeface="Times New Roman" pitchFamily="18" charset="0"/>
                <a:cs typeface="Times New Roman" pitchFamily="18" charset="0"/>
              </a:rPr>
              <a:t>vật</a:t>
            </a:r>
            <a:endParaRPr lang="en-US" altLang="en-US" sz="4400" b="1" dirty="0">
              <a:solidFill>
                <a:srgbClr val="FF0000"/>
              </a:solidFill>
              <a:latin typeface="Times New Roman" pitchFamily="18" charset="0"/>
              <a:cs typeface="Times New Roman" pitchFamily="18" charset="0"/>
            </a:endParaRPr>
          </a:p>
        </p:txBody>
      </p:sp>
      <p:pic>
        <p:nvPicPr>
          <p:cNvPr id="1026" name="Picture 2" descr="C:\Users\bill\Desktop\DIET-CO.jpg"/>
          <p:cNvPicPr>
            <a:picLocks noChangeAspect="1" noChangeArrowheads="1"/>
          </p:cNvPicPr>
          <p:nvPr/>
        </p:nvPicPr>
        <p:blipFill>
          <a:blip r:embed="rId3" cstate="print"/>
          <a:srcRect/>
          <a:stretch>
            <a:fillRect/>
          </a:stretch>
        </p:blipFill>
        <p:spPr bwMode="auto">
          <a:xfrm>
            <a:off x="7216324" y="137424"/>
            <a:ext cx="4457700" cy="3505200"/>
          </a:xfrm>
          <a:prstGeom prst="rect">
            <a:avLst/>
          </a:prstGeom>
          <a:noFill/>
        </p:spPr>
      </p:pic>
      <p:pic>
        <p:nvPicPr>
          <p:cNvPr id="5" name="Picture 2">
            <a:extLst>
              <a:ext uri="{FF2B5EF4-FFF2-40B4-BE49-F238E27FC236}">
                <a16:creationId xmlns:a16="http://schemas.microsoft.com/office/drawing/2014/main" id="{762D7D08-CD9E-408F-8787-A65A9CA54A6B}"/>
              </a:ext>
            </a:extLst>
          </p:cNvPr>
          <p:cNvPicPr>
            <a:picLocks noChangeAspect="1" noChangeArrowheads="1"/>
          </p:cNvPicPr>
          <p:nvPr/>
        </p:nvPicPr>
        <p:blipFill>
          <a:blip r:embed="rId4"/>
          <a:srcRect/>
          <a:stretch>
            <a:fillRect/>
          </a:stretch>
        </p:blipFill>
        <p:spPr bwMode="auto">
          <a:xfrm>
            <a:off x="784678" y="3889829"/>
            <a:ext cx="4205681" cy="2830747"/>
          </a:xfrm>
          <a:prstGeom prst="rect">
            <a:avLst/>
          </a:prstGeom>
          <a:noFill/>
          <a:ln w="9525">
            <a:noFill/>
            <a:miter lim="800000"/>
            <a:headEnd/>
            <a:tailEnd/>
          </a:ln>
        </p:spPr>
      </p:pic>
      <p:pic>
        <p:nvPicPr>
          <p:cNvPr id="8" name="Picture 3">
            <a:extLst>
              <a:ext uri="{FF2B5EF4-FFF2-40B4-BE49-F238E27FC236}">
                <a16:creationId xmlns:a16="http://schemas.microsoft.com/office/drawing/2014/main" id="{447B62E3-57BB-4A70-9512-EB30E5762294}"/>
              </a:ext>
            </a:extLst>
          </p:cNvPr>
          <p:cNvPicPr>
            <a:picLocks noChangeAspect="1" noChangeArrowheads="1"/>
          </p:cNvPicPr>
          <p:nvPr/>
        </p:nvPicPr>
        <p:blipFill>
          <a:blip r:embed="rId5"/>
          <a:srcRect/>
          <a:stretch>
            <a:fillRect/>
          </a:stretch>
        </p:blipFill>
        <p:spPr bwMode="auto">
          <a:xfrm>
            <a:off x="7216325" y="3831771"/>
            <a:ext cx="4457699" cy="2946862"/>
          </a:xfrm>
          <a:prstGeom prst="rect">
            <a:avLst/>
          </a:prstGeom>
          <a:noFill/>
          <a:ln w="9525">
            <a:noFill/>
            <a:miter lim="800000"/>
            <a:headEnd/>
            <a:tailEnd/>
          </a:ln>
        </p:spPr>
      </p:pic>
    </p:spTree>
    <p:extLst>
      <p:ext uri="{BB962C8B-B14F-4D97-AF65-F5344CB8AC3E}">
        <p14:creationId xmlns:p14="http://schemas.microsoft.com/office/powerpoint/2010/main" val="1269997478"/>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Box 5"/>
          <p:cNvSpPr txBox="1">
            <a:spLocks noChangeArrowheads="1"/>
          </p:cNvSpPr>
          <p:nvPr/>
        </p:nvSpPr>
        <p:spPr bwMode="auto">
          <a:xfrm>
            <a:off x="1020673" y="5029200"/>
            <a:ext cx="4884143" cy="1234953"/>
          </a:xfrm>
          <a:prstGeom prst="rect">
            <a:avLst/>
          </a:prstGeom>
          <a:noFill/>
          <a:ln w="9525">
            <a:noFill/>
            <a:miter lim="800000"/>
            <a:headEnd/>
            <a:tailEnd/>
          </a:ln>
        </p:spPr>
        <p:txBody>
          <a:bodyPr wrap="square" lIns="80010" tIns="40005" rIns="80010" bIns="40005">
            <a:spAutoFit/>
          </a:bodyPr>
          <a:lstStyle/>
          <a:p>
            <a:pPr>
              <a:spcBef>
                <a:spcPct val="50000"/>
              </a:spcBef>
            </a:pPr>
            <a:r>
              <a:rPr lang="en-US" altLang="en-US" sz="2500" b="1" dirty="0" err="1">
                <a:solidFill>
                  <a:srgbClr val="3F3F3F"/>
                </a:solidFill>
                <a:latin typeface="Times New Roman" pitchFamily="18" charset="0"/>
                <a:cs typeface="Times New Roman" pitchFamily="18" charset="0"/>
              </a:rPr>
              <a:t>Máy</a:t>
            </a:r>
            <a:r>
              <a:rPr lang="en-US" altLang="en-US" sz="2500" b="1" dirty="0">
                <a:solidFill>
                  <a:srgbClr val="3F3F3F"/>
                </a:solidFill>
                <a:latin typeface="Times New Roman" pitchFamily="18" charset="0"/>
                <a:cs typeface="Times New Roman" pitchFamily="18" charset="0"/>
              </a:rPr>
              <a:t> bay </a:t>
            </a:r>
            <a:r>
              <a:rPr lang="en-US" altLang="en-US" sz="2500" b="1" dirty="0" err="1">
                <a:solidFill>
                  <a:srgbClr val="3F3F3F"/>
                </a:solidFill>
                <a:latin typeface="Times New Roman" pitchFamily="18" charset="0"/>
                <a:cs typeface="Times New Roman" pitchFamily="18" charset="0"/>
              </a:rPr>
              <a:t>Mỹ</a:t>
            </a:r>
            <a:r>
              <a:rPr lang="en-US" altLang="en-US" sz="2500" b="1" dirty="0">
                <a:solidFill>
                  <a:srgbClr val="3F3F3F"/>
                </a:solidFill>
                <a:latin typeface="Times New Roman" pitchFamily="18" charset="0"/>
                <a:cs typeface="Times New Roman" pitchFamily="18" charset="0"/>
              </a:rPr>
              <a:t> </a:t>
            </a:r>
            <a:r>
              <a:rPr lang="en-US" altLang="en-US" sz="2500" b="1" dirty="0" err="1">
                <a:solidFill>
                  <a:srgbClr val="3F3F3F"/>
                </a:solidFill>
                <a:latin typeface="Times New Roman" pitchFamily="18" charset="0"/>
                <a:cs typeface="Times New Roman" pitchFamily="18" charset="0"/>
              </a:rPr>
              <a:t>đang</a:t>
            </a:r>
            <a:r>
              <a:rPr lang="en-US" altLang="en-US" sz="2500" b="1" dirty="0">
                <a:solidFill>
                  <a:srgbClr val="3F3F3F"/>
                </a:solidFill>
                <a:latin typeface="Times New Roman" pitchFamily="18" charset="0"/>
                <a:cs typeface="Times New Roman" pitchFamily="18" charset="0"/>
              </a:rPr>
              <a:t> </a:t>
            </a:r>
            <a:r>
              <a:rPr lang="en-US" altLang="en-US" sz="2500" b="1" dirty="0" err="1">
                <a:solidFill>
                  <a:srgbClr val="3F3F3F"/>
                </a:solidFill>
                <a:latin typeface="Times New Roman" pitchFamily="18" charset="0"/>
                <a:cs typeface="Times New Roman" pitchFamily="18" charset="0"/>
              </a:rPr>
              <a:t>rải</a:t>
            </a:r>
            <a:r>
              <a:rPr lang="en-US" altLang="en-US" sz="2500" b="1" dirty="0">
                <a:solidFill>
                  <a:srgbClr val="3F3F3F"/>
                </a:solidFill>
                <a:latin typeface="Times New Roman" pitchFamily="18" charset="0"/>
                <a:cs typeface="Times New Roman" pitchFamily="18" charset="0"/>
              </a:rPr>
              <a:t> </a:t>
            </a:r>
            <a:r>
              <a:rPr lang="en-US" altLang="en-US" sz="2500" b="1" dirty="0" err="1">
                <a:solidFill>
                  <a:srgbClr val="3F3F3F"/>
                </a:solidFill>
                <a:latin typeface="Times New Roman" pitchFamily="18" charset="0"/>
                <a:cs typeface="Times New Roman" pitchFamily="18" charset="0"/>
              </a:rPr>
              <a:t>chất</a:t>
            </a:r>
            <a:r>
              <a:rPr lang="en-US" altLang="en-US" sz="2500" b="1" dirty="0">
                <a:solidFill>
                  <a:srgbClr val="3F3F3F"/>
                </a:solidFill>
                <a:latin typeface="Times New Roman" pitchFamily="18" charset="0"/>
                <a:cs typeface="Times New Roman" pitchFamily="18" charset="0"/>
              </a:rPr>
              <a:t> </a:t>
            </a:r>
            <a:r>
              <a:rPr lang="en-US" altLang="en-US" sz="2500" b="1" dirty="0" err="1">
                <a:solidFill>
                  <a:srgbClr val="3F3F3F"/>
                </a:solidFill>
                <a:latin typeface="Times New Roman" pitchFamily="18" charset="0"/>
                <a:cs typeface="Times New Roman" pitchFamily="18" charset="0"/>
              </a:rPr>
              <a:t>diệt</a:t>
            </a:r>
            <a:r>
              <a:rPr lang="en-US" altLang="en-US" sz="2500" b="1" dirty="0">
                <a:solidFill>
                  <a:srgbClr val="3F3F3F"/>
                </a:solidFill>
                <a:latin typeface="Times New Roman" pitchFamily="18" charset="0"/>
                <a:cs typeface="Times New Roman" pitchFamily="18" charset="0"/>
              </a:rPr>
              <a:t> </a:t>
            </a:r>
            <a:r>
              <a:rPr lang="en-US" altLang="en-US" sz="2500" b="1" dirty="0" err="1">
                <a:solidFill>
                  <a:srgbClr val="3F3F3F"/>
                </a:solidFill>
                <a:latin typeface="Times New Roman" pitchFamily="18" charset="0"/>
                <a:cs typeface="Times New Roman" pitchFamily="18" charset="0"/>
              </a:rPr>
              <a:t>cỏ</a:t>
            </a:r>
            <a:r>
              <a:rPr lang="en-US" altLang="en-US" sz="2500" b="1" dirty="0">
                <a:solidFill>
                  <a:srgbClr val="3F3F3F"/>
                </a:solidFill>
                <a:latin typeface="Times New Roman" pitchFamily="18" charset="0"/>
                <a:cs typeface="Times New Roman" pitchFamily="18" charset="0"/>
              </a:rPr>
              <a:t> </a:t>
            </a:r>
            <a:r>
              <a:rPr lang="en-US" altLang="en-US" sz="2500" b="1" dirty="0" err="1">
                <a:solidFill>
                  <a:srgbClr val="3F3F3F"/>
                </a:solidFill>
                <a:latin typeface="Times New Roman" pitchFamily="18" charset="0"/>
                <a:cs typeface="Times New Roman" pitchFamily="18" charset="0"/>
              </a:rPr>
              <a:t>trong</a:t>
            </a:r>
            <a:r>
              <a:rPr lang="en-US" altLang="en-US" sz="2500" b="1" dirty="0">
                <a:solidFill>
                  <a:srgbClr val="3F3F3F"/>
                </a:solidFill>
                <a:latin typeface="Times New Roman" pitchFamily="18" charset="0"/>
                <a:cs typeface="Times New Roman" pitchFamily="18" charset="0"/>
              </a:rPr>
              <a:t> </a:t>
            </a:r>
            <a:r>
              <a:rPr lang="en-US" altLang="en-US" sz="2500" b="1" dirty="0" err="1">
                <a:solidFill>
                  <a:srgbClr val="3F3F3F"/>
                </a:solidFill>
                <a:latin typeface="Times New Roman" pitchFamily="18" charset="0"/>
                <a:cs typeface="Times New Roman" pitchFamily="18" charset="0"/>
              </a:rPr>
              <a:t>vùng</a:t>
            </a:r>
            <a:r>
              <a:rPr lang="en-US" altLang="en-US" sz="2500" b="1" dirty="0">
                <a:solidFill>
                  <a:srgbClr val="3F3F3F"/>
                </a:solidFill>
                <a:latin typeface="Times New Roman" pitchFamily="18" charset="0"/>
                <a:cs typeface="Times New Roman" pitchFamily="18" charset="0"/>
              </a:rPr>
              <a:t> </a:t>
            </a:r>
            <a:r>
              <a:rPr lang="en-US" altLang="en-US" sz="2500" b="1" dirty="0" err="1">
                <a:solidFill>
                  <a:srgbClr val="3F3F3F"/>
                </a:solidFill>
                <a:latin typeface="Times New Roman" pitchFamily="18" charset="0"/>
                <a:cs typeface="Times New Roman" pitchFamily="18" charset="0"/>
              </a:rPr>
              <a:t>rừng</a:t>
            </a:r>
            <a:r>
              <a:rPr lang="en-US" altLang="en-US" sz="2500" b="1" dirty="0">
                <a:solidFill>
                  <a:srgbClr val="3F3F3F"/>
                </a:solidFill>
                <a:latin typeface="Times New Roman" pitchFamily="18" charset="0"/>
                <a:cs typeface="Times New Roman" pitchFamily="18" charset="0"/>
              </a:rPr>
              <a:t> </a:t>
            </a:r>
            <a:r>
              <a:rPr lang="en-US" altLang="en-US" sz="2500" b="1" dirty="0" err="1">
                <a:solidFill>
                  <a:srgbClr val="3F3F3F"/>
                </a:solidFill>
                <a:latin typeface="Times New Roman" pitchFamily="18" charset="0"/>
                <a:cs typeface="Times New Roman" pitchFamily="18" charset="0"/>
              </a:rPr>
              <a:t>của</a:t>
            </a:r>
            <a:r>
              <a:rPr lang="en-US" altLang="en-US" sz="2500" b="1" dirty="0">
                <a:solidFill>
                  <a:srgbClr val="3F3F3F"/>
                </a:solidFill>
                <a:latin typeface="Times New Roman" pitchFamily="18" charset="0"/>
                <a:cs typeface="Times New Roman" pitchFamily="18" charset="0"/>
              </a:rPr>
              <a:t> </a:t>
            </a:r>
            <a:r>
              <a:rPr lang="en-US" altLang="en-US" sz="2500" b="1" dirty="0" err="1">
                <a:solidFill>
                  <a:srgbClr val="3F3F3F"/>
                </a:solidFill>
                <a:latin typeface="Times New Roman" pitchFamily="18" charset="0"/>
                <a:cs typeface="Times New Roman" pitchFamily="18" charset="0"/>
              </a:rPr>
              <a:t>châu</a:t>
            </a:r>
            <a:r>
              <a:rPr lang="en-US" altLang="en-US" sz="2500" b="1" dirty="0">
                <a:solidFill>
                  <a:srgbClr val="3F3F3F"/>
                </a:solidFill>
                <a:latin typeface="Times New Roman" pitchFamily="18" charset="0"/>
                <a:cs typeface="Times New Roman" pitchFamily="18" charset="0"/>
              </a:rPr>
              <a:t> </a:t>
            </a:r>
            <a:r>
              <a:rPr lang="en-US" altLang="en-US" sz="2500" b="1" dirty="0" err="1">
                <a:solidFill>
                  <a:srgbClr val="3F3F3F"/>
                </a:solidFill>
                <a:latin typeface="Times New Roman" pitchFamily="18" charset="0"/>
                <a:cs typeface="Times New Roman" pitchFamily="18" charset="0"/>
              </a:rPr>
              <a:t>thổ</a:t>
            </a:r>
            <a:r>
              <a:rPr lang="en-US" altLang="en-US" sz="2500" b="1" dirty="0">
                <a:solidFill>
                  <a:srgbClr val="3F3F3F"/>
                </a:solidFill>
                <a:latin typeface="Times New Roman" pitchFamily="18" charset="0"/>
                <a:cs typeface="Times New Roman" pitchFamily="18" charset="0"/>
              </a:rPr>
              <a:t> </a:t>
            </a:r>
            <a:r>
              <a:rPr lang="en-US" altLang="en-US" sz="2500" b="1" dirty="0" err="1">
                <a:solidFill>
                  <a:srgbClr val="3F3F3F"/>
                </a:solidFill>
                <a:latin typeface="Times New Roman" pitchFamily="18" charset="0"/>
                <a:cs typeface="Times New Roman" pitchFamily="18" charset="0"/>
              </a:rPr>
              <a:t>sông</a:t>
            </a:r>
            <a:r>
              <a:rPr lang="en-US" altLang="en-US" sz="2500" b="1" dirty="0">
                <a:solidFill>
                  <a:srgbClr val="3F3F3F"/>
                </a:solidFill>
                <a:latin typeface="Times New Roman" pitchFamily="18" charset="0"/>
                <a:cs typeface="Times New Roman" pitchFamily="18" charset="0"/>
              </a:rPr>
              <a:t> </a:t>
            </a:r>
            <a:r>
              <a:rPr lang="en-US" altLang="en-US" sz="2500" b="1" dirty="0" err="1">
                <a:solidFill>
                  <a:srgbClr val="3F3F3F"/>
                </a:solidFill>
                <a:latin typeface="Times New Roman" pitchFamily="18" charset="0"/>
                <a:cs typeface="Times New Roman" pitchFamily="18" charset="0"/>
              </a:rPr>
              <a:t>Mê</a:t>
            </a:r>
            <a:r>
              <a:rPr lang="en-US" altLang="en-US" sz="2500" b="1" dirty="0">
                <a:solidFill>
                  <a:srgbClr val="3F3F3F"/>
                </a:solidFill>
                <a:latin typeface="Times New Roman" pitchFamily="18" charset="0"/>
                <a:cs typeface="Times New Roman" pitchFamily="18" charset="0"/>
              </a:rPr>
              <a:t> </a:t>
            </a:r>
            <a:r>
              <a:rPr lang="en-US" altLang="en-US" sz="2500" b="1" dirty="0" err="1">
                <a:solidFill>
                  <a:srgbClr val="3F3F3F"/>
                </a:solidFill>
                <a:latin typeface="Times New Roman" pitchFamily="18" charset="0"/>
                <a:cs typeface="Times New Roman" pitchFamily="18" charset="0"/>
              </a:rPr>
              <a:t>kông</a:t>
            </a:r>
            <a:r>
              <a:rPr lang="en-US" altLang="en-US" sz="2500" b="1" dirty="0">
                <a:solidFill>
                  <a:srgbClr val="3F3F3F"/>
                </a:solidFill>
                <a:latin typeface="Times New Roman" pitchFamily="18" charset="0"/>
                <a:cs typeface="Times New Roman" pitchFamily="18" charset="0"/>
              </a:rPr>
              <a:t> (26/07/1969). </a:t>
            </a:r>
          </a:p>
        </p:txBody>
      </p:sp>
      <p:pic>
        <p:nvPicPr>
          <p:cNvPr id="23" name="Picture 22" descr="602px-Defoliation_agent_spraying"/>
          <p:cNvPicPr>
            <a:picLocks noChangeAspect="1" noChangeArrowheads="1"/>
          </p:cNvPicPr>
          <p:nvPr/>
        </p:nvPicPr>
        <p:blipFill>
          <a:blip r:embed="rId2" cstate="print"/>
          <a:srcRect/>
          <a:stretch>
            <a:fillRect/>
          </a:stretch>
        </p:blipFill>
        <p:spPr bwMode="auto">
          <a:xfrm>
            <a:off x="1020673" y="571731"/>
            <a:ext cx="4273978" cy="4219456"/>
          </a:xfrm>
          <a:prstGeom prst="rect">
            <a:avLst/>
          </a:prstGeom>
          <a:ln>
            <a:noFill/>
          </a:ln>
          <a:effectLst>
            <a:outerShdw blurRad="292100" dist="139700" dir="2700000" algn="tl" rotWithShape="0">
              <a:srgbClr val="333333">
                <a:alpha val="65000"/>
              </a:srgbClr>
            </a:outerShdw>
          </a:effectLst>
        </p:spPr>
      </p:pic>
      <p:pic>
        <p:nvPicPr>
          <p:cNvPr id="21" name="Picture 6" descr="agentorangespray"/>
          <p:cNvPicPr>
            <a:picLocks noChangeAspect="1" noChangeArrowheads="1"/>
          </p:cNvPicPr>
          <p:nvPr/>
        </p:nvPicPr>
        <p:blipFill>
          <a:blip r:embed="rId3" cstate="print"/>
          <a:srcRect/>
          <a:stretch>
            <a:fillRect/>
          </a:stretch>
        </p:blipFill>
        <p:spPr bwMode="auto">
          <a:xfrm>
            <a:off x="6240648" y="578653"/>
            <a:ext cx="4732152" cy="4212534"/>
          </a:xfrm>
          <a:prstGeom prst="rect">
            <a:avLst/>
          </a:prstGeom>
          <a:ln>
            <a:noFill/>
          </a:ln>
          <a:effectLst>
            <a:outerShdw blurRad="292100" dist="139700" dir="2700000" algn="tl" rotWithShape="0">
              <a:srgbClr val="333333">
                <a:alpha val="65000"/>
              </a:srgbClr>
            </a:outerShdw>
          </a:effectLst>
        </p:spPr>
      </p:pic>
      <p:sp>
        <p:nvSpPr>
          <p:cNvPr id="410633" name="Text Box 9"/>
          <p:cNvSpPr txBox="1">
            <a:spLocks noChangeArrowheads="1"/>
          </p:cNvSpPr>
          <p:nvPr/>
        </p:nvSpPr>
        <p:spPr bwMode="auto">
          <a:xfrm>
            <a:off x="6019800" y="5029201"/>
            <a:ext cx="4411848" cy="850221"/>
          </a:xfrm>
          <a:prstGeom prst="rect">
            <a:avLst/>
          </a:prstGeom>
          <a:solidFill>
            <a:schemeClr val="bg1"/>
          </a:solidFill>
          <a:ln w="76200" cmpd="tri">
            <a:solidFill>
              <a:schemeClr val="bg1"/>
            </a:solidFill>
            <a:miter lim="800000"/>
            <a:headEnd/>
            <a:tailEnd/>
          </a:ln>
          <a:effectLst/>
        </p:spPr>
        <p:txBody>
          <a:bodyPr lIns="79998" tIns="39999" rIns="79998" bIns="39999">
            <a:spAutoFit/>
          </a:bodyPr>
          <a:lstStyle/>
          <a:p>
            <a:pPr algn="ctr">
              <a:spcBef>
                <a:spcPct val="50000"/>
              </a:spcBef>
              <a:defRPr/>
            </a:pPr>
            <a:r>
              <a:rPr lang="en-US" sz="2500" b="1" dirty="0">
                <a:solidFill>
                  <a:srgbClr val="FF0000"/>
                </a:solidFill>
                <a:latin typeface="Times New Roman" pitchFamily="18" charset="0"/>
                <a:cs typeface="Times New Roman" pitchFamily="18" charset="0"/>
              </a:rPr>
              <a:t>Máy bay Mỹ rải chất độc hoá học xuống miền </a:t>
            </a:r>
            <a:r>
              <a:rPr lang="en-US" sz="2500" b="1" dirty="0" err="1">
                <a:solidFill>
                  <a:srgbClr val="FF0000"/>
                </a:solidFill>
                <a:latin typeface="Times New Roman" pitchFamily="18" charset="0"/>
                <a:cs typeface="Times New Roman" pitchFamily="18" charset="0"/>
              </a:rPr>
              <a:t>nam</a:t>
            </a:r>
            <a:r>
              <a:rPr lang="en-US" sz="2500" b="1" dirty="0">
                <a:solidFill>
                  <a:srgbClr val="FF0000"/>
                </a:solidFill>
                <a:latin typeface="Times New Roman" pitchFamily="18" charset="0"/>
                <a:cs typeface="Times New Roman" pitchFamily="18" charset="0"/>
              </a:rPr>
              <a:t> </a:t>
            </a:r>
            <a:r>
              <a:rPr lang="en-US" sz="2500" b="1" dirty="0" err="1">
                <a:solidFill>
                  <a:srgbClr val="FF0000"/>
                </a:solidFill>
                <a:latin typeface="Times New Roman" pitchFamily="18" charset="0"/>
                <a:cs typeface="Times New Roman" pitchFamily="18" charset="0"/>
              </a:rPr>
              <a:t>Việt</a:t>
            </a:r>
            <a:r>
              <a:rPr lang="en-US" sz="2500" b="1" dirty="0">
                <a:solidFill>
                  <a:srgbClr val="FF0000"/>
                </a:solidFill>
                <a:latin typeface="Times New Roman" pitchFamily="18" charset="0"/>
                <a:cs typeface="Times New Roman" pitchFamily="18" charset="0"/>
              </a:rPr>
              <a:t> </a:t>
            </a:r>
            <a:r>
              <a:rPr lang="en-US" sz="2500" b="1" dirty="0" err="1">
                <a:solidFill>
                  <a:srgbClr val="FF0000"/>
                </a:solidFill>
                <a:latin typeface="Times New Roman" pitchFamily="18" charset="0"/>
                <a:cs typeface="Times New Roman" pitchFamily="18" charset="0"/>
              </a:rPr>
              <a:t>nam</a:t>
            </a:r>
            <a:r>
              <a:rPr lang="en-US" sz="2500" b="1" dirty="0">
                <a:solidFill>
                  <a:srgbClr val="FF0000"/>
                </a:solidFill>
                <a:latin typeface="Times New Roman" pitchFamily="18" charset="0"/>
                <a:cs typeface="Times New Roman" pitchFamily="18" charset="0"/>
              </a:rPr>
              <a:t>.</a:t>
            </a:r>
          </a:p>
        </p:txBody>
      </p:sp>
    </p:spTree>
    <p:extLst>
      <p:ext uri="{BB962C8B-B14F-4D97-AF65-F5344CB8AC3E}">
        <p14:creationId xmlns:p14="http://schemas.microsoft.com/office/powerpoint/2010/main" val="136073879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diamond(in)">
                                      <p:cBhvr>
                                        <p:cTn id="7" dur="2000"/>
                                        <p:tgtEl>
                                          <p:spTgt spid="21"/>
                                        </p:tgtEl>
                                      </p:cBhvr>
                                    </p:animEffect>
                                  </p:childTnLst>
                                </p:cTn>
                              </p:par>
                            </p:childTnLst>
                          </p:cTn>
                        </p:par>
                        <p:par>
                          <p:cTn id="8" fill="hold" nodeType="afterGroup">
                            <p:stCondLst>
                              <p:cond delay="2000"/>
                            </p:stCondLst>
                            <p:childTnLst>
                              <p:par>
                                <p:cTn id="9" presetID="8" presetClass="entr" presetSubtype="16" fill="hold"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diamond(in)">
                                      <p:cBhvr>
                                        <p:cTn id="11" dur="2000"/>
                                        <p:tgtEl>
                                          <p:spTgt spid="23"/>
                                        </p:tgtEl>
                                      </p:cBhvr>
                                    </p:animEffect>
                                  </p:childTnLst>
                                </p:cTn>
                              </p:par>
                            </p:childTnLst>
                          </p:cTn>
                        </p:par>
                        <p:par>
                          <p:cTn id="12" fill="hold" nodeType="afterGroup">
                            <p:stCondLst>
                              <p:cond delay="4000"/>
                            </p:stCondLst>
                            <p:childTnLst>
                              <p:par>
                                <p:cTn id="13" presetID="8" presetClass="entr" presetSubtype="16"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diamond(in)">
                                      <p:cBhvr>
                                        <p:cTn id="15" dur="2000"/>
                                        <p:tgtEl>
                                          <p:spTgt spid="22"/>
                                        </p:tgtEl>
                                      </p:cBhvr>
                                    </p:animEffect>
                                  </p:childTnLst>
                                </p:cTn>
                              </p:par>
                            </p:childTnLst>
                          </p:cTn>
                        </p:par>
                        <p:par>
                          <p:cTn id="16" fill="hold" nodeType="afterGroup">
                            <p:stCondLst>
                              <p:cond delay="6000"/>
                            </p:stCondLst>
                            <p:childTnLst>
                              <p:par>
                                <p:cTn id="17" presetID="8" presetClass="entr" presetSubtype="16" fill="hold" grpId="0" nodeType="afterEffect">
                                  <p:stCondLst>
                                    <p:cond delay="0"/>
                                  </p:stCondLst>
                                  <p:childTnLst>
                                    <p:set>
                                      <p:cBhvr>
                                        <p:cTn id="18" dur="1" fill="hold">
                                          <p:stCondLst>
                                            <p:cond delay="0"/>
                                          </p:stCondLst>
                                        </p:cTn>
                                        <p:tgtEl>
                                          <p:spTgt spid="410633"/>
                                        </p:tgtEl>
                                        <p:attrNameLst>
                                          <p:attrName>style.visibility</p:attrName>
                                        </p:attrNameLst>
                                      </p:cBhvr>
                                      <p:to>
                                        <p:strVal val="visible"/>
                                      </p:to>
                                    </p:set>
                                    <p:animEffect transition="in" filter="diamond(in)">
                                      <p:cBhvr>
                                        <p:cTn id="19" dur="2000"/>
                                        <p:tgtEl>
                                          <p:spTgt spid="4106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41063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8"/>
          <p:cNvPicPr>
            <a:picLocks noGrp="1" noChangeAspect="1" noChangeArrowheads="1"/>
          </p:cNvPicPr>
          <p:nvPr>
            <p:ph sz="quarter" idx="13"/>
          </p:nvPr>
        </p:nvPicPr>
        <p:blipFill>
          <a:blip r:embed="rId2" cstate="print"/>
          <a:srcRect/>
          <a:stretch>
            <a:fillRect/>
          </a:stretch>
        </p:blipFill>
        <p:spPr>
          <a:xfrm>
            <a:off x="1303867" y="135468"/>
            <a:ext cx="10193865" cy="6468532"/>
          </a:xfrm>
          <a:noFill/>
        </p:spPr>
      </p:pic>
    </p:spTree>
    <p:extLst>
      <p:ext uri="{BB962C8B-B14F-4D97-AF65-F5344CB8AC3E}">
        <p14:creationId xmlns:p14="http://schemas.microsoft.com/office/powerpoint/2010/main" val="1417364729"/>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4.jpg"/>
          <p:cNvPicPr>
            <a:picLocks noChangeAspect="1"/>
          </p:cNvPicPr>
          <p:nvPr/>
        </p:nvPicPr>
        <p:blipFill>
          <a:blip r:embed="rId2" cstate="print"/>
          <a:stretch>
            <a:fillRect/>
          </a:stretch>
        </p:blipFill>
        <p:spPr>
          <a:xfrm>
            <a:off x="1959420" y="0"/>
            <a:ext cx="4953000" cy="3390900"/>
          </a:xfrm>
          <a:prstGeom prst="rect">
            <a:avLst/>
          </a:prstGeom>
        </p:spPr>
      </p:pic>
      <p:pic>
        <p:nvPicPr>
          <p:cNvPr id="3" name="Picture 2" descr="1319198351.nv.jpg"/>
          <p:cNvPicPr>
            <a:picLocks noChangeAspect="1"/>
          </p:cNvPicPr>
          <p:nvPr/>
        </p:nvPicPr>
        <p:blipFill>
          <a:blip r:embed="rId3" cstate="print"/>
          <a:stretch>
            <a:fillRect/>
          </a:stretch>
        </p:blipFill>
        <p:spPr>
          <a:xfrm>
            <a:off x="6912421" y="1"/>
            <a:ext cx="4191000" cy="3343275"/>
          </a:xfrm>
          <a:prstGeom prst="rect">
            <a:avLst/>
          </a:prstGeom>
        </p:spPr>
      </p:pic>
      <p:pic>
        <p:nvPicPr>
          <p:cNvPr id="4" name="Picture 3" descr="tải xuống.jpg"/>
          <p:cNvPicPr>
            <a:picLocks noChangeAspect="1"/>
          </p:cNvPicPr>
          <p:nvPr/>
        </p:nvPicPr>
        <p:blipFill>
          <a:blip r:embed="rId4" cstate="print"/>
          <a:stretch>
            <a:fillRect/>
          </a:stretch>
        </p:blipFill>
        <p:spPr>
          <a:xfrm>
            <a:off x="1959420" y="3352800"/>
            <a:ext cx="4267200" cy="3505200"/>
          </a:xfrm>
          <a:prstGeom prst="rect">
            <a:avLst/>
          </a:prstGeom>
        </p:spPr>
      </p:pic>
      <p:pic>
        <p:nvPicPr>
          <p:cNvPr id="5" name="Picture 4" descr="captchaimg.jpg"/>
          <p:cNvPicPr>
            <a:picLocks noChangeAspect="1"/>
          </p:cNvPicPr>
          <p:nvPr/>
        </p:nvPicPr>
        <p:blipFill>
          <a:blip r:embed="rId5" cstate="print"/>
          <a:stretch>
            <a:fillRect/>
          </a:stretch>
        </p:blipFill>
        <p:spPr>
          <a:xfrm>
            <a:off x="6226620" y="3352800"/>
            <a:ext cx="4876800" cy="3505200"/>
          </a:xfrm>
          <a:prstGeom prst="rect">
            <a:avLst/>
          </a:prstGeom>
        </p:spPr>
      </p:pic>
      <p:sp>
        <p:nvSpPr>
          <p:cNvPr id="6" name="Text Box 15">
            <a:extLst>
              <a:ext uri="{FF2B5EF4-FFF2-40B4-BE49-F238E27FC236}">
                <a16:creationId xmlns:a16="http://schemas.microsoft.com/office/drawing/2014/main" id="{2E19EE33-9AD3-4994-A0D1-E2C8C1094042}"/>
              </a:ext>
            </a:extLst>
          </p:cNvPr>
          <p:cNvSpPr txBox="1">
            <a:spLocks noChangeArrowheads="1"/>
          </p:cNvSpPr>
          <p:nvPr/>
        </p:nvSpPr>
        <p:spPr bwMode="auto">
          <a:xfrm>
            <a:off x="527950" y="2369457"/>
            <a:ext cx="954313" cy="1188787"/>
          </a:xfrm>
          <a:prstGeom prst="rect">
            <a:avLst/>
          </a:prstGeom>
          <a:noFill/>
          <a:ln w="9525">
            <a:noFill/>
            <a:miter lim="800000"/>
            <a:headEnd/>
            <a:tailEnd/>
          </a:ln>
        </p:spPr>
        <p:txBody>
          <a:bodyPr wrap="square" lIns="80010" tIns="40005" rIns="80010" bIns="40005">
            <a:spAutoFit/>
          </a:bodyPr>
          <a:lstStyle/>
          <a:p>
            <a:pPr algn="ctr">
              <a:spcBef>
                <a:spcPct val="50000"/>
              </a:spcBef>
            </a:pPr>
            <a:r>
              <a:rPr lang="en-US" altLang="en-US" sz="3600" b="1" dirty="0" err="1">
                <a:solidFill>
                  <a:srgbClr val="FF0000"/>
                </a:solidFill>
                <a:latin typeface="Times New Roman" pitchFamily="18" charset="0"/>
                <a:cs typeface="Times New Roman" pitchFamily="18" charset="0"/>
              </a:rPr>
              <a:t>Rác</a:t>
            </a:r>
            <a:r>
              <a:rPr lang="en-US" altLang="en-US" sz="3600" b="1" dirty="0">
                <a:solidFill>
                  <a:srgbClr val="FF0000"/>
                </a:solidFill>
                <a:latin typeface="Times New Roman" pitchFamily="18" charset="0"/>
                <a:cs typeface="Times New Roman" pitchFamily="18" charset="0"/>
              </a:rPr>
              <a:t> </a:t>
            </a:r>
            <a:r>
              <a:rPr lang="en-US" altLang="en-US" sz="3600" b="1" dirty="0" err="1">
                <a:solidFill>
                  <a:srgbClr val="FF0000"/>
                </a:solidFill>
                <a:latin typeface="Times New Roman" pitchFamily="18" charset="0"/>
                <a:cs typeface="Times New Roman" pitchFamily="18" charset="0"/>
              </a:rPr>
              <a:t>thải</a:t>
            </a:r>
            <a:r>
              <a:rPr lang="en-US" altLang="en-US" sz="3600" b="1" dirty="0">
                <a:solidFill>
                  <a:srgbClr val="FF0000"/>
                </a:solidFill>
                <a:latin typeface="Times New Roman" pitchFamily="18" charset="0"/>
                <a:cs typeface="Times New Roman" pitchFamily="18" charset="0"/>
              </a:rPr>
              <a:t> </a:t>
            </a:r>
          </a:p>
        </p:txBody>
      </p:sp>
    </p:spTree>
    <p:extLst>
      <p:ext uri="{BB962C8B-B14F-4D97-AF65-F5344CB8AC3E}">
        <p14:creationId xmlns:p14="http://schemas.microsoft.com/office/powerpoint/2010/main" val="3559447313"/>
      </p:ext>
    </p:extLst>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8" presetClass="entr" presetSubtype="12"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strips(downLeft)">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00"/>
                                        <p:tgtEl>
                                          <p:spTgt spid="5"/>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linds(horizontal)">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6" descr="pollution-china-090407"/>
          <p:cNvPicPr>
            <a:picLocks noChangeAspect="1" noChangeArrowheads="1"/>
          </p:cNvPicPr>
          <p:nvPr/>
        </p:nvPicPr>
        <p:blipFill>
          <a:blip r:embed="rId2"/>
          <a:srcRect/>
          <a:stretch>
            <a:fillRect/>
          </a:stretch>
        </p:blipFill>
        <p:spPr bwMode="auto">
          <a:xfrm>
            <a:off x="267286" y="609601"/>
            <a:ext cx="3847514" cy="1979613"/>
          </a:xfrm>
          <a:prstGeom prst="rect">
            <a:avLst/>
          </a:prstGeom>
          <a:noFill/>
          <a:ln w="9525">
            <a:noFill/>
            <a:miter lim="800000"/>
            <a:headEnd/>
            <a:tailEnd/>
          </a:ln>
        </p:spPr>
      </p:pic>
      <p:pic>
        <p:nvPicPr>
          <p:cNvPr id="23555" name="Picture 7" descr="an-inconvenient-truth-2007-07"/>
          <p:cNvPicPr>
            <a:picLocks noChangeAspect="1" noChangeArrowheads="1"/>
          </p:cNvPicPr>
          <p:nvPr/>
        </p:nvPicPr>
        <p:blipFill>
          <a:blip r:embed="rId3"/>
          <a:srcRect/>
          <a:stretch>
            <a:fillRect/>
          </a:stretch>
        </p:blipFill>
        <p:spPr bwMode="auto">
          <a:xfrm>
            <a:off x="393895" y="3425826"/>
            <a:ext cx="3568505" cy="2438401"/>
          </a:xfrm>
          <a:prstGeom prst="rect">
            <a:avLst/>
          </a:prstGeom>
          <a:noFill/>
          <a:ln w="9525">
            <a:noFill/>
            <a:miter lim="800000"/>
            <a:headEnd/>
            <a:tailEnd/>
          </a:ln>
        </p:spPr>
      </p:pic>
      <p:pic>
        <p:nvPicPr>
          <p:cNvPr id="23556" name="Picture 8" descr="tràn dầu"/>
          <p:cNvPicPr>
            <a:picLocks noChangeAspect="1" noChangeArrowheads="1"/>
          </p:cNvPicPr>
          <p:nvPr/>
        </p:nvPicPr>
        <p:blipFill>
          <a:blip r:embed="rId4"/>
          <a:srcRect/>
          <a:stretch>
            <a:fillRect/>
          </a:stretch>
        </p:blipFill>
        <p:spPr bwMode="auto">
          <a:xfrm>
            <a:off x="8023225" y="3425826"/>
            <a:ext cx="2514600" cy="2035175"/>
          </a:xfrm>
          <a:prstGeom prst="rect">
            <a:avLst/>
          </a:prstGeom>
          <a:noFill/>
          <a:ln w="9525">
            <a:noFill/>
            <a:miter lim="800000"/>
            <a:headEnd/>
            <a:tailEnd/>
          </a:ln>
        </p:spPr>
      </p:pic>
      <p:sp>
        <p:nvSpPr>
          <p:cNvPr id="23557" name="Text Box 9"/>
          <p:cNvSpPr txBox="1">
            <a:spLocks noChangeArrowheads="1"/>
          </p:cNvSpPr>
          <p:nvPr/>
        </p:nvSpPr>
        <p:spPr bwMode="auto">
          <a:xfrm>
            <a:off x="470095" y="2667001"/>
            <a:ext cx="3568505" cy="461665"/>
          </a:xfrm>
          <a:prstGeom prst="rect">
            <a:avLst/>
          </a:prstGeom>
          <a:noFill/>
          <a:ln w="9525">
            <a:noFill/>
            <a:miter lim="800000"/>
            <a:headEnd/>
            <a:tailEnd/>
          </a:ln>
        </p:spPr>
        <p:txBody>
          <a:bodyPr wrap="square">
            <a:spAutoFit/>
          </a:bodyPr>
          <a:lstStyle/>
          <a:p>
            <a:pPr algn="ctr">
              <a:spcBef>
                <a:spcPct val="50000"/>
              </a:spcBef>
            </a:pPr>
            <a:r>
              <a:rPr lang="en-US" sz="2400" dirty="0" err="1">
                <a:solidFill>
                  <a:srgbClr val="3F3F3F"/>
                </a:solidFill>
                <a:latin typeface="Time New Roman"/>
              </a:rPr>
              <a:t>Khí</a:t>
            </a:r>
            <a:r>
              <a:rPr lang="en-US" sz="2400" dirty="0">
                <a:solidFill>
                  <a:srgbClr val="3F3F3F"/>
                </a:solidFill>
                <a:latin typeface="Time New Roman"/>
              </a:rPr>
              <a:t> </a:t>
            </a:r>
            <a:r>
              <a:rPr lang="en-US" sz="2400" dirty="0" err="1">
                <a:solidFill>
                  <a:srgbClr val="3F3F3F"/>
                </a:solidFill>
                <a:latin typeface="Time New Roman"/>
              </a:rPr>
              <a:t>thải</a:t>
            </a:r>
            <a:r>
              <a:rPr lang="en-US" sz="2400" dirty="0">
                <a:solidFill>
                  <a:srgbClr val="3F3F3F"/>
                </a:solidFill>
                <a:latin typeface="Time New Roman"/>
              </a:rPr>
              <a:t> </a:t>
            </a:r>
            <a:r>
              <a:rPr lang="en-US" sz="2400" dirty="0" err="1">
                <a:solidFill>
                  <a:srgbClr val="3F3F3F"/>
                </a:solidFill>
                <a:latin typeface="Time New Roman"/>
              </a:rPr>
              <a:t>nhà</a:t>
            </a:r>
            <a:r>
              <a:rPr lang="en-US" sz="2400" dirty="0">
                <a:solidFill>
                  <a:srgbClr val="3F3F3F"/>
                </a:solidFill>
                <a:latin typeface="Time New Roman"/>
              </a:rPr>
              <a:t> </a:t>
            </a:r>
            <a:r>
              <a:rPr lang="en-US" sz="2400" dirty="0" err="1">
                <a:solidFill>
                  <a:srgbClr val="3F3F3F"/>
                </a:solidFill>
                <a:latin typeface="Time New Roman"/>
              </a:rPr>
              <a:t>máy</a:t>
            </a:r>
            <a:endParaRPr lang="en-US" sz="2400" dirty="0">
              <a:solidFill>
                <a:srgbClr val="3F3F3F"/>
              </a:solidFill>
              <a:latin typeface="Time New Roman"/>
            </a:endParaRPr>
          </a:p>
        </p:txBody>
      </p:sp>
      <p:sp>
        <p:nvSpPr>
          <p:cNvPr id="23558" name="Text Box 10"/>
          <p:cNvSpPr txBox="1">
            <a:spLocks noChangeArrowheads="1"/>
          </p:cNvSpPr>
          <p:nvPr/>
        </p:nvSpPr>
        <p:spPr bwMode="auto">
          <a:xfrm>
            <a:off x="267286" y="5950802"/>
            <a:ext cx="3810000" cy="461665"/>
          </a:xfrm>
          <a:prstGeom prst="rect">
            <a:avLst/>
          </a:prstGeom>
          <a:noFill/>
          <a:ln w="9525">
            <a:noFill/>
            <a:miter lim="800000"/>
            <a:headEnd/>
            <a:tailEnd/>
          </a:ln>
        </p:spPr>
        <p:txBody>
          <a:bodyPr wrap="square">
            <a:spAutoFit/>
          </a:bodyPr>
          <a:lstStyle/>
          <a:p>
            <a:pPr algn="ctr">
              <a:spcBef>
                <a:spcPct val="50000"/>
              </a:spcBef>
            </a:pPr>
            <a:r>
              <a:rPr lang="en-US" sz="2400" dirty="0" err="1">
                <a:solidFill>
                  <a:srgbClr val="3F3F3F"/>
                </a:solidFill>
                <a:latin typeface="Time New Roman"/>
              </a:rPr>
              <a:t>Nhà</a:t>
            </a:r>
            <a:r>
              <a:rPr lang="en-US" sz="2400" dirty="0">
                <a:solidFill>
                  <a:srgbClr val="3F3F3F"/>
                </a:solidFill>
                <a:latin typeface="Time New Roman"/>
              </a:rPr>
              <a:t> </a:t>
            </a:r>
            <a:r>
              <a:rPr lang="en-US" sz="2400" dirty="0" err="1">
                <a:solidFill>
                  <a:srgbClr val="3F3F3F"/>
                </a:solidFill>
                <a:latin typeface="Time New Roman"/>
              </a:rPr>
              <a:t>máy</a:t>
            </a:r>
            <a:r>
              <a:rPr lang="en-US" sz="2400" dirty="0">
                <a:solidFill>
                  <a:srgbClr val="3F3F3F"/>
                </a:solidFill>
                <a:latin typeface="Time New Roman"/>
              </a:rPr>
              <a:t> </a:t>
            </a:r>
            <a:r>
              <a:rPr lang="en-US" sz="2400" dirty="0" err="1">
                <a:solidFill>
                  <a:srgbClr val="3F3F3F"/>
                </a:solidFill>
                <a:latin typeface="Time New Roman"/>
              </a:rPr>
              <a:t>điện</a:t>
            </a:r>
            <a:r>
              <a:rPr lang="en-US" sz="2400" dirty="0">
                <a:solidFill>
                  <a:srgbClr val="3F3F3F"/>
                </a:solidFill>
                <a:latin typeface="Time New Roman"/>
              </a:rPr>
              <a:t> </a:t>
            </a:r>
            <a:r>
              <a:rPr lang="en-US" sz="2400" dirty="0" err="1">
                <a:solidFill>
                  <a:srgbClr val="3F3F3F"/>
                </a:solidFill>
                <a:latin typeface="Time New Roman"/>
              </a:rPr>
              <a:t>nguyên</a:t>
            </a:r>
            <a:r>
              <a:rPr lang="en-US" sz="2400" dirty="0">
                <a:solidFill>
                  <a:srgbClr val="3F3F3F"/>
                </a:solidFill>
                <a:latin typeface="Time New Roman"/>
              </a:rPr>
              <a:t> </a:t>
            </a:r>
            <a:r>
              <a:rPr lang="en-US" sz="2400" dirty="0" err="1">
                <a:solidFill>
                  <a:srgbClr val="3F3F3F"/>
                </a:solidFill>
                <a:latin typeface="Time New Roman"/>
              </a:rPr>
              <a:t>tử</a:t>
            </a:r>
            <a:endParaRPr lang="en-US" sz="2400" dirty="0">
              <a:solidFill>
                <a:srgbClr val="3F3F3F"/>
              </a:solidFill>
              <a:latin typeface="Time New Roman"/>
            </a:endParaRPr>
          </a:p>
        </p:txBody>
      </p:sp>
      <p:sp>
        <p:nvSpPr>
          <p:cNvPr id="23559" name="Text Box 11"/>
          <p:cNvSpPr txBox="1">
            <a:spLocks noChangeArrowheads="1"/>
          </p:cNvSpPr>
          <p:nvPr/>
        </p:nvSpPr>
        <p:spPr bwMode="auto">
          <a:xfrm>
            <a:off x="8305800" y="5943600"/>
            <a:ext cx="2133600" cy="457200"/>
          </a:xfrm>
          <a:prstGeom prst="rect">
            <a:avLst/>
          </a:prstGeom>
          <a:noFill/>
          <a:ln w="9525">
            <a:noFill/>
            <a:miter lim="800000"/>
            <a:headEnd/>
            <a:tailEnd/>
          </a:ln>
        </p:spPr>
        <p:txBody>
          <a:bodyPr>
            <a:spAutoFit/>
          </a:bodyPr>
          <a:lstStyle/>
          <a:p>
            <a:pPr algn="ctr">
              <a:spcBef>
                <a:spcPct val="50000"/>
              </a:spcBef>
            </a:pPr>
            <a:r>
              <a:rPr lang="en-US" sz="2400" dirty="0" err="1">
                <a:solidFill>
                  <a:srgbClr val="3F3F3F"/>
                </a:solidFill>
                <a:latin typeface="Time New Roman"/>
              </a:rPr>
              <a:t>Tràn</a:t>
            </a:r>
            <a:r>
              <a:rPr lang="en-US" sz="2400" dirty="0">
                <a:solidFill>
                  <a:srgbClr val="3F3F3F"/>
                </a:solidFill>
                <a:latin typeface="Time New Roman"/>
              </a:rPr>
              <a:t> </a:t>
            </a:r>
            <a:r>
              <a:rPr lang="en-US" sz="2400" dirty="0" err="1">
                <a:solidFill>
                  <a:srgbClr val="3F3F3F"/>
                </a:solidFill>
                <a:latin typeface="Time New Roman"/>
              </a:rPr>
              <a:t>dầu</a:t>
            </a:r>
            <a:endParaRPr lang="en-US" sz="2400" dirty="0">
              <a:solidFill>
                <a:srgbClr val="3F3F3F"/>
              </a:solidFill>
              <a:latin typeface="Time New Roman"/>
            </a:endParaRPr>
          </a:p>
        </p:txBody>
      </p:sp>
      <p:pic>
        <p:nvPicPr>
          <p:cNvPr id="23560" name="Picture 12" descr="images1251735_XathaiCMS"/>
          <p:cNvPicPr>
            <a:picLocks noChangeAspect="1" noChangeArrowheads="1"/>
          </p:cNvPicPr>
          <p:nvPr/>
        </p:nvPicPr>
        <p:blipFill>
          <a:blip r:embed="rId5"/>
          <a:srcRect/>
          <a:stretch>
            <a:fillRect/>
          </a:stretch>
        </p:blipFill>
        <p:spPr bwMode="auto">
          <a:xfrm>
            <a:off x="7620000" y="644526"/>
            <a:ext cx="2895600" cy="2117725"/>
          </a:xfrm>
          <a:prstGeom prst="rect">
            <a:avLst/>
          </a:prstGeom>
          <a:noFill/>
          <a:ln w="9525">
            <a:noFill/>
            <a:miter lim="800000"/>
            <a:headEnd/>
            <a:tailEnd/>
          </a:ln>
        </p:spPr>
      </p:pic>
      <p:sp>
        <p:nvSpPr>
          <p:cNvPr id="23561" name="Text Box 13"/>
          <p:cNvSpPr txBox="1">
            <a:spLocks noChangeArrowheads="1"/>
          </p:cNvSpPr>
          <p:nvPr/>
        </p:nvSpPr>
        <p:spPr bwMode="auto">
          <a:xfrm>
            <a:off x="8229600" y="2743200"/>
            <a:ext cx="2133600" cy="457200"/>
          </a:xfrm>
          <a:prstGeom prst="rect">
            <a:avLst/>
          </a:prstGeom>
          <a:noFill/>
          <a:ln w="9525">
            <a:noFill/>
            <a:miter lim="800000"/>
            <a:headEnd/>
            <a:tailEnd/>
          </a:ln>
        </p:spPr>
        <p:txBody>
          <a:bodyPr>
            <a:spAutoFit/>
          </a:bodyPr>
          <a:lstStyle/>
          <a:p>
            <a:pPr algn="ctr">
              <a:spcBef>
                <a:spcPct val="50000"/>
              </a:spcBef>
            </a:pPr>
            <a:r>
              <a:rPr lang="en-US" sz="2400" dirty="0" err="1">
                <a:solidFill>
                  <a:srgbClr val="3F3F3F"/>
                </a:solidFill>
                <a:latin typeface="Time New Roman"/>
              </a:rPr>
              <a:t>Nước</a:t>
            </a:r>
            <a:r>
              <a:rPr lang="en-US" sz="2400" dirty="0">
                <a:solidFill>
                  <a:srgbClr val="3F3F3F"/>
                </a:solidFill>
                <a:latin typeface="Time New Roman"/>
              </a:rPr>
              <a:t> </a:t>
            </a:r>
            <a:r>
              <a:rPr lang="en-US" sz="2400" dirty="0" err="1">
                <a:solidFill>
                  <a:srgbClr val="3F3F3F"/>
                </a:solidFill>
                <a:latin typeface="Time New Roman"/>
              </a:rPr>
              <a:t>thải</a:t>
            </a:r>
            <a:endParaRPr lang="en-US" sz="2400" dirty="0">
              <a:solidFill>
                <a:srgbClr val="3F3F3F"/>
              </a:solidFill>
              <a:latin typeface="Time New Roman"/>
            </a:endParaRPr>
          </a:p>
        </p:txBody>
      </p:sp>
      <p:sp>
        <p:nvSpPr>
          <p:cNvPr id="23562" name="Text Box 14"/>
          <p:cNvSpPr txBox="1">
            <a:spLocks noChangeArrowheads="1"/>
          </p:cNvSpPr>
          <p:nvPr/>
        </p:nvSpPr>
        <p:spPr bwMode="auto">
          <a:xfrm>
            <a:off x="4372122" y="2743201"/>
            <a:ext cx="2647656" cy="461665"/>
          </a:xfrm>
          <a:prstGeom prst="rect">
            <a:avLst/>
          </a:prstGeom>
          <a:noFill/>
          <a:ln w="9525">
            <a:noFill/>
            <a:miter lim="800000"/>
            <a:headEnd/>
            <a:tailEnd/>
          </a:ln>
        </p:spPr>
        <p:txBody>
          <a:bodyPr wrap="square">
            <a:spAutoFit/>
          </a:bodyPr>
          <a:lstStyle/>
          <a:p>
            <a:pPr algn="ctr">
              <a:spcBef>
                <a:spcPct val="50000"/>
              </a:spcBef>
            </a:pPr>
            <a:r>
              <a:rPr lang="en-US" sz="2400" dirty="0" err="1">
                <a:solidFill>
                  <a:srgbClr val="3F3F3F"/>
                </a:solidFill>
                <a:latin typeface="Time New Roman"/>
              </a:rPr>
              <a:t>Khí</a:t>
            </a:r>
            <a:r>
              <a:rPr lang="en-US" sz="2400" dirty="0">
                <a:solidFill>
                  <a:srgbClr val="3F3F3F"/>
                </a:solidFill>
                <a:latin typeface="Time New Roman"/>
              </a:rPr>
              <a:t> </a:t>
            </a:r>
            <a:r>
              <a:rPr lang="en-US" sz="2400" dirty="0" err="1">
                <a:solidFill>
                  <a:srgbClr val="3F3F3F"/>
                </a:solidFill>
                <a:latin typeface="Time New Roman"/>
              </a:rPr>
              <a:t>thải</a:t>
            </a:r>
            <a:r>
              <a:rPr lang="en-US" sz="2400" dirty="0">
                <a:solidFill>
                  <a:srgbClr val="3F3F3F"/>
                </a:solidFill>
                <a:latin typeface="Time New Roman"/>
              </a:rPr>
              <a:t> </a:t>
            </a:r>
            <a:r>
              <a:rPr lang="en-US" sz="2400" dirty="0" err="1">
                <a:solidFill>
                  <a:srgbClr val="3F3F3F"/>
                </a:solidFill>
                <a:latin typeface="Time New Roman"/>
              </a:rPr>
              <a:t>xe</a:t>
            </a:r>
            <a:r>
              <a:rPr lang="en-US" sz="2400" dirty="0">
                <a:solidFill>
                  <a:srgbClr val="3F3F3F"/>
                </a:solidFill>
                <a:latin typeface="Time New Roman"/>
              </a:rPr>
              <a:t> </a:t>
            </a:r>
          </a:p>
        </p:txBody>
      </p:sp>
      <p:pic>
        <p:nvPicPr>
          <p:cNvPr id="23563" name="Picture 15" descr="vochai"/>
          <p:cNvPicPr>
            <a:picLocks noChangeAspect="1" noChangeArrowheads="1"/>
          </p:cNvPicPr>
          <p:nvPr/>
        </p:nvPicPr>
        <p:blipFill>
          <a:blip r:embed="rId6"/>
          <a:srcRect/>
          <a:stretch>
            <a:fillRect/>
          </a:stretch>
        </p:blipFill>
        <p:spPr bwMode="auto">
          <a:xfrm>
            <a:off x="3962400" y="3417889"/>
            <a:ext cx="3962400" cy="3209925"/>
          </a:xfrm>
          <a:prstGeom prst="rect">
            <a:avLst/>
          </a:prstGeom>
          <a:noFill/>
          <a:ln w="9525">
            <a:noFill/>
            <a:miter lim="800000"/>
            <a:headEnd/>
            <a:tailEnd/>
          </a:ln>
        </p:spPr>
      </p:pic>
      <p:pic>
        <p:nvPicPr>
          <p:cNvPr id="23564" name="Picture 17" descr="ANH 25"/>
          <p:cNvPicPr>
            <a:picLocks noChangeAspect="1" noChangeArrowheads="1"/>
          </p:cNvPicPr>
          <p:nvPr/>
        </p:nvPicPr>
        <p:blipFill>
          <a:blip r:embed="rId7"/>
          <a:srcRect/>
          <a:stretch>
            <a:fillRect/>
          </a:stretch>
        </p:blipFill>
        <p:spPr bwMode="auto">
          <a:xfrm>
            <a:off x="4343400" y="574676"/>
            <a:ext cx="3048000" cy="2068513"/>
          </a:xfrm>
          <a:prstGeom prst="rect">
            <a:avLst/>
          </a:prstGeom>
          <a:noFill/>
          <a:ln w="9525">
            <a:noFill/>
            <a:miter lim="800000"/>
            <a:headEnd/>
            <a:tailEnd/>
          </a:ln>
        </p:spPr>
      </p:pic>
      <p:sp>
        <p:nvSpPr>
          <p:cNvPr id="23565" name="Text Box 18"/>
          <p:cNvSpPr txBox="1">
            <a:spLocks noChangeArrowheads="1"/>
          </p:cNvSpPr>
          <p:nvPr/>
        </p:nvSpPr>
        <p:spPr bwMode="auto">
          <a:xfrm>
            <a:off x="1981200" y="-79800"/>
            <a:ext cx="7924800" cy="646113"/>
          </a:xfrm>
          <a:prstGeom prst="rect">
            <a:avLst/>
          </a:prstGeom>
          <a:noFill/>
          <a:ln w="9525">
            <a:noFill/>
            <a:miter lim="800000"/>
            <a:headEnd/>
            <a:tailEnd/>
          </a:ln>
        </p:spPr>
        <p:txBody>
          <a:bodyPr>
            <a:spAutoFit/>
          </a:bodyPr>
          <a:lstStyle/>
          <a:p>
            <a:pPr>
              <a:spcBef>
                <a:spcPct val="50000"/>
              </a:spcBef>
            </a:pPr>
            <a:r>
              <a:rPr lang="en-US" sz="3600" b="1" dirty="0" err="1">
                <a:solidFill>
                  <a:srgbClr val="FF0000"/>
                </a:solidFill>
                <a:latin typeface="Times New Roman" panose="02020603050405020304" pitchFamily="18" charset="0"/>
                <a:cs typeface="Times New Roman" panose="02020603050405020304" pitchFamily="18" charset="0"/>
              </a:rPr>
              <a:t>Các</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tác</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nhân</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gây</a:t>
            </a:r>
            <a:r>
              <a:rPr lang="en-US" sz="3600" b="1" dirty="0">
                <a:solidFill>
                  <a:srgbClr val="FF0000"/>
                </a:solidFill>
                <a:latin typeface="Times New Roman" panose="02020603050405020304" pitchFamily="18" charset="0"/>
                <a:cs typeface="Times New Roman" panose="02020603050405020304" pitchFamily="18" charset="0"/>
              </a:rPr>
              <a:t> ô </a:t>
            </a:r>
            <a:r>
              <a:rPr lang="en-US" sz="3600" b="1" dirty="0" err="1">
                <a:solidFill>
                  <a:srgbClr val="FF0000"/>
                </a:solidFill>
                <a:latin typeface="Times New Roman" panose="02020603050405020304" pitchFamily="18" charset="0"/>
                <a:cs typeface="Times New Roman" panose="02020603050405020304" pitchFamily="18" charset="0"/>
              </a:rPr>
              <a:t>nhiễm</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môi</a:t>
            </a:r>
            <a:r>
              <a:rPr lang="en-US" sz="3600" b="1" dirty="0">
                <a:solidFill>
                  <a:srgbClr val="FF0000"/>
                </a:solidFill>
                <a:latin typeface="Times New Roman" panose="02020603050405020304" pitchFamily="18" charset="0"/>
                <a:cs typeface="Times New Roman" panose="02020603050405020304" pitchFamily="18" charset="0"/>
              </a:rPr>
              <a:t> </a:t>
            </a:r>
            <a:r>
              <a:rPr lang="en-US" sz="3600" b="1" dirty="0" err="1">
                <a:solidFill>
                  <a:srgbClr val="FF0000"/>
                </a:solidFill>
                <a:latin typeface="Times New Roman" panose="02020603050405020304" pitchFamily="18" charset="0"/>
                <a:cs typeface="Times New Roman" panose="02020603050405020304" pitchFamily="18" charset="0"/>
              </a:rPr>
              <a:t>trường</a:t>
            </a:r>
            <a:r>
              <a:rPr lang="en-US" sz="3600" b="1" dirty="0">
                <a:solidFill>
                  <a:srgbClr val="FF0000"/>
                </a:solidFill>
                <a:latin typeface="Times New Roman" panose="02020603050405020304" pitchFamily="18" charset="0"/>
                <a:cs typeface="Times New Roman" panose="02020603050405020304" pitchFamily="18" charset="0"/>
              </a:rPr>
              <a:t> </a:t>
            </a:r>
          </a:p>
        </p:txBody>
      </p:sp>
      <p:sp>
        <p:nvSpPr>
          <p:cNvPr id="23566" name="Text Box 19"/>
          <p:cNvSpPr txBox="1">
            <a:spLocks noChangeArrowheads="1"/>
          </p:cNvSpPr>
          <p:nvPr/>
        </p:nvSpPr>
        <p:spPr bwMode="auto">
          <a:xfrm>
            <a:off x="4038600" y="5943601"/>
            <a:ext cx="3810000" cy="466725"/>
          </a:xfrm>
          <a:prstGeom prst="rect">
            <a:avLst/>
          </a:prstGeom>
          <a:solidFill>
            <a:schemeClr val="bg1"/>
          </a:solidFill>
          <a:ln w="9525">
            <a:solidFill>
              <a:schemeClr val="bg1"/>
            </a:solidFill>
            <a:miter lim="800000"/>
            <a:headEnd/>
            <a:tailEnd/>
          </a:ln>
        </p:spPr>
        <p:txBody>
          <a:bodyPr>
            <a:spAutoFit/>
          </a:bodyPr>
          <a:lstStyle/>
          <a:p>
            <a:pPr algn="ctr">
              <a:spcBef>
                <a:spcPct val="50000"/>
              </a:spcBef>
            </a:pPr>
            <a:r>
              <a:rPr lang="en-US" sz="2400" dirty="0" err="1">
                <a:solidFill>
                  <a:srgbClr val="3F3F3F"/>
                </a:solidFill>
                <a:latin typeface="Time New Roman"/>
              </a:rPr>
              <a:t>Vỏ</a:t>
            </a:r>
            <a:r>
              <a:rPr lang="en-US" sz="2400" dirty="0">
                <a:solidFill>
                  <a:srgbClr val="3F3F3F"/>
                </a:solidFill>
                <a:latin typeface="Time New Roman"/>
              </a:rPr>
              <a:t> chai </a:t>
            </a:r>
            <a:r>
              <a:rPr lang="en-US" sz="2400" dirty="0" err="1">
                <a:solidFill>
                  <a:srgbClr val="3F3F3F"/>
                </a:solidFill>
                <a:latin typeface="Time New Roman"/>
              </a:rPr>
              <a:t>thuốc</a:t>
            </a:r>
            <a:r>
              <a:rPr lang="en-US" sz="2400" dirty="0">
                <a:solidFill>
                  <a:srgbClr val="3F3F3F"/>
                </a:solidFill>
                <a:latin typeface="Time New Roman"/>
              </a:rPr>
              <a:t> </a:t>
            </a:r>
            <a:r>
              <a:rPr lang="en-US" sz="2400" dirty="0" err="1">
                <a:solidFill>
                  <a:srgbClr val="3F3F3F"/>
                </a:solidFill>
                <a:latin typeface="Time New Roman"/>
              </a:rPr>
              <a:t>trừ</a:t>
            </a:r>
            <a:r>
              <a:rPr lang="en-US" sz="2400" dirty="0">
                <a:solidFill>
                  <a:srgbClr val="3F3F3F"/>
                </a:solidFill>
                <a:latin typeface="Time New Roman"/>
              </a:rPr>
              <a:t> </a:t>
            </a:r>
            <a:r>
              <a:rPr lang="en-US" sz="2400" dirty="0" err="1">
                <a:solidFill>
                  <a:srgbClr val="3F3F3F"/>
                </a:solidFill>
                <a:latin typeface="Time New Roman"/>
              </a:rPr>
              <a:t>sâu</a:t>
            </a:r>
            <a:r>
              <a:rPr lang="en-US" sz="2400" dirty="0">
                <a:solidFill>
                  <a:srgbClr val="3F3F3F"/>
                </a:solidFill>
                <a:latin typeface="Time New Roman"/>
              </a:rPr>
              <a:t> </a:t>
            </a:r>
          </a:p>
        </p:txBody>
      </p:sp>
    </p:spTree>
    <p:extLst>
      <p:ext uri="{BB962C8B-B14F-4D97-AF65-F5344CB8AC3E}">
        <p14:creationId xmlns:p14="http://schemas.microsoft.com/office/powerpoint/2010/main" val="3997892237"/>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8" name="Text Box 2">
            <a:extLst>
              <a:ext uri="{FF2B5EF4-FFF2-40B4-BE49-F238E27FC236}">
                <a16:creationId xmlns:a16="http://schemas.microsoft.com/office/drawing/2014/main" id="{3FF45024-12CD-49F5-ABA8-2AF78ACF306A}"/>
              </a:ext>
            </a:extLst>
          </p:cNvPr>
          <p:cNvSpPr txBox="1">
            <a:spLocks noChangeArrowheads="1"/>
          </p:cNvSpPr>
          <p:nvPr/>
        </p:nvSpPr>
        <p:spPr bwMode="auto">
          <a:xfrm>
            <a:off x="3044996" y="917331"/>
            <a:ext cx="8968813" cy="1200329"/>
          </a:xfrm>
          <a:prstGeom prst="rect">
            <a:avLst/>
          </a:prstGeom>
          <a:noFill/>
          <a:ln w="9525">
            <a:noFill/>
            <a:miter lim="800000"/>
            <a:headEnd/>
            <a:tailEnd/>
          </a:ln>
          <a:effectLst/>
        </p:spPr>
        <p:txBody>
          <a:bodyPr wrap="square">
            <a:spAutoFit/>
          </a:bodyPr>
          <a:lstStyle/>
          <a:p>
            <a:pPr>
              <a:spcBef>
                <a:spcPct val="50000"/>
              </a:spcBef>
            </a:pPr>
            <a:r>
              <a:rPr lang="en-US" sz="3600" b="1">
                <a:solidFill>
                  <a:srgbClr val="FF0066"/>
                </a:solidFill>
                <a:latin typeface="Times New Roman" pitchFamily="18" charset="0"/>
                <a:cs typeface="Times New Roman" pitchFamily="18" charset="0"/>
              </a:rPr>
              <a:t>Bản </a:t>
            </a:r>
            <a:r>
              <a:rPr lang="en-US" sz="3600" b="1" dirty="0" err="1">
                <a:solidFill>
                  <a:srgbClr val="FF0066"/>
                </a:solidFill>
                <a:latin typeface="Times New Roman" pitchFamily="18" charset="0"/>
                <a:cs typeface="Times New Roman" pitchFamily="18" charset="0"/>
              </a:rPr>
              <a:t>thân</a:t>
            </a:r>
            <a:r>
              <a:rPr lang="en-US" sz="3600" b="1" dirty="0">
                <a:solidFill>
                  <a:srgbClr val="FF0066"/>
                </a:solidFill>
                <a:latin typeface="Times New Roman" pitchFamily="18" charset="0"/>
                <a:cs typeface="Times New Roman" pitchFamily="18" charset="0"/>
              </a:rPr>
              <a:t> </a:t>
            </a:r>
            <a:r>
              <a:rPr lang="en-US" sz="3600" b="1" dirty="0" err="1">
                <a:solidFill>
                  <a:srgbClr val="FF0066"/>
                </a:solidFill>
                <a:latin typeface="Times New Roman" pitchFamily="18" charset="0"/>
                <a:cs typeface="Times New Roman" pitchFamily="18" charset="0"/>
              </a:rPr>
              <a:t>em</a:t>
            </a:r>
            <a:r>
              <a:rPr lang="en-US" sz="3600" b="1" dirty="0">
                <a:solidFill>
                  <a:srgbClr val="FF0066"/>
                </a:solidFill>
                <a:latin typeface="Times New Roman" pitchFamily="18" charset="0"/>
                <a:cs typeface="Times New Roman" pitchFamily="18" charset="0"/>
              </a:rPr>
              <a:t> </a:t>
            </a:r>
            <a:r>
              <a:rPr lang="en-US" sz="3600" b="1" dirty="0" err="1">
                <a:solidFill>
                  <a:srgbClr val="FF0066"/>
                </a:solidFill>
                <a:latin typeface="Times New Roman" pitchFamily="18" charset="0"/>
                <a:cs typeface="Times New Roman" pitchFamily="18" charset="0"/>
              </a:rPr>
              <a:t>cần</a:t>
            </a:r>
            <a:r>
              <a:rPr lang="en-US" sz="3600" b="1" dirty="0">
                <a:solidFill>
                  <a:srgbClr val="FF0066"/>
                </a:solidFill>
                <a:latin typeface="Times New Roman" pitchFamily="18" charset="0"/>
                <a:cs typeface="Times New Roman" pitchFamily="18" charset="0"/>
              </a:rPr>
              <a:t> </a:t>
            </a:r>
            <a:r>
              <a:rPr lang="en-US" sz="3600" b="1" dirty="0" err="1">
                <a:solidFill>
                  <a:srgbClr val="FF0066"/>
                </a:solidFill>
                <a:latin typeface="Times New Roman" pitchFamily="18" charset="0"/>
                <a:cs typeface="Times New Roman" pitchFamily="18" charset="0"/>
              </a:rPr>
              <a:t>phải</a:t>
            </a:r>
            <a:r>
              <a:rPr lang="en-US" sz="3600" b="1" dirty="0">
                <a:solidFill>
                  <a:srgbClr val="FF0066"/>
                </a:solidFill>
                <a:latin typeface="Times New Roman" pitchFamily="18" charset="0"/>
                <a:cs typeface="Times New Roman" pitchFamily="18" charset="0"/>
              </a:rPr>
              <a:t> </a:t>
            </a:r>
            <a:r>
              <a:rPr lang="en-US" sz="3600" b="1" dirty="0" err="1">
                <a:solidFill>
                  <a:srgbClr val="FF0066"/>
                </a:solidFill>
                <a:latin typeface="Times New Roman" pitchFamily="18" charset="0"/>
                <a:cs typeface="Times New Roman" pitchFamily="18" charset="0"/>
              </a:rPr>
              <a:t>làm</a:t>
            </a:r>
            <a:r>
              <a:rPr lang="en-US" sz="3600" b="1" dirty="0">
                <a:solidFill>
                  <a:srgbClr val="FF0066"/>
                </a:solidFill>
                <a:latin typeface="Times New Roman" pitchFamily="18" charset="0"/>
                <a:cs typeface="Times New Roman" pitchFamily="18" charset="0"/>
              </a:rPr>
              <a:t> </a:t>
            </a:r>
            <a:r>
              <a:rPr lang="en-US" sz="3600" b="1" dirty="0" err="1">
                <a:solidFill>
                  <a:srgbClr val="FF0066"/>
                </a:solidFill>
                <a:latin typeface="Times New Roman" pitchFamily="18" charset="0"/>
                <a:cs typeface="Times New Roman" pitchFamily="18" charset="0"/>
              </a:rPr>
              <a:t>gì</a:t>
            </a:r>
            <a:r>
              <a:rPr lang="en-US" sz="3600" b="1" dirty="0">
                <a:solidFill>
                  <a:srgbClr val="FF0066"/>
                </a:solidFill>
                <a:latin typeface="Times New Roman" pitchFamily="18" charset="0"/>
                <a:cs typeface="Times New Roman" pitchFamily="18" charset="0"/>
              </a:rPr>
              <a:t> </a:t>
            </a:r>
            <a:r>
              <a:rPr lang="en-US" sz="3600" b="1" dirty="0" err="1">
                <a:solidFill>
                  <a:srgbClr val="FF0066"/>
                </a:solidFill>
                <a:latin typeface="Times New Roman" pitchFamily="18" charset="0"/>
                <a:cs typeface="Times New Roman" pitchFamily="18" charset="0"/>
              </a:rPr>
              <a:t>để</a:t>
            </a:r>
            <a:r>
              <a:rPr lang="en-US" sz="3600" b="1" dirty="0">
                <a:solidFill>
                  <a:srgbClr val="FF0066"/>
                </a:solidFill>
                <a:latin typeface="Times New Roman" pitchFamily="18" charset="0"/>
                <a:cs typeface="Times New Roman" pitchFamily="18" charset="0"/>
              </a:rPr>
              <a:t> </a:t>
            </a:r>
            <a:r>
              <a:rPr lang="en-US" sz="3600" b="1" dirty="0" err="1">
                <a:solidFill>
                  <a:srgbClr val="FF0066"/>
                </a:solidFill>
                <a:latin typeface="Times New Roman" pitchFamily="18" charset="0"/>
                <a:cs typeface="Times New Roman" pitchFamily="18" charset="0"/>
              </a:rPr>
              <a:t>góp</a:t>
            </a:r>
            <a:r>
              <a:rPr lang="en-US" sz="3600" b="1" dirty="0">
                <a:solidFill>
                  <a:srgbClr val="FF0066"/>
                </a:solidFill>
                <a:latin typeface="Times New Roman" pitchFamily="18" charset="0"/>
                <a:cs typeface="Times New Roman" pitchFamily="18" charset="0"/>
              </a:rPr>
              <a:t> </a:t>
            </a:r>
            <a:r>
              <a:rPr lang="en-US" sz="3600" b="1" dirty="0" err="1">
                <a:solidFill>
                  <a:srgbClr val="FF0066"/>
                </a:solidFill>
                <a:latin typeface="Times New Roman" pitchFamily="18" charset="0"/>
                <a:cs typeface="Times New Roman" pitchFamily="18" charset="0"/>
              </a:rPr>
              <a:t>phần</a:t>
            </a:r>
            <a:r>
              <a:rPr lang="en-US" sz="3600" b="1" dirty="0">
                <a:solidFill>
                  <a:srgbClr val="FF0066"/>
                </a:solidFill>
                <a:latin typeface="Times New Roman" pitchFamily="18" charset="0"/>
                <a:cs typeface="Times New Roman" pitchFamily="18" charset="0"/>
              </a:rPr>
              <a:t> </a:t>
            </a:r>
            <a:r>
              <a:rPr lang="en-US" sz="3600" b="1" dirty="0" err="1">
                <a:solidFill>
                  <a:srgbClr val="FF0066"/>
                </a:solidFill>
                <a:latin typeface="Times New Roman" pitchFamily="18" charset="0"/>
                <a:cs typeface="Times New Roman" pitchFamily="18" charset="0"/>
              </a:rPr>
              <a:t>phòng</a:t>
            </a:r>
            <a:r>
              <a:rPr lang="en-US" sz="3600" b="1" dirty="0">
                <a:solidFill>
                  <a:srgbClr val="FF0066"/>
                </a:solidFill>
                <a:latin typeface="Times New Roman" pitchFamily="18" charset="0"/>
                <a:cs typeface="Times New Roman" pitchFamily="18" charset="0"/>
              </a:rPr>
              <a:t> </a:t>
            </a:r>
            <a:r>
              <a:rPr lang="en-US" sz="3600" b="1" dirty="0" err="1">
                <a:solidFill>
                  <a:srgbClr val="FF0066"/>
                </a:solidFill>
                <a:latin typeface="Times New Roman" pitchFamily="18" charset="0"/>
                <a:cs typeface="Times New Roman" pitchFamily="18" charset="0"/>
              </a:rPr>
              <a:t>chống</a:t>
            </a:r>
            <a:r>
              <a:rPr lang="en-US" sz="3600" b="1" dirty="0">
                <a:solidFill>
                  <a:srgbClr val="FF0066"/>
                </a:solidFill>
                <a:latin typeface="Times New Roman" pitchFamily="18" charset="0"/>
                <a:cs typeface="Times New Roman" pitchFamily="18" charset="0"/>
              </a:rPr>
              <a:t> ô </a:t>
            </a:r>
            <a:r>
              <a:rPr lang="en-US" sz="3600" b="1" dirty="0" err="1">
                <a:solidFill>
                  <a:srgbClr val="FF0066"/>
                </a:solidFill>
                <a:latin typeface="Times New Roman" pitchFamily="18" charset="0"/>
                <a:cs typeface="Times New Roman" pitchFamily="18" charset="0"/>
              </a:rPr>
              <a:t>nhiễm</a:t>
            </a:r>
            <a:r>
              <a:rPr lang="en-US" sz="3600" b="1" dirty="0">
                <a:solidFill>
                  <a:srgbClr val="FF0066"/>
                </a:solidFill>
                <a:latin typeface="Times New Roman" pitchFamily="18" charset="0"/>
                <a:cs typeface="Times New Roman" pitchFamily="18" charset="0"/>
              </a:rPr>
              <a:t> </a:t>
            </a:r>
            <a:r>
              <a:rPr lang="en-US" sz="3600" b="1" dirty="0" err="1">
                <a:solidFill>
                  <a:srgbClr val="FF0066"/>
                </a:solidFill>
                <a:latin typeface="Times New Roman" pitchFamily="18" charset="0"/>
                <a:cs typeface="Times New Roman" pitchFamily="18" charset="0"/>
              </a:rPr>
              <a:t>môi</a:t>
            </a:r>
            <a:r>
              <a:rPr lang="en-US" sz="3600" b="1" dirty="0">
                <a:solidFill>
                  <a:srgbClr val="FF0066"/>
                </a:solidFill>
                <a:latin typeface="Times New Roman" pitchFamily="18" charset="0"/>
                <a:cs typeface="Times New Roman" pitchFamily="18" charset="0"/>
              </a:rPr>
              <a:t> </a:t>
            </a:r>
            <a:r>
              <a:rPr lang="en-US" sz="3600" b="1" dirty="0" err="1">
                <a:solidFill>
                  <a:srgbClr val="FF0066"/>
                </a:solidFill>
                <a:latin typeface="Times New Roman" pitchFamily="18" charset="0"/>
                <a:cs typeface="Times New Roman" pitchFamily="18" charset="0"/>
              </a:rPr>
              <a:t>trường</a:t>
            </a:r>
            <a:r>
              <a:rPr lang="en-US" sz="3600" b="1" dirty="0">
                <a:solidFill>
                  <a:srgbClr val="FF0066"/>
                </a:solidFill>
                <a:latin typeface="Times New Roman" pitchFamily="18" charset="0"/>
                <a:cs typeface="Times New Roman" pitchFamily="18" charset="0"/>
              </a:rPr>
              <a:t>?</a:t>
            </a:r>
          </a:p>
        </p:txBody>
      </p:sp>
      <p:sp>
        <p:nvSpPr>
          <p:cNvPr id="9" name="Text Box 3">
            <a:extLst>
              <a:ext uri="{FF2B5EF4-FFF2-40B4-BE49-F238E27FC236}">
                <a16:creationId xmlns:a16="http://schemas.microsoft.com/office/drawing/2014/main" id="{2456A7F6-FD81-4C8A-802F-AC220A224CCB}"/>
              </a:ext>
            </a:extLst>
          </p:cNvPr>
          <p:cNvSpPr txBox="1">
            <a:spLocks noChangeArrowheads="1"/>
          </p:cNvSpPr>
          <p:nvPr/>
        </p:nvSpPr>
        <p:spPr bwMode="auto">
          <a:xfrm>
            <a:off x="618979" y="2662848"/>
            <a:ext cx="11282290" cy="2800767"/>
          </a:xfrm>
          <a:prstGeom prst="rect">
            <a:avLst/>
          </a:prstGeom>
          <a:noFill/>
          <a:ln w="9525">
            <a:noFill/>
            <a:miter lim="800000"/>
            <a:headEnd/>
            <a:tailEnd/>
          </a:ln>
          <a:effectLst/>
        </p:spPr>
        <p:txBody>
          <a:bodyPr wrap="square">
            <a:spAutoFit/>
          </a:bodyPr>
          <a:lstStyle/>
          <a:p>
            <a:pPr>
              <a:spcBef>
                <a:spcPct val="50000"/>
              </a:spcBef>
            </a:pPr>
            <a:r>
              <a:rPr lang="en-US" sz="3200" dirty="0">
                <a:solidFill>
                  <a:srgbClr val="0033CC"/>
                </a:solidFill>
                <a:latin typeface="Times New Roman" pitchFamily="18" charset="0"/>
                <a:cs typeface="Times New Roman" pitchFamily="18" charset="0"/>
              </a:rPr>
              <a:t>- </a:t>
            </a:r>
            <a:r>
              <a:rPr lang="en-US" sz="3200" b="1" dirty="0">
                <a:solidFill>
                  <a:srgbClr val="0033CC"/>
                </a:solidFill>
                <a:latin typeface="Times New Roman" pitchFamily="18" charset="0"/>
                <a:cs typeface="Times New Roman" pitchFamily="18" charset="0"/>
              </a:rPr>
              <a:t>Thu </a:t>
            </a:r>
            <a:r>
              <a:rPr lang="en-US" sz="3200" b="1" dirty="0" err="1">
                <a:solidFill>
                  <a:srgbClr val="0033CC"/>
                </a:solidFill>
                <a:latin typeface="Times New Roman" pitchFamily="18" charset="0"/>
                <a:cs typeface="Times New Roman" pitchFamily="18" charset="0"/>
              </a:rPr>
              <a:t>gom</a:t>
            </a:r>
            <a:r>
              <a:rPr lang="en-US" sz="3200" b="1" dirty="0">
                <a:solidFill>
                  <a:srgbClr val="0033CC"/>
                </a:solidFill>
                <a:latin typeface="Times New Roman" pitchFamily="18" charset="0"/>
                <a:cs typeface="Times New Roman" pitchFamily="18" charset="0"/>
              </a:rPr>
              <a:t> </a:t>
            </a:r>
            <a:r>
              <a:rPr lang="en-US" sz="3200" b="1" dirty="0" err="1">
                <a:solidFill>
                  <a:srgbClr val="0033CC"/>
                </a:solidFill>
                <a:latin typeface="Times New Roman" pitchFamily="18" charset="0"/>
                <a:cs typeface="Times New Roman" pitchFamily="18" charset="0"/>
              </a:rPr>
              <a:t>và</a:t>
            </a:r>
            <a:r>
              <a:rPr lang="en-US" sz="3200" b="1" dirty="0">
                <a:solidFill>
                  <a:srgbClr val="0033CC"/>
                </a:solidFill>
                <a:latin typeface="Times New Roman" pitchFamily="18" charset="0"/>
                <a:cs typeface="Times New Roman" pitchFamily="18" charset="0"/>
              </a:rPr>
              <a:t> </a:t>
            </a:r>
            <a:r>
              <a:rPr lang="en-US" sz="3200" b="1" dirty="0" err="1">
                <a:solidFill>
                  <a:srgbClr val="0033CC"/>
                </a:solidFill>
                <a:latin typeface="Times New Roman" pitchFamily="18" charset="0"/>
                <a:cs typeface="Times New Roman" pitchFamily="18" charset="0"/>
              </a:rPr>
              <a:t>bỏ</a:t>
            </a:r>
            <a:r>
              <a:rPr lang="en-US" sz="3200" b="1" dirty="0">
                <a:solidFill>
                  <a:srgbClr val="0033CC"/>
                </a:solidFill>
                <a:latin typeface="Times New Roman" pitchFamily="18" charset="0"/>
                <a:cs typeface="Times New Roman" pitchFamily="18" charset="0"/>
              </a:rPr>
              <a:t> </a:t>
            </a:r>
            <a:r>
              <a:rPr lang="en-US" sz="3200" b="1" dirty="0" err="1">
                <a:solidFill>
                  <a:srgbClr val="0033CC"/>
                </a:solidFill>
                <a:latin typeface="Times New Roman" pitchFamily="18" charset="0"/>
                <a:cs typeface="Times New Roman" pitchFamily="18" charset="0"/>
              </a:rPr>
              <a:t>rác</a:t>
            </a:r>
            <a:r>
              <a:rPr lang="en-US" sz="3200" b="1" dirty="0">
                <a:solidFill>
                  <a:srgbClr val="0033CC"/>
                </a:solidFill>
                <a:latin typeface="Times New Roman" pitchFamily="18" charset="0"/>
                <a:cs typeface="Times New Roman" pitchFamily="18" charset="0"/>
              </a:rPr>
              <a:t> </a:t>
            </a:r>
            <a:r>
              <a:rPr lang="en-US" sz="3200" b="1" dirty="0" err="1">
                <a:solidFill>
                  <a:srgbClr val="0033CC"/>
                </a:solidFill>
                <a:latin typeface="Times New Roman" pitchFamily="18" charset="0"/>
                <a:cs typeface="Times New Roman" pitchFamily="18" charset="0"/>
              </a:rPr>
              <a:t>thải</a:t>
            </a:r>
            <a:r>
              <a:rPr lang="en-US" sz="3200" b="1" dirty="0">
                <a:solidFill>
                  <a:srgbClr val="0033CC"/>
                </a:solidFill>
                <a:latin typeface="Times New Roman" pitchFamily="18" charset="0"/>
                <a:cs typeface="Times New Roman" pitchFamily="18" charset="0"/>
              </a:rPr>
              <a:t> </a:t>
            </a:r>
            <a:r>
              <a:rPr lang="en-US" sz="3200" b="1" dirty="0" err="1">
                <a:solidFill>
                  <a:srgbClr val="0033CC"/>
                </a:solidFill>
                <a:latin typeface="Times New Roman" pitchFamily="18" charset="0"/>
                <a:cs typeface="Times New Roman" pitchFamily="18" charset="0"/>
              </a:rPr>
              <a:t>đúng</a:t>
            </a:r>
            <a:r>
              <a:rPr lang="en-US" sz="3200" b="1" dirty="0">
                <a:solidFill>
                  <a:srgbClr val="0033CC"/>
                </a:solidFill>
                <a:latin typeface="Times New Roman" pitchFamily="18" charset="0"/>
                <a:cs typeface="Times New Roman" pitchFamily="18" charset="0"/>
              </a:rPr>
              <a:t> </a:t>
            </a:r>
            <a:r>
              <a:rPr lang="en-US" sz="3200" b="1" dirty="0" err="1">
                <a:solidFill>
                  <a:srgbClr val="0033CC"/>
                </a:solidFill>
                <a:latin typeface="Times New Roman" pitchFamily="18" charset="0"/>
                <a:cs typeface="Times New Roman" pitchFamily="18" charset="0"/>
              </a:rPr>
              <a:t>nơi</a:t>
            </a:r>
            <a:r>
              <a:rPr lang="en-US" sz="3200" b="1" dirty="0">
                <a:solidFill>
                  <a:srgbClr val="0033CC"/>
                </a:solidFill>
                <a:latin typeface="Times New Roman" pitchFamily="18" charset="0"/>
                <a:cs typeface="Times New Roman" pitchFamily="18" charset="0"/>
              </a:rPr>
              <a:t> </a:t>
            </a:r>
            <a:r>
              <a:rPr lang="en-US" sz="3200" b="1" err="1">
                <a:solidFill>
                  <a:srgbClr val="0033CC"/>
                </a:solidFill>
                <a:latin typeface="Times New Roman" pitchFamily="18" charset="0"/>
                <a:cs typeface="Times New Roman" pitchFamily="18" charset="0"/>
              </a:rPr>
              <a:t>quy</a:t>
            </a:r>
            <a:r>
              <a:rPr lang="en-US" sz="3200" b="1">
                <a:solidFill>
                  <a:srgbClr val="0033CC"/>
                </a:solidFill>
                <a:latin typeface="Times New Roman" pitchFamily="18" charset="0"/>
                <a:cs typeface="Times New Roman" pitchFamily="18" charset="0"/>
              </a:rPr>
              <a:t> định.</a:t>
            </a:r>
            <a:endParaRPr lang="en-US" sz="3200" b="1" dirty="0">
              <a:solidFill>
                <a:srgbClr val="0033CC"/>
              </a:solidFill>
              <a:latin typeface="Times New Roman" pitchFamily="18" charset="0"/>
              <a:cs typeface="Times New Roman" pitchFamily="18" charset="0"/>
            </a:endParaRPr>
          </a:p>
          <a:p>
            <a:pPr>
              <a:spcBef>
                <a:spcPct val="50000"/>
              </a:spcBef>
              <a:buFontTx/>
              <a:buChar char="-"/>
            </a:pPr>
            <a:r>
              <a:rPr lang="en-US" sz="3200" b="1">
                <a:solidFill>
                  <a:srgbClr val="0033CC"/>
                </a:solidFill>
                <a:latin typeface="Times New Roman" pitchFamily="18" charset="0"/>
                <a:cs typeface="Times New Roman" pitchFamily="18" charset="0"/>
              </a:rPr>
              <a:t> Vệ </a:t>
            </a:r>
            <a:r>
              <a:rPr lang="en-US" sz="3200" b="1" dirty="0" err="1">
                <a:solidFill>
                  <a:srgbClr val="0033CC"/>
                </a:solidFill>
                <a:latin typeface="Times New Roman" pitchFamily="18" charset="0"/>
                <a:cs typeface="Times New Roman" pitchFamily="18" charset="0"/>
              </a:rPr>
              <a:t>sinh</a:t>
            </a:r>
            <a:r>
              <a:rPr lang="en-US" sz="3200" b="1" dirty="0">
                <a:solidFill>
                  <a:srgbClr val="0033CC"/>
                </a:solidFill>
                <a:latin typeface="Times New Roman" pitchFamily="18" charset="0"/>
                <a:cs typeface="Times New Roman" pitchFamily="18" charset="0"/>
              </a:rPr>
              <a:t> </a:t>
            </a:r>
            <a:r>
              <a:rPr lang="en-US" sz="3200" b="1" dirty="0" err="1">
                <a:solidFill>
                  <a:srgbClr val="0033CC"/>
                </a:solidFill>
                <a:latin typeface="Times New Roman" pitchFamily="18" charset="0"/>
                <a:cs typeface="Times New Roman" pitchFamily="18" charset="0"/>
              </a:rPr>
              <a:t>nhà</a:t>
            </a:r>
            <a:r>
              <a:rPr lang="en-US" sz="3200" b="1" dirty="0">
                <a:solidFill>
                  <a:srgbClr val="0033CC"/>
                </a:solidFill>
                <a:latin typeface="Times New Roman" pitchFamily="18" charset="0"/>
                <a:cs typeface="Times New Roman" pitchFamily="18" charset="0"/>
              </a:rPr>
              <a:t> ở, </a:t>
            </a:r>
            <a:r>
              <a:rPr lang="en-US" sz="3200" b="1" dirty="0" err="1">
                <a:solidFill>
                  <a:srgbClr val="0033CC"/>
                </a:solidFill>
                <a:latin typeface="Times New Roman" pitchFamily="18" charset="0"/>
                <a:cs typeface="Times New Roman" pitchFamily="18" charset="0"/>
              </a:rPr>
              <a:t>trường</a:t>
            </a:r>
            <a:r>
              <a:rPr lang="en-US" sz="3200" b="1" dirty="0">
                <a:solidFill>
                  <a:srgbClr val="0033CC"/>
                </a:solidFill>
                <a:latin typeface="Times New Roman" pitchFamily="18" charset="0"/>
                <a:cs typeface="Times New Roman" pitchFamily="18" charset="0"/>
              </a:rPr>
              <a:t> </a:t>
            </a:r>
            <a:r>
              <a:rPr lang="en-US" sz="3200" b="1" dirty="0" err="1">
                <a:solidFill>
                  <a:srgbClr val="0033CC"/>
                </a:solidFill>
                <a:latin typeface="Times New Roman" pitchFamily="18" charset="0"/>
                <a:cs typeface="Times New Roman" pitchFamily="18" charset="0"/>
              </a:rPr>
              <a:t>lớp</a:t>
            </a:r>
            <a:r>
              <a:rPr lang="en-US" sz="3200" b="1" dirty="0">
                <a:solidFill>
                  <a:srgbClr val="0033CC"/>
                </a:solidFill>
                <a:latin typeface="Times New Roman" pitchFamily="18" charset="0"/>
                <a:cs typeface="Times New Roman" pitchFamily="18" charset="0"/>
              </a:rPr>
              <a:t>, </a:t>
            </a:r>
            <a:r>
              <a:rPr lang="en-US" sz="3200" b="1" dirty="0" err="1">
                <a:solidFill>
                  <a:srgbClr val="0033CC"/>
                </a:solidFill>
                <a:latin typeface="Times New Roman" pitchFamily="18" charset="0"/>
                <a:cs typeface="Times New Roman" pitchFamily="18" charset="0"/>
              </a:rPr>
              <a:t>đường</a:t>
            </a:r>
            <a:r>
              <a:rPr lang="en-US" sz="3200" b="1" dirty="0">
                <a:solidFill>
                  <a:srgbClr val="0033CC"/>
                </a:solidFill>
                <a:latin typeface="Times New Roman" pitchFamily="18" charset="0"/>
                <a:cs typeface="Times New Roman" pitchFamily="18" charset="0"/>
              </a:rPr>
              <a:t> </a:t>
            </a:r>
            <a:r>
              <a:rPr lang="en-US" sz="3200" b="1" err="1">
                <a:solidFill>
                  <a:srgbClr val="0033CC"/>
                </a:solidFill>
                <a:latin typeface="Times New Roman" pitchFamily="18" charset="0"/>
                <a:cs typeface="Times New Roman" pitchFamily="18" charset="0"/>
              </a:rPr>
              <a:t>thôn</a:t>
            </a:r>
            <a:r>
              <a:rPr lang="en-US" sz="3200" b="1">
                <a:solidFill>
                  <a:srgbClr val="0033CC"/>
                </a:solidFill>
                <a:latin typeface="Times New Roman" pitchFamily="18" charset="0"/>
                <a:cs typeface="Times New Roman" pitchFamily="18" charset="0"/>
              </a:rPr>
              <a:t> xóm... sạch </a:t>
            </a:r>
            <a:r>
              <a:rPr lang="en-US" sz="3200" b="1" dirty="0" err="1">
                <a:solidFill>
                  <a:srgbClr val="0033CC"/>
                </a:solidFill>
                <a:latin typeface="Times New Roman" pitchFamily="18" charset="0"/>
                <a:cs typeface="Times New Roman" pitchFamily="18" charset="0"/>
              </a:rPr>
              <a:t>sẽ</a:t>
            </a:r>
            <a:endParaRPr lang="en-US" sz="3200" b="1" dirty="0">
              <a:solidFill>
                <a:srgbClr val="0033CC"/>
              </a:solidFill>
              <a:latin typeface="Times New Roman" pitchFamily="18" charset="0"/>
              <a:cs typeface="Times New Roman" pitchFamily="18" charset="0"/>
            </a:endParaRPr>
          </a:p>
          <a:p>
            <a:pPr>
              <a:spcBef>
                <a:spcPct val="50000"/>
              </a:spcBef>
            </a:pPr>
            <a:r>
              <a:rPr lang="en-US" sz="3200" b="1" dirty="0">
                <a:solidFill>
                  <a:srgbClr val="0033CC"/>
                </a:solidFill>
                <a:latin typeface="Times New Roman" pitchFamily="18" charset="0"/>
                <a:cs typeface="Times New Roman" pitchFamily="18" charset="0"/>
              </a:rPr>
              <a:t>- </a:t>
            </a:r>
            <a:r>
              <a:rPr lang="en-US" sz="3200" b="1" dirty="0" err="1">
                <a:solidFill>
                  <a:srgbClr val="0033CC"/>
                </a:solidFill>
                <a:latin typeface="Times New Roman" pitchFamily="18" charset="0"/>
                <a:cs typeface="Times New Roman" pitchFamily="18" charset="0"/>
              </a:rPr>
              <a:t>Trồng</a:t>
            </a:r>
            <a:r>
              <a:rPr lang="en-US" sz="3200" b="1" dirty="0">
                <a:solidFill>
                  <a:srgbClr val="0033CC"/>
                </a:solidFill>
                <a:latin typeface="Times New Roman" pitchFamily="18" charset="0"/>
                <a:cs typeface="Times New Roman" pitchFamily="18" charset="0"/>
              </a:rPr>
              <a:t> </a:t>
            </a:r>
            <a:r>
              <a:rPr lang="en-US" sz="3200" b="1" dirty="0" err="1">
                <a:solidFill>
                  <a:srgbClr val="0033CC"/>
                </a:solidFill>
                <a:latin typeface="Times New Roman" pitchFamily="18" charset="0"/>
                <a:cs typeface="Times New Roman" pitchFamily="18" charset="0"/>
              </a:rPr>
              <a:t>và</a:t>
            </a:r>
            <a:r>
              <a:rPr lang="en-US" sz="3200" b="1" dirty="0">
                <a:solidFill>
                  <a:srgbClr val="0033CC"/>
                </a:solidFill>
                <a:latin typeface="Times New Roman" pitchFamily="18" charset="0"/>
                <a:cs typeface="Times New Roman" pitchFamily="18" charset="0"/>
              </a:rPr>
              <a:t> </a:t>
            </a:r>
            <a:r>
              <a:rPr lang="en-US" sz="3200" b="1" dirty="0" err="1">
                <a:solidFill>
                  <a:srgbClr val="0033CC"/>
                </a:solidFill>
                <a:latin typeface="Times New Roman" pitchFamily="18" charset="0"/>
                <a:cs typeface="Times New Roman" pitchFamily="18" charset="0"/>
              </a:rPr>
              <a:t>chăm</a:t>
            </a:r>
            <a:r>
              <a:rPr lang="en-US" sz="3200" b="1" dirty="0">
                <a:solidFill>
                  <a:srgbClr val="0033CC"/>
                </a:solidFill>
                <a:latin typeface="Times New Roman" pitchFamily="18" charset="0"/>
                <a:cs typeface="Times New Roman" pitchFamily="18" charset="0"/>
              </a:rPr>
              <a:t> </a:t>
            </a:r>
            <a:r>
              <a:rPr lang="en-US" sz="3200" b="1" dirty="0" err="1">
                <a:solidFill>
                  <a:srgbClr val="0033CC"/>
                </a:solidFill>
                <a:latin typeface="Times New Roman" pitchFamily="18" charset="0"/>
                <a:cs typeface="Times New Roman" pitchFamily="18" charset="0"/>
              </a:rPr>
              <a:t>sóc</a:t>
            </a:r>
            <a:r>
              <a:rPr lang="en-US" sz="3200" b="1" dirty="0">
                <a:solidFill>
                  <a:srgbClr val="0033CC"/>
                </a:solidFill>
                <a:latin typeface="Times New Roman" pitchFamily="18" charset="0"/>
                <a:cs typeface="Times New Roman" pitchFamily="18" charset="0"/>
              </a:rPr>
              <a:t> </a:t>
            </a:r>
            <a:r>
              <a:rPr lang="en-US" sz="3200" b="1" dirty="0" err="1">
                <a:solidFill>
                  <a:srgbClr val="0033CC"/>
                </a:solidFill>
                <a:latin typeface="Times New Roman" pitchFamily="18" charset="0"/>
                <a:cs typeface="Times New Roman" pitchFamily="18" charset="0"/>
              </a:rPr>
              <a:t>cây</a:t>
            </a:r>
            <a:r>
              <a:rPr lang="en-US" sz="3200" b="1" dirty="0">
                <a:solidFill>
                  <a:srgbClr val="0033CC"/>
                </a:solidFill>
                <a:latin typeface="Times New Roman" pitchFamily="18" charset="0"/>
                <a:cs typeface="Times New Roman" pitchFamily="18" charset="0"/>
              </a:rPr>
              <a:t> </a:t>
            </a:r>
            <a:r>
              <a:rPr lang="en-US" sz="3200" b="1" dirty="0" err="1">
                <a:solidFill>
                  <a:srgbClr val="0033CC"/>
                </a:solidFill>
                <a:latin typeface="Times New Roman" pitchFamily="18" charset="0"/>
                <a:cs typeface="Times New Roman" pitchFamily="18" charset="0"/>
              </a:rPr>
              <a:t>xanh</a:t>
            </a:r>
            <a:r>
              <a:rPr lang="en-US" sz="3200" b="1" dirty="0">
                <a:solidFill>
                  <a:srgbClr val="0033CC"/>
                </a:solidFill>
                <a:latin typeface="Times New Roman" pitchFamily="18" charset="0"/>
                <a:cs typeface="Times New Roman" pitchFamily="18" charset="0"/>
              </a:rPr>
              <a:t>...</a:t>
            </a:r>
          </a:p>
          <a:p>
            <a:pPr>
              <a:spcBef>
                <a:spcPct val="50000"/>
              </a:spcBef>
              <a:buFontTx/>
              <a:buChar char="-"/>
            </a:pPr>
            <a:r>
              <a:rPr lang="en-US" sz="3200" b="1" dirty="0">
                <a:solidFill>
                  <a:srgbClr val="0033CC"/>
                </a:solidFill>
                <a:latin typeface="Times New Roman" pitchFamily="18" charset="0"/>
                <a:cs typeface="Times New Roman" pitchFamily="18" charset="0"/>
              </a:rPr>
              <a:t> </a:t>
            </a:r>
            <a:r>
              <a:rPr lang="en-US" sz="3200" b="1" dirty="0" err="1">
                <a:solidFill>
                  <a:srgbClr val="0033CC"/>
                </a:solidFill>
                <a:latin typeface="Times New Roman" pitchFamily="18" charset="0"/>
                <a:cs typeface="Times New Roman" pitchFamily="18" charset="0"/>
              </a:rPr>
              <a:t>Tuyên</a:t>
            </a:r>
            <a:r>
              <a:rPr lang="en-US" sz="3200" b="1" dirty="0">
                <a:solidFill>
                  <a:srgbClr val="0033CC"/>
                </a:solidFill>
                <a:latin typeface="Times New Roman" pitchFamily="18" charset="0"/>
                <a:cs typeface="Times New Roman" pitchFamily="18" charset="0"/>
              </a:rPr>
              <a:t> </a:t>
            </a:r>
            <a:r>
              <a:rPr lang="en-US" sz="3200" b="1" dirty="0" err="1">
                <a:solidFill>
                  <a:srgbClr val="0033CC"/>
                </a:solidFill>
                <a:latin typeface="Times New Roman" pitchFamily="18" charset="0"/>
                <a:cs typeface="Times New Roman" pitchFamily="18" charset="0"/>
              </a:rPr>
              <a:t>truyền</a:t>
            </a:r>
            <a:r>
              <a:rPr lang="en-US" sz="3200" b="1" dirty="0">
                <a:solidFill>
                  <a:srgbClr val="0033CC"/>
                </a:solidFill>
                <a:latin typeface="Times New Roman" pitchFamily="18" charset="0"/>
                <a:cs typeface="Times New Roman" pitchFamily="18" charset="0"/>
              </a:rPr>
              <a:t> </a:t>
            </a:r>
            <a:r>
              <a:rPr lang="en-US" sz="3200" b="1" dirty="0" err="1">
                <a:solidFill>
                  <a:srgbClr val="0033CC"/>
                </a:solidFill>
                <a:latin typeface="Times New Roman" pitchFamily="18" charset="0"/>
                <a:cs typeface="Times New Roman" pitchFamily="18" charset="0"/>
              </a:rPr>
              <a:t>với</a:t>
            </a:r>
            <a:r>
              <a:rPr lang="en-US" sz="3200" b="1" dirty="0">
                <a:solidFill>
                  <a:srgbClr val="0033CC"/>
                </a:solidFill>
                <a:latin typeface="Times New Roman" pitchFamily="18" charset="0"/>
                <a:cs typeface="Times New Roman" pitchFamily="18" charset="0"/>
              </a:rPr>
              <a:t> </a:t>
            </a:r>
            <a:r>
              <a:rPr lang="en-US" sz="3200" b="1" dirty="0" err="1">
                <a:solidFill>
                  <a:srgbClr val="0033CC"/>
                </a:solidFill>
                <a:latin typeface="Times New Roman" pitchFamily="18" charset="0"/>
                <a:cs typeface="Times New Roman" pitchFamily="18" charset="0"/>
              </a:rPr>
              <a:t>mọi</a:t>
            </a:r>
            <a:r>
              <a:rPr lang="en-US" sz="3200" b="1" dirty="0">
                <a:solidFill>
                  <a:srgbClr val="0033CC"/>
                </a:solidFill>
                <a:latin typeface="Times New Roman" pitchFamily="18" charset="0"/>
                <a:cs typeface="Times New Roman" pitchFamily="18" charset="0"/>
              </a:rPr>
              <a:t> </a:t>
            </a:r>
            <a:r>
              <a:rPr lang="en-US" sz="3200" b="1" dirty="0" err="1">
                <a:solidFill>
                  <a:srgbClr val="0033CC"/>
                </a:solidFill>
                <a:latin typeface="Times New Roman" pitchFamily="18" charset="0"/>
                <a:cs typeface="Times New Roman" pitchFamily="18" charset="0"/>
              </a:rPr>
              <a:t>người</a:t>
            </a:r>
            <a:r>
              <a:rPr lang="en-US" sz="3200" b="1" dirty="0">
                <a:solidFill>
                  <a:srgbClr val="0033CC"/>
                </a:solidFill>
                <a:latin typeface="Times New Roman" pitchFamily="18" charset="0"/>
                <a:cs typeface="Times New Roman" pitchFamily="18" charset="0"/>
              </a:rPr>
              <a:t> </a:t>
            </a:r>
            <a:r>
              <a:rPr lang="en-US" sz="3200" b="1" dirty="0" err="1">
                <a:solidFill>
                  <a:srgbClr val="0033CC"/>
                </a:solidFill>
                <a:latin typeface="Times New Roman" pitchFamily="18" charset="0"/>
                <a:cs typeface="Times New Roman" pitchFamily="18" charset="0"/>
              </a:rPr>
              <a:t>về</a:t>
            </a:r>
            <a:r>
              <a:rPr lang="en-US" sz="3200" b="1" dirty="0">
                <a:solidFill>
                  <a:srgbClr val="0033CC"/>
                </a:solidFill>
                <a:latin typeface="Times New Roman" pitchFamily="18" charset="0"/>
                <a:cs typeface="Times New Roman" pitchFamily="18" charset="0"/>
              </a:rPr>
              <a:t> </a:t>
            </a:r>
            <a:r>
              <a:rPr lang="en-US" sz="3200" b="1" dirty="0" err="1">
                <a:solidFill>
                  <a:srgbClr val="0033CC"/>
                </a:solidFill>
                <a:latin typeface="Times New Roman" pitchFamily="18" charset="0"/>
                <a:cs typeface="Times New Roman" pitchFamily="18" charset="0"/>
              </a:rPr>
              <a:t>tác</a:t>
            </a:r>
            <a:r>
              <a:rPr lang="en-US" sz="3200" b="1" dirty="0">
                <a:solidFill>
                  <a:srgbClr val="0033CC"/>
                </a:solidFill>
                <a:latin typeface="Times New Roman" pitchFamily="18" charset="0"/>
                <a:cs typeface="Times New Roman" pitchFamily="18" charset="0"/>
              </a:rPr>
              <a:t> </a:t>
            </a:r>
            <a:r>
              <a:rPr lang="en-US" sz="3200" b="1" err="1">
                <a:solidFill>
                  <a:srgbClr val="0033CC"/>
                </a:solidFill>
                <a:latin typeface="Times New Roman" pitchFamily="18" charset="0"/>
                <a:cs typeface="Times New Roman" pitchFamily="18" charset="0"/>
              </a:rPr>
              <a:t>hại</a:t>
            </a:r>
            <a:r>
              <a:rPr lang="en-US" sz="3200" b="1">
                <a:solidFill>
                  <a:srgbClr val="0033CC"/>
                </a:solidFill>
                <a:latin typeface="Times New Roman" pitchFamily="18" charset="0"/>
                <a:cs typeface="Times New Roman" pitchFamily="18" charset="0"/>
              </a:rPr>
              <a:t> của </a:t>
            </a:r>
            <a:r>
              <a:rPr lang="en-US" sz="3200" b="1" dirty="0">
                <a:solidFill>
                  <a:srgbClr val="0033CC"/>
                </a:solidFill>
                <a:latin typeface="Times New Roman" pitchFamily="18" charset="0"/>
                <a:cs typeface="Times New Roman" pitchFamily="18" charset="0"/>
              </a:rPr>
              <a:t>ô </a:t>
            </a:r>
            <a:r>
              <a:rPr lang="en-US" sz="3200" b="1" dirty="0" err="1">
                <a:solidFill>
                  <a:srgbClr val="0033CC"/>
                </a:solidFill>
                <a:latin typeface="Times New Roman" pitchFamily="18" charset="0"/>
                <a:cs typeface="Times New Roman" pitchFamily="18" charset="0"/>
              </a:rPr>
              <a:t>nhiễm</a:t>
            </a:r>
            <a:r>
              <a:rPr lang="en-US" sz="3200" b="1" dirty="0">
                <a:solidFill>
                  <a:srgbClr val="0033CC"/>
                </a:solidFill>
                <a:latin typeface="Times New Roman" pitchFamily="18" charset="0"/>
                <a:cs typeface="Times New Roman" pitchFamily="18" charset="0"/>
              </a:rPr>
              <a:t> </a:t>
            </a:r>
            <a:r>
              <a:rPr lang="en-US" sz="3200" b="1" dirty="0" err="1">
                <a:solidFill>
                  <a:srgbClr val="0033CC"/>
                </a:solidFill>
                <a:latin typeface="Times New Roman" pitchFamily="18" charset="0"/>
                <a:cs typeface="Times New Roman" pitchFamily="18" charset="0"/>
              </a:rPr>
              <a:t>môi</a:t>
            </a:r>
            <a:r>
              <a:rPr lang="en-US" sz="3200" b="1" dirty="0">
                <a:solidFill>
                  <a:srgbClr val="0033CC"/>
                </a:solidFill>
                <a:latin typeface="Times New Roman" pitchFamily="18" charset="0"/>
                <a:cs typeface="Times New Roman" pitchFamily="18" charset="0"/>
              </a:rPr>
              <a:t> </a:t>
            </a:r>
            <a:r>
              <a:rPr lang="en-US" sz="3200" b="1" dirty="0" err="1">
                <a:solidFill>
                  <a:srgbClr val="0033CC"/>
                </a:solidFill>
                <a:latin typeface="Times New Roman" pitchFamily="18" charset="0"/>
                <a:cs typeface="Times New Roman" pitchFamily="18" charset="0"/>
              </a:rPr>
              <a:t>trường</a:t>
            </a:r>
            <a:endParaRPr lang="en-US" sz="3200" b="1" dirty="0">
              <a:solidFill>
                <a:srgbClr val="0033CC"/>
              </a:solidFill>
              <a:latin typeface="Times New Roman" pitchFamily="18" charset="0"/>
              <a:cs typeface="Times New Roman" pitchFamily="18" charset="0"/>
            </a:endParaRPr>
          </a:p>
        </p:txBody>
      </p:sp>
      <p:pic>
        <p:nvPicPr>
          <p:cNvPr id="10" name="Picture 6" descr="0036">
            <a:extLst>
              <a:ext uri="{FF2B5EF4-FFF2-40B4-BE49-F238E27FC236}">
                <a16:creationId xmlns:a16="http://schemas.microsoft.com/office/drawing/2014/main" id="{B35941CD-0772-4678-AC42-AE40382B52D2}"/>
              </a:ext>
            </a:extLst>
          </p:cNvPr>
          <p:cNvPicPr>
            <a:picLocks noChangeAspect="1" noChangeArrowheads="1" noCrop="1"/>
          </p:cNvPicPr>
          <p:nvPr/>
        </p:nvPicPr>
        <p:blipFill>
          <a:blip r:embed="rId3" cstate="print"/>
          <a:srcRect/>
          <a:stretch>
            <a:fillRect/>
          </a:stretch>
        </p:blipFill>
        <p:spPr bwMode="auto">
          <a:xfrm>
            <a:off x="1411458" y="542316"/>
            <a:ext cx="1633538" cy="1676400"/>
          </a:xfrm>
          <a:prstGeom prst="rect">
            <a:avLst/>
          </a:prstGeom>
          <a:noFill/>
          <a:ln w="9525">
            <a:noFill/>
            <a:miter lim="800000"/>
            <a:headEnd/>
            <a:tailEnd/>
          </a:ln>
        </p:spPr>
      </p:pic>
    </p:spTree>
    <p:extLst>
      <p:ext uri="{BB962C8B-B14F-4D97-AF65-F5344CB8AC3E}">
        <p14:creationId xmlns:p14="http://schemas.microsoft.com/office/powerpoint/2010/main" val="1484368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to="" calcmode="lin" valueType="num">
                                      <p:cBhvr>
                                        <p:cTn id="12"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41867" y="389467"/>
            <a:ext cx="10820399" cy="1845733"/>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dirty="0" err="1" smtClean="0">
                <a:solidFill>
                  <a:srgbClr val="002060"/>
                </a:solidFill>
                <a:latin typeface="Time New Roman"/>
                <a:cs typeface="Segoe UI Light" panose="020B0502040204020203" pitchFamily="34" charset="0"/>
              </a:rPr>
              <a:t>Gia</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đình</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của</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đôi</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trai</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gái</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đó</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làm</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như</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vậy</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là</a:t>
            </a:r>
            <a:r>
              <a:rPr lang="en-US" sz="2400" dirty="0" smtClean="0">
                <a:solidFill>
                  <a:srgbClr val="002060"/>
                </a:solidFill>
                <a:latin typeface="Time New Roman"/>
                <a:cs typeface="Segoe UI Light" panose="020B0502040204020203" pitchFamily="34" charset="0"/>
              </a:rPr>
              <a:t> </a:t>
            </a:r>
            <a:r>
              <a:rPr lang="en-US" sz="2400" b="1" dirty="0" err="1" smtClean="0">
                <a:solidFill>
                  <a:srgbClr val="002060"/>
                </a:solidFill>
                <a:latin typeface="Time New Roman"/>
                <a:cs typeface="Segoe UI Light" panose="020B0502040204020203" pitchFamily="34" charset="0"/>
              </a:rPr>
              <a:t>đúng</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vì</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theo</a:t>
            </a:r>
            <a:r>
              <a:rPr lang="en-US" sz="2400" dirty="0" smtClean="0">
                <a:solidFill>
                  <a:srgbClr val="002060"/>
                </a:solidFill>
                <a:latin typeface="Time New Roman"/>
                <a:cs typeface="Segoe UI Light" panose="020B0502040204020203" pitchFamily="34" charset="0"/>
              </a:rPr>
              <a:t> </a:t>
            </a:r>
            <a:r>
              <a:rPr lang="en-US" sz="2400" dirty="0" err="1">
                <a:solidFill>
                  <a:srgbClr val="002060"/>
                </a:solidFill>
                <a:latin typeface="Time New Roman"/>
                <a:cs typeface="Segoe UI Light" panose="020B0502040204020203" pitchFamily="34" charset="0"/>
              </a:rPr>
              <a:t>L</a:t>
            </a:r>
            <a:r>
              <a:rPr lang="en-US" sz="2400" dirty="0" err="1" smtClean="0">
                <a:solidFill>
                  <a:srgbClr val="002060"/>
                </a:solidFill>
                <a:latin typeface="Time New Roman"/>
                <a:cs typeface="Segoe UI Light" panose="020B0502040204020203" pitchFamily="34" charset="0"/>
              </a:rPr>
              <a:t>uật</a:t>
            </a:r>
            <a:r>
              <a:rPr lang="en-US" sz="2400" dirty="0" smtClean="0">
                <a:solidFill>
                  <a:srgbClr val="002060"/>
                </a:solidFill>
                <a:latin typeface="Time New Roman"/>
                <a:cs typeface="Segoe UI Light" panose="020B0502040204020203" pitchFamily="34" charset="0"/>
              </a:rPr>
              <a:t> </a:t>
            </a:r>
            <a:r>
              <a:rPr lang="en-US" sz="2400" dirty="0" err="1">
                <a:solidFill>
                  <a:srgbClr val="002060"/>
                </a:solidFill>
                <a:latin typeface="Time New Roman"/>
                <a:cs typeface="Segoe UI Light" panose="020B0502040204020203" pitchFamily="34" charset="0"/>
              </a:rPr>
              <a:t>H</a:t>
            </a:r>
            <a:r>
              <a:rPr lang="en-US" sz="2400" dirty="0" err="1" smtClean="0">
                <a:solidFill>
                  <a:srgbClr val="002060"/>
                </a:solidFill>
                <a:latin typeface="Time New Roman"/>
                <a:cs typeface="Segoe UI Light" panose="020B0502040204020203" pitchFamily="34" charset="0"/>
              </a:rPr>
              <a:t>ôn</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nhân</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và</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gia</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đình</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năm</a:t>
            </a:r>
            <a:r>
              <a:rPr lang="en-US" sz="2400" dirty="0" smtClean="0">
                <a:solidFill>
                  <a:srgbClr val="002060"/>
                </a:solidFill>
                <a:latin typeface="Time New Roman"/>
                <a:cs typeface="Segoe UI Light" panose="020B0502040204020203" pitchFamily="34" charset="0"/>
              </a:rPr>
              <a:t> 2014 </a:t>
            </a:r>
            <a:r>
              <a:rPr lang="en-US" sz="2400" dirty="0" err="1" smtClean="0">
                <a:solidFill>
                  <a:srgbClr val="002060"/>
                </a:solidFill>
                <a:latin typeface="Time New Roman"/>
                <a:cs typeface="Segoe UI Light" panose="020B0502040204020203" pitchFamily="34" charset="0"/>
              </a:rPr>
              <a:t>của</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Việt</a:t>
            </a:r>
            <a:r>
              <a:rPr lang="en-US" sz="2400" dirty="0" smtClean="0">
                <a:solidFill>
                  <a:srgbClr val="002060"/>
                </a:solidFill>
                <a:latin typeface="Time New Roman"/>
                <a:cs typeface="Segoe UI Light" panose="020B0502040204020203" pitchFamily="34" charset="0"/>
              </a:rPr>
              <a:t> Nam </a:t>
            </a:r>
            <a:r>
              <a:rPr lang="en-US" sz="2400" dirty="0" err="1" smtClean="0">
                <a:solidFill>
                  <a:srgbClr val="002060"/>
                </a:solidFill>
                <a:latin typeface="Time New Roman"/>
                <a:cs typeface="Segoe UI Light" panose="020B0502040204020203" pitchFamily="34" charset="0"/>
              </a:rPr>
              <a:t>nghiêm</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cấm</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kết</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hôn</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giữa</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những</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người</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có</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quan</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hệ</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họ</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hàng</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trong</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phạm</a:t>
            </a:r>
            <a:r>
              <a:rPr lang="en-US" sz="2400" dirty="0" smtClean="0">
                <a:solidFill>
                  <a:srgbClr val="002060"/>
                </a:solidFill>
                <a:latin typeface="Time New Roman"/>
                <a:cs typeface="Segoe UI Light" panose="020B0502040204020203" pitchFamily="34" charset="0"/>
              </a:rPr>
              <a:t> vi 3 </a:t>
            </a:r>
            <a:r>
              <a:rPr lang="en-US" sz="2400" dirty="0" err="1" smtClean="0">
                <a:solidFill>
                  <a:srgbClr val="002060"/>
                </a:solidFill>
                <a:latin typeface="Time New Roman"/>
                <a:cs typeface="Segoe UI Light" panose="020B0502040204020203" pitchFamily="34" charset="0"/>
              </a:rPr>
              <a:t>đời</a:t>
            </a:r>
            <a:r>
              <a:rPr lang="en-US" sz="2400" dirty="0" smtClean="0">
                <a:solidFill>
                  <a:srgbClr val="002060"/>
                </a:solidFill>
                <a:latin typeface="Time New Roman"/>
                <a:cs typeface="Segoe UI Light" panose="020B0502040204020203" pitchFamily="34" charset="0"/>
              </a:rPr>
              <a:t>.</a:t>
            </a:r>
          </a:p>
          <a:p>
            <a:pPr algn="ct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đời</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thứ</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nhất</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ông</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nội</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của</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đôi</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trai</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gái</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là</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anh</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em</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ruột</a:t>
            </a:r>
            <a:r>
              <a:rPr lang="en-US" sz="2400" dirty="0" smtClean="0">
                <a:solidFill>
                  <a:srgbClr val="002060"/>
                </a:solidFill>
                <a:latin typeface="Time New Roman"/>
                <a:cs typeface="Segoe UI Light" panose="020B0502040204020203" pitchFamily="34" charset="0"/>
              </a:rPr>
              <a:t> ; </a:t>
            </a:r>
            <a:r>
              <a:rPr lang="en-US" sz="2400" dirty="0" err="1" smtClean="0">
                <a:solidFill>
                  <a:srgbClr val="002060"/>
                </a:solidFill>
                <a:latin typeface="Time New Roman"/>
                <a:cs typeface="Segoe UI Light" panose="020B0502040204020203" pitchFamily="34" charset="0"/>
              </a:rPr>
              <a:t>đời</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thứ</a:t>
            </a:r>
            <a:r>
              <a:rPr lang="en-US" sz="2400" dirty="0" smtClean="0">
                <a:solidFill>
                  <a:srgbClr val="002060"/>
                </a:solidFill>
                <a:latin typeface="Time New Roman"/>
                <a:cs typeface="Segoe UI Light" panose="020B0502040204020203" pitchFamily="34" charset="0"/>
              </a:rPr>
              <a:t> 2: </a:t>
            </a:r>
            <a:r>
              <a:rPr lang="en-US" sz="2400" dirty="0" err="1" smtClean="0">
                <a:solidFill>
                  <a:srgbClr val="002060"/>
                </a:solidFill>
                <a:latin typeface="Time New Roman"/>
                <a:cs typeface="Segoe UI Light" panose="020B0502040204020203" pitchFamily="34" charset="0"/>
              </a:rPr>
              <a:t>bố-mẹ</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đời</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thứ</a:t>
            </a:r>
            <a:r>
              <a:rPr lang="en-US" sz="2400" dirty="0" smtClean="0">
                <a:solidFill>
                  <a:srgbClr val="002060"/>
                </a:solidFill>
                <a:latin typeface="Time New Roman"/>
                <a:cs typeface="Segoe UI Light" panose="020B0502040204020203" pitchFamily="34" charset="0"/>
              </a:rPr>
              <a:t> 3: </a:t>
            </a:r>
            <a:r>
              <a:rPr lang="en-US" sz="2400" dirty="0" err="1" smtClean="0">
                <a:solidFill>
                  <a:srgbClr val="002060"/>
                </a:solidFill>
                <a:latin typeface="Time New Roman"/>
                <a:cs typeface="Segoe UI Light" panose="020B0502040204020203" pitchFamily="34" charset="0"/>
              </a:rPr>
              <a:t>đôi</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trai</a:t>
            </a:r>
            <a:r>
              <a:rPr lang="en-US" sz="2400" dirty="0" smtClean="0">
                <a:solidFill>
                  <a:srgbClr val="002060"/>
                </a:solidFill>
                <a:latin typeface="Time New Roman"/>
                <a:cs typeface="Segoe UI Light" panose="020B0502040204020203" pitchFamily="34" charset="0"/>
              </a:rPr>
              <a:t> </a:t>
            </a:r>
            <a:r>
              <a:rPr lang="en-US" sz="2400" dirty="0" err="1" smtClean="0">
                <a:solidFill>
                  <a:srgbClr val="002060"/>
                </a:solidFill>
                <a:latin typeface="Time New Roman"/>
                <a:cs typeface="Segoe UI Light" panose="020B0502040204020203" pitchFamily="34" charset="0"/>
              </a:rPr>
              <a:t>gái</a:t>
            </a:r>
            <a:r>
              <a:rPr lang="en-US" sz="2400" dirty="0" smtClean="0">
                <a:solidFill>
                  <a:srgbClr val="002060"/>
                </a:solidFill>
                <a:latin typeface="Time New Roman"/>
                <a:cs typeface="Segoe UI Light" panose="020B0502040204020203" pitchFamily="34" charset="0"/>
              </a:rPr>
              <a:t>.   </a:t>
            </a:r>
            <a:endParaRPr lang="en-US" sz="2400" dirty="0">
              <a:solidFill>
                <a:srgbClr val="002060"/>
              </a:solidFill>
              <a:latin typeface="Time New Roman"/>
              <a:cs typeface="Segoe UI Light" panose="020B0502040204020203" pitchFamily="34" charset="0"/>
            </a:endParaRPr>
          </a:p>
        </p:txBody>
      </p:sp>
      <p:sp>
        <p:nvSpPr>
          <p:cNvPr id="5" name="Cloud Callout 4"/>
          <p:cNvSpPr/>
          <p:nvPr/>
        </p:nvSpPr>
        <p:spPr>
          <a:xfrm>
            <a:off x="2997200" y="2827866"/>
            <a:ext cx="6620933" cy="3217334"/>
          </a:xfrm>
          <a:prstGeom prst="cloudCallou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6" name="Rectangle 5"/>
          <p:cNvSpPr/>
          <p:nvPr/>
        </p:nvSpPr>
        <p:spPr>
          <a:xfrm>
            <a:off x="4301067" y="3331571"/>
            <a:ext cx="4453466" cy="1938992"/>
          </a:xfrm>
          <a:prstGeom prst="rect">
            <a:avLst/>
          </a:prstGeom>
        </p:spPr>
        <p:txBody>
          <a:bodyPr wrap="square">
            <a:spAutoFit/>
          </a:bodyPr>
          <a:lstStyle/>
          <a:p>
            <a:r>
              <a:rPr lang="vi-VN" sz="2400" dirty="0">
                <a:solidFill>
                  <a:srgbClr val="C00000"/>
                </a:solidFill>
                <a:latin typeface="Time New Roman"/>
              </a:rPr>
              <a:t>Vì sao Luật Hôn nhân và gia đình năm 2014 của Việt Nam nghiêm cấm kết hôn giữa những người có quan hệ họ hàng trong phạm vi ba đời?</a:t>
            </a:r>
            <a:endParaRPr lang="en-US" sz="2400" dirty="0">
              <a:solidFill>
                <a:srgbClr val="C00000"/>
              </a:solidFill>
              <a:latin typeface="Time New Roman"/>
            </a:endParaRPr>
          </a:p>
        </p:txBody>
      </p:sp>
    </p:spTree>
    <p:extLst>
      <p:ext uri="{BB962C8B-B14F-4D97-AF65-F5344CB8AC3E}">
        <p14:creationId xmlns:p14="http://schemas.microsoft.com/office/powerpoint/2010/main" val="529886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27200" y="176368"/>
            <a:ext cx="9838267" cy="954107"/>
          </a:xfrm>
          <a:prstGeom prst="rect">
            <a:avLst/>
          </a:prstGeom>
        </p:spPr>
        <p:txBody>
          <a:bodyPr wrap="square">
            <a:spAutoFit/>
          </a:bodyPr>
          <a:lstStyle/>
          <a:p>
            <a:r>
              <a:rPr lang="vi-VN" sz="2800" dirty="0">
                <a:solidFill>
                  <a:srgbClr val="FF0000"/>
                </a:solidFill>
                <a:latin typeface="Time New Roman"/>
              </a:rPr>
              <a:t>Bảo vệ môi trường có vai trò như thế nào trong việc hạn chế các bệnh, tật di truyền ở người?</a:t>
            </a:r>
            <a:endParaRPr lang="en-US" sz="2800" dirty="0">
              <a:solidFill>
                <a:srgbClr val="FF0000"/>
              </a:solidFill>
              <a:latin typeface="Time New Roman"/>
            </a:endParaRPr>
          </a:p>
        </p:txBody>
      </p:sp>
      <p:sp>
        <p:nvSpPr>
          <p:cNvPr id="5" name="Rectangle 4"/>
          <p:cNvSpPr/>
          <p:nvPr/>
        </p:nvSpPr>
        <p:spPr>
          <a:xfrm>
            <a:off x="592666" y="1842406"/>
            <a:ext cx="11446934" cy="3970318"/>
          </a:xfrm>
          <a:prstGeom prst="rect">
            <a:avLst/>
          </a:prstGeom>
        </p:spPr>
        <p:txBody>
          <a:bodyPr wrap="square">
            <a:spAutoFit/>
          </a:bodyPr>
          <a:lstStyle/>
          <a:p>
            <a:r>
              <a:rPr lang="vi-VN" sz="2800" dirty="0">
                <a:solidFill>
                  <a:srgbClr val="002060"/>
                </a:solidFill>
                <a:latin typeface="Time New Roman"/>
              </a:rPr>
              <a:t>Bảo vệ môi trường đóng vai trò vô cùng quan trọng trong việc hạn chế các bệnh, tật di truyền ở con người. Môi trường sạch sẽ và lành mạnh không chỉ giúp ngăn chặn sự lây lan của các loại vi khuẩn, virus gây bệnh mà còn giúp củng cố hệ miễn dịch của cơ thể con người. Bên cạnh đó, môi trường ô nhiễm và độc hại có thể gây ra các tác động tiêu cực đến gen di truyền, gây ra các biến đổi gen và làm tăng nguy cơ mắc các bệnh di truyền. Do đó, việc bảo vệ môi trường là một phần không thể thiếu trong việc bảo vệ sức khỏe của con người và ngăn chặn sự phát triển của các bệnh, tật di truyền.</a:t>
            </a:r>
            <a:endParaRPr lang="en-US" sz="2800" dirty="0">
              <a:solidFill>
                <a:srgbClr val="002060"/>
              </a:solidFill>
              <a:latin typeface="Time New Roman"/>
            </a:endParaRPr>
          </a:p>
        </p:txBody>
      </p:sp>
      <p:sp>
        <p:nvSpPr>
          <p:cNvPr id="6" name="Smiley Face 5"/>
          <p:cNvSpPr/>
          <p:nvPr/>
        </p:nvSpPr>
        <p:spPr>
          <a:xfrm>
            <a:off x="592666" y="152400"/>
            <a:ext cx="863601" cy="1168400"/>
          </a:xfrm>
          <a:prstGeom prst="smileyFace">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406349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17913" y="174802"/>
            <a:ext cx="7338740" cy="480131"/>
          </a:xfrm>
          <a:prstGeom prst="rect">
            <a:avLst/>
          </a:prstGeom>
        </p:spPr>
        <p:txBody>
          <a:bodyPr wrap="none">
            <a:spAutoFit/>
          </a:bodyPr>
          <a:lstStyle/>
          <a:p>
            <a:pPr marL="228600" indent="-228600">
              <a:lnSpc>
                <a:spcPct val="90000"/>
              </a:lnSpc>
              <a:spcBef>
                <a:spcPct val="50000"/>
              </a:spcBef>
            </a:pPr>
            <a:r>
              <a:rPr lang="en-US" sz="2800" b="1" dirty="0" err="1" smtClean="0">
                <a:solidFill>
                  <a:srgbClr val="FF0000"/>
                </a:solidFill>
                <a:latin typeface="Times New Roman" pitchFamily="18" charset="0"/>
                <a:cs typeface="Times New Roman" pitchFamily="18" charset="0"/>
              </a:rPr>
              <a:t>BÀI</a:t>
            </a:r>
            <a:r>
              <a:rPr lang="en-US" sz="2800" b="1" dirty="0" smtClean="0">
                <a:solidFill>
                  <a:srgbClr val="FF0000"/>
                </a:solidFill>
                <a:latin typeface="Times New Roman" pitchFamily="18" charset="0"/>
                <a:cs typeface="Times New Roman" pitchFamily="18" charset="0"/>
              </a:rPr>
              <a:t> 44. DI </a:t>
            </a:r>
            <a:r>
              <a:rPr lang="en-US" sz="2800" b="1" dirty="0" err="1" smtClean="0">
                <a:solidFill>
                  <a:srgbClr val="FF0000"/>
                </a:solidFill>
                <a:latin typeface="Times New Roman" pitchFamily="18" charset="0"/>
                <a:cs typeface="Times New Roman" pitchFamily="18" charset="0"/>
              </a:rPr>
              <a:t>TRUYỀN</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HỌC</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VỚI</a:t>
            </a:r>
            <a:r>
              <a:rPr lang="en-US" sz="2800" b="1" dirty="0" smtClean="0">
                <a:solidFill>
                  <a:srgbClr val="FF0000"/>
                </a:solidFill>
                <a:latin typeface="Times New Roman" pitchFamily="18" charset="0"/>
                <a:cs typeface="Times New Roman" pitchFamily="18" charset="0"/>
              </a:rPr>
              <a:t> CON </a:t>
            </a:r>
            <a:r>
              <a:rPr lang="en-US" sz="2800" b="1" dirty="0" err="1" smtClean="0">
                <a:solidFill>
                  <a:srgbClr val="FF0000"/>
                </a:solidFill>
                <a:latin typeface="Times New Roman" pitchFamily="18" charset="0"/>
                <a:cs typeface="Times New Roman" pitchFamily="18" charset="0"/>
              </a:rPr>
              <a:t>NGƯỜI</a:t>
            </a:r>
            <a:endParaRPr lang="en-US" sz="2800" b="1" dirty="0">
              <a:solidFill>
                <a:srgbClr val="FF0000"/>
              </a:solidFill>
              <a:latin typeface="Times New Roman" pitchFamily="18" charset="0"/>
              <a:cs typeface="Times New Roman" pitchFamily="18" charset="0"/>
            </a:endParaRPr>
          </a:p>
        </p:txBody>
      </p:sp>
      <p:sp>
        <p:nvSpPr>
          <p:cNvPr id="8" name="Text Box 4"/>
          <p:cNvSpPr txBox="1">
            <a:spLocks noChangeArrowheads="1"/>
          </p:cNvSpPr>
          <p:nvPr/>
        </p:nvSpPr>
        <p:spPr bwMode="auto">
          <a:xfrm>
            <a:off x="142058" y="654933"/>
            <a:ext cx="7017294" cy="523220"/>
          </a:xfrm>
          <a:prstGeom prst="rect">
            <a:avLst/>
          </a:prstGeom>
          <a:noFill/>
          <a:ln w="9525">
            <a:noFill/>
            <a:miter lim="800000"/>
            <a:headEnd/>
            <a:tailEnd/>
          </a:ln>
        </p:spPr>
        <p:txBody>
          <a:bodyPr wrap="square">
            <a:spAutoFit/>
          </a:bodyPr>
          <a:lstStyle/>
          <a:p>
            <a:pPr algn="ctr">
              <a:spcBef>
                <a:spcPct val="50000"/>
              </a:spcBef>
            </a:pPr>
            <a:r>
              <a:rPr lang="en-US" sz="2800" b="1" dirty="0" smtClean="0">
                <a:solidFill>
                  <a:srgbClr val="3F3F3F"/>
                </a:solidFill>
                <a:latin typeface="Times New Roman" pitchFamily="18" charset="0"/>
                <a:cs typeface="Times New Roman" pitchFamily="18" charset="0"/>
              </a:rPr>
              <a:t>2. </a:t>
            </a:r>
            <a:r>
              <a:rPr lang="en-US" sz="2800" b="1" dirty="0" err="1" smtClean="0">
                <a:solidFill>
                  <a:srgbClr val="3F3F3F"/>
                </a:solidFill>
                <a:latin typeface="Times New Roman" pitchFamily="18" charset="0"/>
                <a:cs typeface="Times New Roman" pitchFamily="18" charset="0"/>
              </a:rPr>
              <a:t>BỆNH</a:t>
            </a:r>
            <a:r>
              <a:rPr lang="en-US" sz="2800" b="1" dirty="0" smtClean="0">
                <a:solidFill>
                  <a:srgbClr val="3F3F3F"/>
                </a:solidFill>
                <a:latin typeface="Times New Roman" pitchFamily="18" charset="0"/>
                <a:cs typeface="Times New Roman" pitchFamily="18" charset="0"/>
              </a:rPr>
              <a:t> </a:t>
            </a:r>
            <a:r>
              <a:rPr lang="en-US" sz="2800" b="1" dirty="0" err="1" smtClean="0">
                <a:solidFill>
                  <a:srgbClr val="3F3F3F"/>
                </a:solidFill>
                <a:latin typeface="Times New Roman" pitchFamily="18" charset="0"/>
                <a:cs typeface="Times New Roman" pitchFamily="18" charset="0"/>
              </a:rPr>
              <a:t>VÀ</a:t>
            </a:r>
            <a:r>
              <a:rPr lang="en-US" sz="2800" b="1" dirty="0" smtClean="0">
                <a:solidFill>
                  <a:srgbClr val="3F3F3F"/>
                </a:solidFill>
                <a:latin typeface="Times New Roman" pitchFamily="18" charset="0"/>
                <a:cs typeface="Times New Roman" pitchFamily="18" charset="0"/>
              </a:rPr>
              <a:t> </a:t>
            </a:r>
            <a:r>
              <a:rPr lang="en-US" sz="2800" b="1" dirty="0" err="1" smtClean="0">
                <a:solidFill>
                  <a:srgbClr val="3F3F3F"/>
                </a:solidFill>
                <a:latin typeface="Times New Roman" pitchFamily="18" charset="0"/>
                <a:cs typeface="Times New Roman" pitchFamily="18" charset="0"/>
              </a:rPr>
              <a:t>TẬT</a:t>
            </a:r>
            <a:r>
              <a:rPr lang="en-US" sz="2800" b="1" dirty="0" smtClean="0">
                <a:solidFill>
                  <a:srgbClr val="3F3F3F"/>
                </a:solidFill>
                <a:latin typeface="Times New Roman" pitchFamily="18" charset="0"/>
                <a:cs typeface="Times New Roman" pitchFamily="18" charset="0"/>
              </a:rPr>
              <a:t> DI </a:t>
            </a:r>
            <a:r>
              <a:rPr lang="en-US" sz="2800" b="1" dirty="0" err="1" smtClean="0">
                <a:solidFill>
                  <a:srgbClr val="3F3F3F"/>
                </a:solidFill>
                <a:latin typeface="Times New Roman" pitchFamily="18" charset="0"/>
                <a:cs typeface="Times New Roman" pitchFamily="18" charset="0"/>
              </a:rPr>
              <a:t>TRUYỀN</a:t>
            </a:r>
            <a:r>
              <a:rPr lang="en-US" sz="2800" b="1" dirty="0" smtClean="0">
                <a:solidFill>
                  <a:srgbClr val="3F3F3F"/>
                </a:solidFill>
                <a:latin typeface="Times New Roman" pitchFamily="18" charset="0"/>
                <a:cs typeface="Times New Roman" pitchFamily="18" charset="0"/>
              </a:rPr>
              <a:t> Ở </a:t>
            </a:r>
            <a:r>
              <a:rPr lang="en-US" sz="2800" b="1" dirty="0" err="1" smtClean="0">
                <a:solidFill>
                  <a:srgbClr val="3F3F3F"/>
                </a:solidFill>
                <a:latin typeface="Times New Roman" pitchFamily="18" charset="0"/>
                <a:cs typeface="Times New Roman" pitchFamily="18" charset="0"/>
              </a:rPr>
              <a:t>NGƯỜI</a:t>
            </a:r>
            <a:endParaRPr lang="en-US" sz="2800" b="1" dirty="0">
              <a:solidFill>
                <a:srgbClr val="3F3F3F"/>
              </a:solidFill>
              <a:latin typeface="Times New Roman" pitchFamily="18" charset="0"/>
              <a:cs typeface="Times New Roman" pitchFamily="18" charset="0"/>
            </a:endParaRPr>
          </a:p>
        </p:txBody>
      </p:sp>
      <p:sp>
        <p:nvSpPr>
          <p:cNvPr id="7" name="Rectangle 20"/>
          <p:cNvSpPr>
            <a:spLocks noChangeArrowheads="1"/>
          </p:cNvSpPr>
          <p:nvPr/>
        </p:nvSpPr>
        <p:spPr bwMode="auto">
          <a:xfrm>
            <a:off x="1426484" y="1135064"/>
            <a:ext cx="9321597" cy="461665"/>
          </a:xfrm>
          <a:prstGeom prst="rect">
            <a:avLst/>
          </a:prstGeom>
          <a:noFill/>
          <a:ln w="9525">
            <a:noFill/>
            <a:miter lim="800000"/>
            <a:headEnd/>
            <a:tailEnd/>
          </a:ln>
        </p:spPr>
        <p:txBody>
          <a:bodyPr wrap="square" anchor="ctr">
            <a:spAutoFit/>
          </a:bodyPr>
          <a:lstStyle/>
          <a:p>
            <a:pPr algn="ctr"/>
            <a:r>
              <a:rPr lang="en-US" sz="2400" b="1" dirty="0" err="1" smtClean="0">
                <a:solidFill>
                  <a:srgbClr val="002060"/>
                </a:solidFill>
                <a:latin typeface="Time New Roman"/>
                <a:cs typeface="Times New Roman" pitchFamily="18" charset="0"/>
              </a:rPr>
              <a:t>Nội</a:t>
            </a:r>
            <a:r>
              <a:rPr lang="en-US" sz="2400" b="1" dirty="0" smtClean="0">
                <a:solidFill>
                  <a:srgbClr val="002060"/>
                </a:solidFill>
                <a:latin typeface="Time New Roman"/>
                <a:cs typeface="Times New Roman" pitchFamily="18" charset="0"/>
              </a:rPr>
              <a:t> dung 2. </a:t>
            </a:r>
            <a:r>
              <a:rPr lang="en-US" sz="2400" b="1" dirty="0" err="1" smtClean="0">
                <a:solidFill>
                  <a:srgbClr val="002060"/>
                </a:solidFill>
                <a:latin typeface="Time New Roman"/>
                <a:cs typeface="Times New Roman" pitchFamily="18" charset="0"/>
              </a:rPr>
              <a:t>Tìm</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hiểu</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một</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số</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hội</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chứng</a:t>
            </a:r>
            <a:r>
              <a:rPr lang="en-US" sz="2400" b="1" dirty="0" smtClean="0">
                <a:solidFill>
                  <a:srgbClr val="002060"/>
                </a:solidFill>
                <a:latin typeface="Time New Roman"/>
                <a:cs typeface="Times New Roman" pitchFamily="18" charset="0"/>
              </a:rPr>
              <a:t> di </a:t>
            </a:r>
            <a:r>
              <a:rPr lang="en-US" sz="2400" b="1" dirty="0" err="1" smtClean="0">
                <a:solidFill>
                  <a:srgbClr val="002060"/>
                </a:solidFill>
                <a:latin typeface="Time New Roman"/>
                <a:cs typeface="Times New Roman" pitchFamily="18" charset="0"/>
              </a:rPr>
              <a:t>truyền</a:t>
            </a:r>
            <a:r>
              <a:rPr lang="en-US" sz="2400" b="1" dirty="0" smtClean="0">
                <a:solidFill>
                  <a:srgbClr val="002060"/>
                </a:solidFill>
                <a:latin typeface="Time New Roman"/>
                <a:cs typeface="Times New Roman" pitchFamily="18" charset="0"/>
              </a:rPr>
              <a:t> ở </a:t>
            </a:r>
            <a:r>
              <a:rPr lang="en-US" sz="2400" b="1" dirty="0" err="1" smtClean="0">
                <a:solidFill>
                  <a:srgbClr val="002060"/>
                </a:solidFill>
                <a:latin typeface="Time New Roman"/>
                <a:cs typeface="Times New Roman" pitchFamily="18" charset="0"/>
              </a:rPr>
              <a:t>người</a:t>
            </a:r>
            <a:r>
              <a:rPr lang="en-US" sz="2400" b="1" dirty="0" smtClean="0">
                <a:solidFill>
                  <a:srgbClr val="002060"/>
                </a:solidFill>
                <a:latin typeface="Time New Roman"/>
                <a:cs typeface="Times New Roman" pitchFamily="18" charset="0"/>
              </a:rPr>
              <a:t> </a:t>
            </a:r>
            <a:endParaRPr lang="en-US" sz="2400" b="1" dirty="0">
              <a:solidFill>
                <a:srgbClr val="002060"/>
              </a:solidFill>
              <a:latin typeface="Time New Roman"/>
            </a:endParaRPr>
          </a:p>
        </p:txBody>
      </p:sp>
      <p:pic>
        <p:nvPicPr>
          <p:cNvPr id="16"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058" y="1778000"/>
            <a:ext cx="2275855" cy="202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ed Rectangle 1"/>
          <p:cNvSpPr/>
          <p:nvPr/>
        </p:nvSpPr>
        <p:spPr>
          <a:xfrm>
            <a:off x="2417913" y="2196576"/>
            <a:ext cx="9245600" cy="1257824"/>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dirty="0" err="1" smtClean="0">
                <a:solidFill>
                  <a:srgbClr val="FF0000"/>
                </a:solidFill>
                <a:latin typeface="Time New Roman"/>
              </a:rPr>
              <a:t>Hội</a:t>
            </a:r>
            <a:r>
              <a:rPr lang="en-US" sz="2400" dirty="0" smtClean="0">
                <a:solidFill>
                  <a:srgbClr val="FF0000"/>
                </a:solidFill>
                <a:latin typeface="Time New Roman"/>
              </a:rPr>
              <a:t> </a:t>
            </a:r>
            <a:r>
              <a:rPr lang="en-US" sz="2400" dirty="0" err="1" smtClean="0">
                <a:solidFill>
                  <a:srgbClr val="FF0000"/>
                </a:solidFill>
                <a:latin typeface="Time New Roman"/>
              </a:rPr>
              <a:t>chứng</a:t>
            </a:r>
            <a:r>
              <a:rPr lang="en-US" sz="2400" dirty="0" smtClean="0">
                <a:solidFill>
                  <a:srgbClr val="FF0000"/>
                </a:solidFill>
                <a:latin typeface="Time New Roman"/>
              </a:rPr>
              <a:t> di </a:t>
            </a:r>
            <a:r>
              <a:rPr lang="en-US" sz="2400" dirty="0" err="1" smtClean="0">
                <a:solidFill>
                  <a:srgbClr val="FF0000"/>
                </a:solidFill>
                <a:latin typeface="Time New Roman"/>
              </a:rPr>
              <a:t>truyền</a:t>
            </a:r>
            <a:r>
              <a:rPr lang="en-US" sz="2400" dirty="0" smtClean="0">
                <a:solidFill>
                  <a:srgbClr val="FF0000"/>
                </a:solidFill>
                <a:latin typeface="Time New Roman"/>
              </a:rPr>
              <a:t> ở </a:t>
            </a:r>
            <a:r>
              <a:rPr lang="en-US" sz="2400" dirty="0" err="1" smtClean="0">
                <a:solidFill>
                  <a:srgbClr val="FF0000"/>
                </a:solidFill>
                <a:latin typeface="Time New Roman"/>
              </a:rPr>
              <a:t>người</a:t>
            </a:r>
            <a:r>
              <a:rPr lang="en-US" sz="2400" dirty="0" smtClean="0">
                <a:solidFill>
                  <a:srgbClr val="FF0000"/>
                </a:solidFill>
                <a:latin typeface="Time New Roman"/>
              </a:rPr>
              <a:t> do </a:t>
            </a:r>
            <a:r>
              <a:rPr lang="en-US" sz="2400" dirty="0" err="1" smtClean="0">
                <a:solidFill>
                  <a:srgbClr val="FF0000"/>
                </a:solidFill>
                <a:latin typeface="Time New Roman"/>
              </a:rPr>
              <a:t>các</a:t>
            </a:r>
            <a:r>
              <a:rPr lang="en-US" sz="2400" dirty="0" smtClean="0">
                <a:solidFill>
                  <a:srgbClr val="FF0000"/>
                </a:solidFill>
                <a:latin typeface="Time New Roman"/>
              </a:rPr>
              <a:t> </a:t>
            </a:r>
            <a:r>
              <a:rPr lang="en-US" sz="2400" dirty="0" err="1" smtClean="0">
                <a:solidFill>
                  <a:srgbClr val="FF0000"/>
                </a:solidFill>
                <a:latin typeface="Time New Roman"/>
              </a:rPr>
              <a:t>đột</a:t>
            </a:r>
            <a:r>
              <a:rPr lang="en-US" sz="2400" dirty="0" smtClean="0">
                <a:solidFill>
                  <a:srgbClr val="FF0000"/>
                </a:solidFill>
                <a:latin typeface="Time New Roman"/>
              </a:rPr>
              <a:t> </a:t>
            </a:r>
            <a:r>
              <a:rPr lang="en-US" sz="2400" dirty="0" err="1" smtClean="0">
                <a:solidFill>
                  <a:srgbClr val="FF0000"/>
                </a:solidFill>
                <a:latin typeface="Time New Roman"/>
              </a:rPr>
              <a:t>biến</a:t>
            </a:r>
            <a:r>
              <a:rPr lang="en-US" sz="2400" dirty="0" smtClean="0">
                <a:solidFill>
                  <a:srgbClr val="FF0000"/>
                </a:solidFill>
                <a:latin typeface="Time New Roman"/>
              </a:rPr>
              <a:t> gene </a:t>
            </a:r>
            <a:r>
              <a:rPr lang="en-US" sz="2400" dirty="0" err="1" smtClean="0">
                <a:solidFill>
                  <a:srgbClr val="FF0000"/>
                </a:solidFill>
                <a:latin typeface="Time New Roman"/>
              </a:rPr>
              <a:t>hoặc</a:t>
            </a:r>
            <a:r>
              <a:rPr lang="en-US" sz="2400" dirty="0" smtClean="0">
                <a:solidFill>
                  <a:srgbClr val="FF0000"/>
                </a:solidFill>
                <a:latin typeface="Time New Roman"/>
              </a:rPr>
              <a:t> </a:t>
            </a:r>
            <a:r>
              <a:rPr lang="en-US" sz="2400" dirty="0" err="1" smtClean="0">
                <a:solidFill>
                  <a:srgbClr val="FF0000"/>
                </a:solidFill>
                <a:latin typeface="Time New Roman"/>
              </a:rPr>
              <a:t>NST</a:t>
            </a:r>
            <a:r>
              <a:rPr lang="en-US" sz="2400" dirty="0" smtClean="0">
                <a:solidFill>
                  <a:srgbClr val="FF0000"/>
                </a:solidFill>
                <a:latin typeface="Time New Roman"/>
              </a:rPr>
              <a:t> </a:t>
            </a:r>
            <a:r>
              <a:rPr lang="en-US" sz="2400" dirty="0" err="1" smtClean="0">
                <a:solidFill>
                  <a:srgbClr val="FF0000"/>
                </a:solidFill>
                <a:latin typeface="Time New Roman"/>
              </a:rPr>
              <a:t>gây</a:t>
            </a:r>
            <a:r>
              <a:rPr lang="en-US" sz="2400" dirty="0" smtClean="0">
                <a:solidFill>
                  <a:srgbClr val="FF0000"/>
                </a:solidFill>
                <a:latin typeface="Time New Roman"/>
              </a:rPr>
              <a:t> </a:t>
            </a:r>
            <a:r>
              <a:rPr lang="en-US" sz="2400" dirty="0" err="1" smtClean="0">
                <a:solidFill>
                  <a:srgbClr val="FF0000"/>
                </a:solidFill>
                <a:latin typeface="Time New Roman"/>
              </a:rPr>
              <a:t>ra</a:t>
            </a:r>
            <a:r>
              <a:rPr lang="en-US" sz="2400" dirty="0" smtClean="0">
                <a:solidFill>
                  <a:srgbClr val="FF0000"/>
                </a:solidFill>
                <a:latin typeface="Time New Roman"/>
              </a:rPr>
              <a:t> </a:t>
            </a:r>
            <a:r>
              <a:rPr lang="en-US" sz="2400" dirty="0" err="1" smtClean="0">
                <a:solidFill>
                  <a:srgbClr val="FF0000"/>
                </a:solidFill>
                <a:latin typeface="Time New Roman"/>
              </a:rPr>
              <a:t>hàng</a:t>
            </a:r>
            <a:r>
              <a:rPr lang="en-US" sz="2400" dirty="0" smtClean="0">
                <a:solidFill>
                  <a:srgbClr val="FF0000"/>
                </a:solidFill>
                <a:latin typeface="Time New Roman"/>
              </a:rPr>
              <a:t> </a:t>
            </a:r>
            <a:r>
              <a:rPr lang="en-US" sz="2400" dirty="0" err="1" smtClean="0">
                <a:solidFill>
                  <a:srgbClr val="FF0000"/>
                </a:solidFill>
                <a:latin typeface="Time New Roman"/>
              </a:rPr>
              <a:t>loạt</a:t>
            </a:r>
            <a:r>
              <a:rPr lang="en-US" sz="2400" dirty="0" smtClean="0">
                <a:solidFill>
                  <a:srgbClr val="FF0000"/>
                </a:solidFill>
                <a:latin typeface="Time New Roman"/>
              </a:rPr>
              <a:t> </a:t>
            </a:r>
            <a:r>
              <a:rPr lang="en-US" sz="2400" dirty="0" err="1" smtClean="0">
                <a:solidFill>
                  <a:srgbClr val="FF0000"/>
                </a:solidFill>
                <a:latin typeface="Time New Roman"/>
              </a:rPr>
              <a:t>các</a:t>
            </a:r>
            <a:r>
              <a:rPr lang="en-US" sz="2400" dirty="0" smtClean="0">
                <a:solidFill>
                  <a:srgbClr val="FF0000"/>
                </a:solidFill>
                <a:latin typeface="Time New Roman"/>
              </a:rPr>
              <a:t> </a:t>
            </a:r>
            <a:r>
              <a:rPr lang="en-US" sz="2400" dirty="0" err="1" smtClean="0">
                <a:solidFill>
                  <a:srgbClr val="FF0000"/>
                </a:solidFill>
                <a:latin typeface="Time New Roman"/>
              </a:rPr>
              <a:t>biểu</a:t>
            </a:r>
            <a:r>
              <a:rPr lang="en-US" sz="2400" dirty="0" smtClean="0">
                <a:solidFill>
                  <a:srgbClr val="FF0000"/>
                </a:solidFill>
                <a:latin typeface="Time New Roman"/>
              </a:rPr>
              <a:t> </a:t>
            </a:r>
            <a:r>
              <a:rPr lang="en-US" sz="2400" dirty="0" err="1" smtClean="0">
                <a:solidFill>
                  <a:srgbClr val="FF0000"/>
                </a:solidFill>
                <a:latin typeface="Time New Roman"/>
              </a:rPr>
              <a:t>hiện</a:t>
            </a:r>
            <a:r>
              <a:rPr lang="en-US" sz="2400" dirty="0" smtClean="0">
                <a:solidFill>
                  <a:srgbClr val="FF0000"/>
                </a:solidFill>
                <a:latin typeface="Time New Roman"/>
              </a:rPr>
              <a:t> </a:t>
            </a:r>
            <a:r>
              <a:rPr lang="en-US" sz="2400" dirty="0" err="1" smtClean="0">
                <a:solidFill>
                  <a:srgbClr val="FF0000"/>
                </a:solidFill>
                <a:latin typeface="Time New Roman"/>
              </a:rPr>
              <a:t>bất</a:t>
            </a:r>
            <a:r>
              <a:rPr lang="en-US" sz="2400" dirty="0" smtClean="0">
                <a:solidFill>
                  <a:srgbClr val="FF0000"/>
                </a:solidFill>
                <a:latin typeface="Time New Roman"/>
              </a:rPr>
              <a:t> </a:t>
            </a:r>
            <a:r>
              <a:rPr lang="en-US" sz="2400" dirty="0" err="1" smtClean="0">
                <a:solidFill>
                  <a:srgbClr val="FF0000"/>
                </a:solidFill>
                <a:latin typeface="Time New Roman"/>
              </a:rPr>
              <a:t>thường</a:t>
            </a:r>
            <a:r>
              <a:rPr lang="en-US" sz="2400" dirty="0" smtClean="0">
                <a:solidFill>
                  <a:srgbClr val="FF0000"/>
                </a:solidFill>
                <a:latin typeface="Time New Roman"/>
              </a:rPr>
              <a:t> </a:t>
            </a:r>
            <a:r>
              <a:rPr lang="en-US" sz="2400" dirty="0" err="1" smtClean="0">
                <a:solidFill>
                  <a:srgbClr val="FF0000"/>
                </a:solidFill>
                <a:latin typeface="Time New Roman"/>
              </a:rPr>
              <a:t>trên</a:t>
            </a:r>
            <a:r>
              <a:rPr lang="en-US" sz="2400" dirty="0" smtClean="0">
                <a:solidFill>
                  <a:srgbClr val="FF0000"/>
                </a:solidFill>
                <a:latin typeface="Time New Roman"/>
              </a:rPr>
              <a:t> </a:t>
            </a:r>
            <a:r>
              <a:rPr lang="en-US" sz="2400" dirty="0" err="1" smtClean="0">
                <a:solidFill>
                  <a:srgbClr val="FF0000"/>
                </a:solidFill>
                <a:latin typeface="Time New Roman"/>
              </a:rPr>
              <a:t>có</a:t>
            </a:r>
            <a:r>
              <a:rPr lang="en-US" sz="2400" dirty="0" smtClean="0">
                <a:solidFill>
                  <a:srgbClr val="FF0000"/>
                </a:solidFill>
                <a:latin typeface="Time New Roman"/>
              </a:rPr>
              <a:t> </a:t>
            </a:r>
            <a:r>
              <a:rPr lang="en-US" sz="2400" dirty="0" err="1" smtClean="0">
                <a:solidFill>
                  <a:srgbClr val="FF0000"/>
                </a:solidFill>
                <a:latin typeface="Time New Roman"/>
              </a:rPr>
              <a:t>thể</a:t>
            </a:r>
            <a:r>
              <a:rPr lang="en-US" sz="2400" dirty="0" smtClean="0">
                <a:solidFill>
                  <a:srgbClr val="FF0000"/>
                </a:solidFill>
                <a:latin typeface="Time New Roman"/>
              </a:rPr>
              <a:t>, </a:t>
            </a:r>
            <a:r>
              <a:rPr lang="en-US" sz="2400" dirty="0" err="1" smtClean="0">
                <a:solidFill>
                  <a:srgbClr val="FF0000"/>
                </a:solidFill>
                <a:latin typeface="Time New Roman"/>
              </a:rPr>
              <a:t>hình</a:t>
            </a:r>
            <a:r>
              <a:rPr lang="en-US" sz="2400" dirty="0" smtClean="0">
                <a:solidFill>
                  <a:srgbClr val="FF0000"/>
                </a:solidFill>
                <a:latin typeface="Time New Roman"/>
              </a:rPr>
              <a:t> </a:t>
            </a:r>
            <a:r>
              <a:rPr lang="en-US" sz="2400" dirty="0" err="1" smtClean="0">
                <a:solidFill>
                  <a:srgbClr val="FF0000"/>
                </a:solidFill>
                <a:latin typeface="Time New Roman"/>
              </a:rPr>
              <a:t>thành</a:t>
            </a:r>
            <a:r>
              <a:rPr lang="en-US" sz="2400" dirty="0" smtClean="0">
                <a:solidFill>
                  <a:srgbClr val="FF0000"/>
                </a:solidFill>
                <a:latin typeface="Time New Roman"/>
              </a:rPr>
              <a:t> </a:t>
            </a:r>
            <a:r>
              <a:rPr lang="en-US" sz="2400" dirty="0" err="1" smtClean="0">
                <a:solidFill>
                  <a:srgbClr val="FF0000"/>
                </a:solidFill>
                <a:latin typeface="Time New Roman"/>
              </a:rPr>
              <a:t>nhiều</a:t>
            </a:r>
            <a:r>
              <a:rPr lang="en-US" sz="2400" dirty="0" smtClean="0">
                <a:solidFill>
                  <a:srgbClr val="FF0000"/>
                </a:solidFill>
                <a:latin typeface="Time New Roman"/>
              </a:rPr>
              <a:t> </a:t>
            </a:r>
            <a:r>
              <a:rPr lang="en-US" sz="2400" dirty="0" err="1" smtClean="0">
                <a:solidFill>
                  <a:srgbClr val="FF0000"/>
                </a:solidFill>
                <a:latin typeface="Time New Roman"/>
              </a:rPr>
              <a:t>triệu</a:t>
            </a:r>
            <a:r>
              <a:rPr lang="en-US" sz="2400" dirty="0" smtClean="0">
                <a:solidFill>
                  <a:srgbClr val="FF0000"/>
                </a:solidFill>
                <a:latin typeface="Time New Roman"/>
              </a:rPr>
              <a:t> </a:t>
            </a:r>
            <a:r>
              <a:rPr lang="en-US" sz="2400" dirty="0" err="1" smtClean="0">
                <a:solidFill>
                  <a:srgbClr val="FF0000"/>
                </a:solidFill>
                <a:latin typeface="Time New Roman"/>
              </a:rPr>
              <a:t>chứng</a:t>
            </a:r>
            <a:r>
              <a:rPr lang="en-US" sz="2400" dirty="0" smtClean="0">
                <a:solidFill>
                  <a:srgbClr val="FF0000"/>
                </a:solidFill>
                <a:latin typeface="Time New Roman"/>
              </a:rPr>
              <a:t> </a:t>
            </a:r>
            <a:r>
              <a:rPr lang="en-US" sz="2400" dirty="0" err="1" smtClean="0">
                <a:solidFill>
                  <a:srgbClr val="FF0000"/>
                </a:solidFill>
                <a:latin typeface="Time New Roman"/>
              </a:rPr>
              <a:t>của</a:t>
            </a:r>
            <a:r>
              <a:rPr lang="en-US" sz="2400" dirty="0" smtClean="0">
                <a:solidFill>
                  <a:srgbClr val="FF0000"/>
                </a:solidFill>
                <a:latin typeface="Time New Roman"/>
              </a:rPr>
              <a:t> </a:t>
            </a:r>
            <a:r>
              <a:rPr lang="en-US" sz="2400" dirty="0" err="1" smtClean="0">
                <a:solidFill>
                  <a:srgbClr val="FF0000"/>
                </a:solidFill>
                <a:latin typeface="Time New Roman"/>
              </a:rPr>
              <a:t>bệnh</a:t>
            </a:r>
            <a:r>
              <a:rPr lang="en-US" sz="2400" dirty="0" smtClean="0">
                <a:solidFill>
                  <a:srgbClr val="FF0000"/>
                </a:solidFill>
                <a:latin typeface="Time New Roman"/>
              </a:rPr>
              <a:t>. </a:t>
            </a:r>
            <a:endParaRPr lang="en-US" sz="2400" dirty="0">
              <a:solidFill>
                <a:srgbClr val="FF0000"/>
              </a:solidFill>
              <a:latin typeface="Time New Roman"/>
            </a:endParaRPr>
          </a:p>
        </p:txBody>
      </p:sp>
      <p:sp>
        <p:nvSpPr>
          <p:cNvPr id="3" name="Rectangle 2"/>
          <p:cNvSpPr/>
          <p:nvPr/>
        </p:nvSpPr>
        <p:spPr>
          <a:xfrm>
            <a:off x="3435121" y="3642143"/>
            <a:ext cx="6486071" cy="461665"/>
          </a:xfrm>
          <a:prstGeom prst="rect">
            <a:avLst/>
          </a:prstGeom>
        </p:spPr>
        <p:txBody>
          <a:bodyPr wrap="none">
            <a:spAutoFit/>
          </a:bodyPr>
          <a:lstStyle/>
          <a:p>
            <a:r>
              <a:rPr lang="en-US" sz="2400" b="1" dirty="0">
                <a:solidFill>
                  <a:srgbClr val="002060"/>
                </a:solidFill>
                <a:latin typeface="Time New Roman"/>
              </a:rPr>
              <a:t>Ở </a:t>
            </a:r>
            <a:r>
              <a:rPr lang="en-US" sz="2400" b="1" dirty="0" err="1">
                <a:solidFill>
                  <a:srgbClr val="002060"/>
                </a:solidFill>
                <a:latin typeface="Time New Roman"/>
              </a:rPr>
              <a:t>người</a:t>
            </a:r>
            <a:r>
              <a:rPr lang="en-US" sz="2400" b="1" dirty="0">
                <a:solidFill>
                  <a:srgbClr val="002060"/>
                </a:solidFill>
                <a:latin typeface="Time New Roman"/>
              </a:rPr>
              <a:t> </a:t>
            </a:r>
            <a:r>
              <a:rPr lang="en-US" sz="2400" b="1" dirty="0" err="1">
                <a:solidFill>
                  <a:srgbClr val="002060"/>
                </a:solidFill>
                <a:latin typeface="Time New Roman"/>
              </a:rPr>
              <a:t>có</a:t>
            </a:r>
            <a:r>
              <a:rPr lang="en-US" sz="2400" b="1" dirty="0">
                <a:solidFill>
                  <a:srgbClr val="002060"/>
                </a:solidFill>
                <a:latin typeface="Time New Roman"/>
              </a:rPr>
              <a:t> </a:t>
            </a:r>
            <a:r>
              <a:rPr lang="en-US" sz="2400" b="1" dirty="0" err="1">
                <a:solidFill>
                  <a:srgbClr val="002060"/>
                </a:solidFill>
                <a:latin typeface="Time New Roman"/>
              </a:rPr>
              <a:t>một</a:t>
            </a:r>
            <a:r>
              <a:rPr lang="en-US" sz="2400" b="1" dirty="0">
                <a:solidFill>
                  <a:srgbClr val="002060"/>
                </a:solidFill>
                <a:latin typeface="Time New Roman"/>
              </a:rPr>
              <a:t> </a:t>
            </a:r>
            <a:r>
              <a:rPr lang="en-US" sz="2400" b="1" dirty="0" err="1">
                <a:solidFill>
                  <a:srgbClr val="002060"/>
                </a:solidFill>
                <a:latin typeface="Time New Roman"/>
              </a:rPr>
              <a:t>số</a:t>
            </a:r>
            <a:r>
              <a:rPr lang="en-US" sz="2400" b="1" dirty="0">
                <a:solidFill>
                  <a:srgbClr val="002060"/>
                </a:solidFill>
                <a:latin typeface="Time New Roman"/>
              </a:rPr>
              <a:t> </a:t>
            </a:r>
            <a:r>
              <a:rPr lang="en-US" sz="2400" b="1" dirty="0" err="1">
                <a:solidFill>
                  <a:srgbClr val="002060"/>
                </a:solidFill>
                <a:latin typeface="Time New Roman"/>
              </a:rPr>
              <a:t>hội</a:t>
            </a:r>
            <a:r>
              <a:rPr lang="en-US" sz="2400" b="1" dirty="0">
                <a:solidFill>
                  <a:srgbClr val="002060"/>
                </a:solidFill>
                <a:latin typeface="Time New Roman"/>
              </a:rPr>
              <a:t> </a:t>
            </a:r>
            <a:r>
              <a:rPr lang="en-US" sz="2400" b="1" dirty="0" err="1">
                <a:solidFill>
                  <a:srgbClr val="002060"/>
                </a:solidFill>
                <a:latin typeface="Time New Roman"/>
              </a:rPr>
              <a:t>chứng</a:t>
            </a:r>
            <a:r>
              <a:rPr lang="en-US" sz="2400" b="1" dirty="0">
                <a:solidFill>
                  <a:srgbClr val="002060"/>
                </a:solidFill>
                <a:latin typeface="Time New Roman"/>
              </a:rPr>
              <a:t> </a:t>
            </a:r>
            <a:r>
              <a:rPr lang="en-US" sz="2400" b="1" dirty="0" err="1">
                <a:solidFill>
                  <a:srgbClr val="002060"/>
                </a:solidFill>
                <a:latin typeface="Time New Roman"/>
              </a:rPr>
              <a:t>phổ</a:t>
            </a:r>
            <a:r>
              <a:rPr lang="en-US" sz="2400" b="1" dirty="0">
                <a:solidFill>
                  <a:srgbClr val="002060"/>
                </a:solidFill>
                <a:latin typeface="Time New Roman"/>
              </a:rPr>
              <a:t> </a:t>
            </a:r>
            <a:r>
              <a:rPr lang="en-US" sz="2400" b="1" dirty="0" err="1">
                <a:solidFill>
                  <a:srgbClr val="002060"/>
                </a:solidFill>
                <a:latin typeface="Time New Roman"/>
              </a:rPr>
              <a:t>biến</a:t>
            </a:r>
            <a:r>
              <a:rPr lang="en-US" sz="2400" b="1" dirty="0">
                <a:solidFill>
                  <a:srgbClr val="002060"/>
                </a:solidFill>
                <a:latin typeface="Time New Roman"/>
              </a:rPr>
              <a:t> </a:t>
            </a:r>
            <a:r>
              <a:rPr lang="en-US" sz="2400" b="1" dirty="0" smtClean="0">
                <a:solidFill>
                  <a:srgbClr val="002060"/>
                </a:solidFill>
                <a:latin typeface="Time New Roman"/>
              </a:rPr>
              <a:t>do:</a:t>
            </a:r>
            <a:endParaRPr lang="en-US" sz="2400" b="1" dirty="0">
              <a:solidFill>
                <a:srgbClr val="002060"/>
              </a:solidFill>
              <a:latin typeface="Time New Roman"/>
            </a:endParaRPr>
          </a:p>
        </p:txBody>
      </p:sp>
      <p:sp>
        <p:nvSpPr>
          <p:cNvPr id="5" name="Rounded Rectangle 4"/>
          <p:cNvSpPr/>
          <p:nvPr/>
        </p:nvSpPr>
        <p:spPr>
          <a:xfrm>
            <a:off x="7010400" y="2196575"/>
            <a:ext cx="3894667" cy="428091"/>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rgbClr val="FF0000"/>
                </a:solidFill>
                <a:latin typeface="Time New Roman"/>
              </a:rPr>
              <a:t>?</a:t>
            </a:r>
            <a:endParaRPr lang="en-US" sz="2400" dirty="0">
              <a:solidFill>
                <a:srgbClr val="FF0000"/>
              </a:solidFill>
              <a:latin typeface="Time New Roman"/>
            </a:endParaRPr>
          </a:p>
        </p:txBody>
      </p:sp>
      <p:graphicFrame>
        <p:nvGraphicFramePr>
          <p:cNvPr id="17" name="Table 16"/>
          <p:cNvGraphicFramePr>
            <a:graphicFrameLocks noGrp="1"/>
          </p:cNvGraphicFramePr>
          <p:nvPr>
            <p:extLst>
              <p:ext uri="{D42A27DB-BD31-4B8C-83A1-F6EECF244321}">
                <p14:modId xmlns:p14="http://schemas.microsoft.com/office/powerpoint/2010/main" val="3134181252"/>
              </p:ext>
            </p:extLst>
          </p:nvPr>
        </p:nvGraphicFramePr>
        <p:xfrm>
          <a:off x="1121682" y="4427611"/>
          <a:ext cx="10237030" cy="1383030"/>
        </p:xfrm>
        <a:graphic>
          <a:graphicData uri="http://schemas.openxmlformats.org/drawingml/2006/table">
            <a:tbl>
              <a:tblPr/>
              <a:tblGrid>
                <a:gridCol w="4093785">
                  <a:extLst>
                    <a:ext uri="{9D8B030D-6E8A-4147-A177-3AD203B41FA5}">
                      <a16:colId xmlns:a16="http://schemas.microsoft.com/office/drawing/2014/main" val="20000"/>
                    </a:ext>
                  </a:extLst>
                </a:gridCol>
                <a:gridCol w="6143245">
                  <a:extLst>
                    <a:ext uri="{9D8B030D-6E8A-4147-A177-3AD203B41FA5}">
                      <a16:colId xmlns:a16="http://schemas.microsoft.com/office/drawing/2014/main" val="20001"/>
                    </a:ext>
                  </a:extLst>
                </a:gridCol>
              </a:tblGrid>
              <a:tr h="0">
                <a:tc>
                  <a:txBody>
                    <a:bodyPr/>
                    <a:lstStyle/>
                    <a:p>
                      <a:pPr fontAlgn="t"/>
                      <a:r>
                        <a:rPr lang="en-US" sz="2400" dirty="0" err="1" smtClean="0">
                          <a:solidFill>
                            <a:srgbClr val="002060"/>
                          </a:solidFill>
                          <a:effectLst/>
                          <a:latin typeface="Time New Roman"/>
                        </a:rPr>
                        <a:t>Đột</a:t>
                      </a:r>
                      <a:r>
                        <a:rPr lang="en-US" sz="2400" baseline="0" dirty="0" smtClean="0">
                          <a:solidFill>
                            <a:srgbClr val="002060"/>
                          </a:solidFill>
                          <a:effectLst/>
                          <a:latin typeface="Time New Roman"/>
                        </a:rPr>
                        <a:t> </a:t>
                      </a:r>
                      <a:r>
                        <a:rPr lang="en-US" sz="2400" baseline="0" dirty="0" err="1" smtClean="0">
                          <a:solidFill>
                            <a:srgbClr val="002060"/>
                          </a:solidFill>
                          <a:effectLst/>
                          <a:latin typeface="Time New Roman"/>
                        </a:rPr>
                        <a:t>biến</a:t>
                      </a:r>
                      <a:r>
                        <a:rPr lang="en-US" sz="2400" baseline="0" dirty="0" smtClean="0">
                          <a:solidFill>
                            <a:srgbClr val="002060"/>
                          </a:solidFill>
                          <a:effectLst/>
                          <a:latin typeface="Time New Roman"/>
                        </a:rPr>
                        <a:t> gene</a:t>
                      </a:r>
                      <a:endParaRPr lang="en-US" sz="2400" dirty="0">
                        <a:solidFill>
                          <a:srgbClr val="002060"/>
                        </a:solidFill>
                        <a:effectLst/>
                        <a:latin typeface="Time New Roman"/>
                      </a:endParaRPr>
                    </a:p>
                  </a:txBody>
                  <a:tcPr marL="47625" marR="47625" marT="47625" marB="47625">
                    <a:lnL w="12700" cap="flat" cmpd="sng" algn="ctr">
                      <a:solidFill>
                        <a:srgbClr val="A0B6A2"/>
                      </a:solidFill>
                      <a:prstDash val="solid"/>
                      <a:round/>
                      <a:headEnd type="none" w="med" len="med"/>
                      <a:tailEnd type="none" w="med" len="med"/>
                    </a:lnL>
                    <a:lnR w="12700" cap="flat" cmpd="sng" algn="ctr">
                      <a:solidFill>
                        <a:srgbClr val="A0B6A2"/>
                      </a:solidFill>
                      <a:prstDash val="solid"/>
                      <a:round/>
                      <a:headEnd type="none" w="med" len="med"/>
                      <a:tailEnd type="none" w="med" len="med"/>
                    </a:lnR>
                    <a:lnT w="12700" cap="flat" cmpd="sng" algn="ctr">
                      <a:solidFill>
                        <a:srgbClr val="A0B6A2"/>
                      </a:solidFill>
                      <a:prstDash val="solid"/>
                      <a:round/>
                      <a:headEnd type="none" w="med" len="med"/>
                      <a:tailEnd type="none" w="med" len="med"/>
                    </a:lnT>
                    <a:lnB w="12700" cap="flat" cmpd="sng" algn="ctr">
                      <a:solidFill>
                        <a:srgbClr val="A0B6A2"/>
                      </a:solidFill>
                      <a:prstDash val="solid"/>
                      <a:round/>
                      <a:headEnd type="none" w="med" len="med"/>
                      <a:tailEnd type="none" w="med" len="med"/>
                    </a:lnB>
                    <a:solidFill>
                      <a:srgbClr val="FFFFFF"/>
                    </a:solidFill>
                  </a:tcPr>
                </a:tc>
                <a:tc>
                  <a:txBody>
                    <a:bodyPr/>
                    <a:lstStyle/>
                    <a:p>
                      <a:pPr fontAlgn="t"/>
                      <a:r>
                        <a:rPr lang="en-US" sz="2400" dirty="0" err="1" smtClean="0">
                          <a:solidFill>
                            <a:srgbClr val="002060"/>
                          </a:solidFill>
                          <a:effectLst/>
                          <a:latin typeface="Time New Roman"/>
                        </a:rPr>
                        <a:t>Hội</a:t>
                      </a:r>
                      <a:r>
                        <a:rPr lang="en-US" sz="2400" baseline="0" dirty="0" smtClean="0">
                          <a:solidFill>
                            <a:srgbClr val="002060"/>
                          </a:solidFill>
                          <a:effectLst/>
                          <a:latin typeface="Time New Roman"/>
                        </a:rPr>
                        <a:t> </a:t>
                      </a:r>
                      <a:r>
                        <a:rPr lang="en-US" sz="2400" baseline="0" dirty="0" err="1" smtClean="0">
                          <a:solidFill>
                            <a:srgbClr val="002060"/>
                          </a:solidFill>
                          <a:effectLst/>
                          <a:latin typeface="Time New Roman"/>
                        </a:rPr>
                        <a:t>chứng</a:t>
                      </a:r>
                      <a:r>
                        <a:rPr lang="en-US" sz="2400" baseline="0" dirty="0" smtClean="0">
                          <a:solidFill>
                            <a:srgbClr val="002060"/>
                          </a:solidFill>
                          <a:effectLst/>
                          <a:latin typeface="Time New Roman"/>
                        </a:rPr>
                        <a:t> Fragile X, </a:t>
                      </a:r>
                      <a:r>
                        <a:rPr lang="en-US" sz="2400" baseline="0" dirty="0" err="1" smtClean="0">
                          <a:solidFill>
                            <a:srgbClr val="002060"/>
                          </a:solidFill>
                          <a:effectLst/>
                          <a:latin typeface="Time New Roman"/>
                        </a:rPr>
                        <a:t>dravet</a:t>
                      </a:r>
                      <a:r>
                        <a:rPr lang="en-US" sz="2400" baseline="0" dirty="0" smtClean="0">
                          <a:solidFill>
                            <a:srgbClr val="002060"/>
                          </a:solidFill>
                          <a:effectLst/>
                          <a:latin typeface="Time New Roman"/>
                        </a:rPr>
                        <a:t> (</a:t>
                      </a:r>
                      <a:r>
                        <a:rPr lang="en-US" sz="2400" baseline="0" dirty="0" err="1" smtClean="0">
                          <a:solidFill>
                            <a:srgbClr val="002060"/>
                          </a:solidFill>
                          <a:effectLst/>
                          <a:latin typeface="Time New Roman"/>
                        </a:rPr>
                        <a:t>động</a:t>
                      </a:r>
                      <a:r>
                        <a:rPr lang="en-US" sz="2400" baseline="0" dirty="0" smtClean="0">
                          <a:solidFill>
                            <a:srgbClr val="002060"/>
                          </a:solidFill>
                          <a:effectLst/>
                          <a:latin typeface="Time New Roman"/>
                        </a:rPr>
                        <a:t> </a:t>
                      </a:r>
                      <a:r>
                        <a:rPr lang="en-US" sz="2400" baseline="0" dirty="0" err="1" smtClean="0">
                          <a:solidFill>
                            <a:srgbClr val="002060"/>
                          </a:solidFill>
                          <a:effectLst/>
                          <a:latin typeface="Time New Roman"/>
                        </a:rPr>
                        <a:t>kinh</a:t>
                      </a:r>
                      <a:r>
                        <a:rPr lang="en-US" sz="2400" baseline="0" dirty="0" smtClean="0">
                          <a:solidFill>
                            <a:srgbClr val="002060"/>
                          </a:solidFill>
                          <a:effectLst/>
                          <a:latin typeface="Time New Roman"/>
                        </a:rPr>
                        <a:t>)</a:t>
                      </a:r>
                      <a:endParaRPr lang="en-US" sz="2400" dirty="0">
                        <a:solidFill>
                          <a:srgbClr val="002060"/>
                        </a:solidFill>
                        <a:effectLst/>
                        <a:latin typeface="Time New Roman"/>
                      </a:endParaRPr>
                    </a:p>
                  </a:txBody>
                  <a:tcPr marL="47625" marR="47625" marT="47625" marB="47625">
                    <a:lnL w="12700" cap="flat" cmpd="sng" algn="ctr">
                      <a:solidFill>
                        <a:srgbClr val="A0B6A2"/>
                      </a:solidFill>
                      <a:prstDash val="solid"/>
                      <a:round/>
                      <a:headEnd type="none" w="med" len="med"/>
                      <a:tailEnd type="none" w="med" len="med"/>
                    </a:lnL>
                    <a:lnR w="12700" cap="flat" cmpd="sng" algn="ctr">
                      <a:solidFill>
                        <a:srgbClr val="A0B6A2"/>
                      </a:solidFill>
                      <a:prstDash val="solid"/>
                      <a:round/>
                      <a:headEnd type="none" w="med" len="med"/>
                      <a:tailEnd type="none" w="med" len="med"/>
                    </a:lnR>
                    <a:lnT w="12700" cap="flat" cmpd="sng" algn="ctr">
                      <a:solidFill>
                        <a:srgbClr val="A0B6A2"/>
                      </a:solidFill>
                      <a:prstDash val="solid"/>
                      <a:round/>
                      <a:headEnd type="none" w="med" len="med"/>
                      <a:tailEnd type="none" w="med" len="med"/>
                    </a:lnT>
                    <a:lnB w="12700" cap="flat" cmpd="sng" algn="ctr">
                      <a:solidFill>
                        <a:srgbClr val="A0B6A2"/>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0">
                <a:tc>
                  <a:txBody>
                    <a:bodyPr/>
                    <a:lstStyle/>
                    <a:p>
                      <a:pPr fontAlgn="t"/>
                      <a:r>
                        <a:rPr lang="en-US" sz="2400" dirty="0" err="1" smtClean="0">
                          <a:solidFill>
                            <a:srgbClr val="002060"/>
                          </a:solidFill>
                          <a:effectLst/>
                          <a:latin typeface="Time New Roman"/>
                        </a:rPr>
                        <a:t>Đột</a:t>
                      </a:r>
                      <a:r>
                        <a:rPr lang="en-US" sz="2400" baseline="0" dirty="0" smtClean="0">
                          <a:solidFill>
                            <a:srgbClr val="002060"/>
                          </a:solidFill>
                          <a:effectLst/>
                          <a:latin typeface="Time New Roman"/>
                        </a:rPr>
                        <a:t> </a:t>
                      </a:r>
                      <a:r>
                        <a:rPr lang="en-US" sz="2400" baseline="0" dirty="0" err="1" smtClean="0">
                          <a:solidFill>
                            <a:srgbClr val="002060"/>
                          </a:solidFill>
                          <a:effectLst/>
                          <a:latin typeface="Time New Roman"/>
                        </a:rPr>
                        <a:t>biến</a:t>
                      </a:r>
                      <a:r>
                        <a:rPr lang="en-US" sz="2400" baseline="0" dirty="0" smtClean="0">
                          <a:solidFill>
                            <a:srgbClr val="002060"/>
                          </a:solidFill>
                          <a:effectLst/>
                          <a:latin typeface="Time New Roman"/>
                        </a:rPr>
                        <a:t> </a:t>
                      </a:r>
                      <a:r>
                        <a:rPr lang="en-US" sz="2400" baseline="0" dirty="0" err="1" smtClean="0">
                          <a:solidFill>
                            <a:srgbClr val="002060"/>
                          </a:solidFill>
                          <a:effectLst/>
                          <a:latin typeface="Time New Roman"/>
                        </a:rPr>
                        <a:t>cấu</a:t>
                      </a:r>
                      <a:r>
                        <a:rPr lang="en-US" sz="2400" baseline="0" dirty="0" smtClean="0">
                          <a:solidFill>
                            <a:srgbClr val="002060"/>
                          </a:solidFill>
                          <a:effectLst/>
                          <a:latin typeface="Time New Roman"/>
                        </a:rPr>
                        <a:t> </a:t>
                      </a:r>
                      <a:r>
                        <a:rPr lang="en-US" sz="2400" baseline="0" dirty="0" err="1" smtClean="0">
                          <a:solidFill>
                            <a:srgbClr val="002060"/>
                          </a:solidFill>
                          <a:effectLst/>
                          <a:latin typeface="Time New Roman"/>
                        </a:rPr>
                        <a:t>trúc</a:t>
                      </a:r>
                      <a:r>
                        <a:rPr lang="en-US" sz="2400" baseline="0" dirty="0" smtClean="0">
                          <a:solidFill>
                            <a:srgbClr val="002060"/>
                          </a:solidFill>
                          <a:effectLst/>
                          <a:latin typeface="Time New Roman"/>
                        </a:rPr>
                        <a:t> </a:t>
                      </a:r>
                      <a:r>
                        <a:rPr lang="en-US" sz="2400" baseline="0" dirty="0" err="1" smtClean="0">
                          <a:solidFill>
                            <a:srgbClr val="002060"/>
                          </a:solidFill>
                          <a:effectLst/>
                          <a:latin typeface="Time New Roman"/>
                        </a:rPr>
                        <a:t>NST</a:t>
                      </a:r>
                      <a:endParaRPr lang="en-US" sz="2400" dirty="0">
                        <a:solidFill>
                          <a:srgbClr val="002060"/>
                        </a:solidFill>
                        <a:effectLst/>
                        <a:latin typeface="Time New Roman"/>
                      </a:endParaRPr>
                    </a:p>
                  </a:txBody>
                  <a:tcPr marL="47625" marR="47625" marT="47625" marB="47625">
                    <a:lnL w="12700" cap="flat" cmpd="sng" algn="ctr">
                      <a:solidFill>
                        <a:srgbClr val="A0B6A2"/>
                      </a:solidFill>
                      <a:prstDash val="solid"/>
                      <a:round/>
                      <a:headEnd type="none" w="med" len="med"/>
                      <a:tailEnd type="none" w="med" len="med"/>
                    </a:lnL>
                    <a:lnR w="12700" cap="flat" cmpd="sng" algn="ctr">
                      <a:solidFill>
                        <a:srgbClr val="A0B6A2"/>
                      </a:solidFill>
                      <a:prstDash val="solid"/>
                      <a:round/>
                      <a:headEnd type="none" w="med" len="med"/>
                      <a:tailEnd type="none" w="med" len="med"/>
                    </a:lnR>
                    <a:lnT w="12700" cap="flat" cmpd="sng" algn="ctr">
                      <a:solidFill>
                        <a:srgbClr val="A0B6A2"/>
                      </a:solidFill>
                      <a:prstDash val="solid"/>
                      <a:round/>
                      <a:headEnd type="none" w="med" len="med"/>
                      <a:tailEnd type="none" w="med" len="med"/>
                    </a:lnT>
                    <a:lnB w="12700" cap="flat" cmpd="sng" algn="ctr">
                      <a:solidFill>
                        <a:srgbClr val="E0B0A2"/>
                      </a:solidFill>
                      <a:prstDash val="solid"/>
                      <a:round/>
                      <a:headEnd type="none" w="med" len="med"/>
                      <a:tailEnd type="none" w="med" len="med"/>
                    </a:lnB>
                    <a:solidFill>
                      <a:srgbClr val="FFFFFF"/>
                    </a:solidFill>
                  </a:tcPr>
                </a:tc>
                <a:tc>
                  <a:txBody>
                    <a:bodyPr/>
                    <a:lstStyle/>
                    <a:p>
                      <a:pPr fontAlgn="t"/>
                      <a:r>
                        <a:rPr lang="en-US" sz="2400" dirty="0" err="1" smtClean="0">
                          <a:solidFill>
                            <a:srgbClr val="002060"/>
                          </a:solidFill>
                          <a:effectLst/>
                          <a:latin typeface="Time New Roman"/>
                        </a:rPr>
                        <a:t>Hội</a:t>
                      </a:r>
                      <a:r>
                        <a:rPr lang="en-US" sz="2400" baseline="0" dirty="0" smtClean="0">
                          <a:solidFill>
                            <a:srgbClr val="002060"/>
                          </a:solidFill>
                          <a:effectLst/>
                          <a:latin typeface="Time New Roman"/>
                        </a:rPr>
                        <a:t> </a:t>
                      </a:r>
                      <a:r>
                        <a:rPr lang="en-US" sz="2400" baseline="0" dirty="0" err="1" smtClean="0">
                          <a:solidFill>
                            <a:srgbClr val="002060"/>
                          </a:solidFill>
                          <a:effectLst/>
                          <a:latin typeface="Time New Roman"/>
                        </a:rPr>
                        <a:t>chứng</a:t>
                      </a:r>
                      <a:r>
                        <a:rPr lang="en-US" sz="2400" baseline="0" dirty="0" smtClean="0">
                          <a:solidFill>
                            <a:srgbClr val="002060"/>
                          </a:solidFill>
                          <a:effectLst/>
                          <a:latin typeface="Time New Roman"/>
                        </a:rPr>
                        <a:t> </a:t>
                      </a:r>
                      <a:r>
                        <a:rPr lang="en-US" sz="2400" baseline="0" dirty="0" err="1" smtClean="0">
                          <a:solidFill>
                            <a:srgbClr val="002060"/>
                          </a:solidFill>
                          <a:effectLst/>
                          <a:latin typeface="Time New Roman"/>
                        </a:rPr>
                        <a:t>tiếng</a:t>
                      </a:r>
                      <a:r>
                        <a:rPr lang="en-US" sz="2400" baseline="0" dirty="0" smtClean="0">
                          <a:solidFill>
                            <a:srgbClr val="002060"/>
                          </a:solidFill>
                          <a:effectLst/>
                          <a:latin typeface="Time New Roman"/>
                        </a:rPr>
                        <a:t> </a:t>
                      </a:r>
                      <a:r>
                        <a:rPr lang="en-US" sz="2400" baseline="0" dirty="0" err="1" smtClean="0">
                          <a:solidFill>
                            <a:srgbClr val="002060"/>
                          </a:solidFill>
                          <a:effectLst/>
                          <a:latin typeface="Time New Roman"/>
                        </a:rPr>
                        <a:t>mèo</a:t>
                      </a:r>
                      <a:r>
                        <a:rPr lang="en-US" sz="2400" baseline="0" dirty="0" smtClean="0">
                          <a:solidFill>
                            <a:srgbClr val="002060"/>
                          </a:solidFill>
                          <a:effectLst/>
                          <a:latin typeface="Time New Roman"/>
                        </a:rPr>
                        <a:t> </a:t>
                      </a:r>
                      <a:r>
                        <a:rPr lang="en-US" sz="2400" baseline="0" dirty="0" err="1" smtClean="0">
                          <a:solidFill>
                            <a:srgbClr val="002060"/>
                          </a:solidFill>
                          <a:effectLst/>
                          <a:latin typeface="Time New Roman"/>
                        </a:rPr>
                        <a:t>kêu</a:t>
                      </a:r>
                      <a:r>
                        <a:rPr lang="en-US" sz="2400" baseline="0" dirty="0" smtClean="0">
                          <a:solidFill>
                            <a:srgbClr val="002060"/>
                          </a:solidFill>
                          <a:effectLst/>
                          <a:latin typeface="Time New Roman"/>
                        </a:rPr>
                        <a:t>, </a:t>
                      </a:r>
                      <a:r>
                        <a:rPr lang="en-US" sz="2400" baseline="0" dirty="0" err="1" smtClean="0">
                          <a:solidFill>
                            <a:srgbClr val="002060"/>
                          </a:solidFill>
                          <a:effectLst/>
                          <a:latin typeface="Time New Roman"/>
                        </a:rPr>
                        <a:t>jacobsen</a:t>
                      </a:r>
                      <a:endParaRPr lang="en-US" sz="2400" dirty="0">
                        <a:solidFill>
                          <a:srgbClr val="002060"/>
                        </a:solidFill>
                        <a:effectLst/>
                        <a:latin typeface="Time New Roman"/>
                      </a:endParaRPr>
                    </a:p>
                  </a:txBody>
                  <a:tcPr marL="47625" marR="47625" marT="47625" marB="47625">
                    <a:lnL w="12700" cap="flat" cmpd="sng" algn="ctr">
                      <a:solidFill>
                        <a:srgbClr val="A0B6A2"/>
                      </a:solidFill>
                      <a:prstDash val="solid"/>
                      <a:round/>
                      <a:headEnd type="none" w="med" len="med"/>
                      <a:tailEnd type="none" w="med" len="med"/>
                    </a:lnL>
                    <a:lnR w="12700" cap="flat" cmpd="sng" algn="ctr">
                      <a:solidFill>
                        <a:srgbClr val="A0B6A2"/>
                      </a:solidFill>
                      <a:prstDash val="solid"/>
                      <a:round/>
                      <a:headEnd type="none" w="med" len="med"/>
                      <a:tailEnd type="none" w="med" len="med"/>
                    </a:lnR>
                    <a:lnT w="12700" cap="flat" cmpd="sng" algn="ctr">
                      <a:solidFill>
                        <a:srgbClr val="A0B6A2"/>
                      </a:solidFill>
                      <a:prstDash val="solid"/>
                      <a:round/>
                      <a:headEnd type="none" w="med" len="med"/>
                      <a:tailEnd type="none" w="med" len="med"/>
                    </a:lnT>
                    <a:lnB w="12700" cap="flat" cmpd="sng" algn="ctr">
                      <a:solidFill>
                        <a:srgbClr val="E0B0A2"/>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0">
                <a:tc>
                  <a:txBody>
                    <a:bodyPr/>
                    <a:lstStyle/>
                    <a:p>
                      <a:pPr fontAlgn="t"/>
                      <a:r>
                        <a:rPr lang="en-US" sz="2400" dirty="0" err="1" smtClean="0">
                          <a:solidFill>
                            <a:srgbClr val="002060"/>
                          </a:solidFill>
                          <a:effectLst/>
                          <a:latin typeface="Time New Roman"/>
                        </a:rPr>
                        <a:t>Đột</a:t>
                      </a:r>
                      <a:r>
                        <a:rPr lang="en-US" sz="2400" baseline="0" dirty="0" smtClean="0">
                          <a:solidFill>
                            <a:srgbClr val="002060"/>
                          </a:solidFill>
                          <a:effectLst/>
                          <a:latin typeface="Time New Roman"/>
                        </a:rPr>
                        <a:t> </a:t>
                      </a:r>
                      <a:r>
                        <a:rPr lang="en-US" sz="2400" baseline="0" dirty="0" err="1" smtClean="0">
                          <a:solidFill>
                            <a:srgbClr val="002060"/>
                          </a:solidFill>
                          <a:effectLst/>
                          <a:latin typeface="Time New Roman"/>
                        </a:rPr>
                        <a:t>biến</a:t>
                      </a:r>
                      <a:r>
                        <a:rPr lang="en-US" sz="2400" baseline="0" dirty="0" smtClean="0">
                          <a:solidFill>
                            <a:srgbClr val="002060"/>
                          </a:solidFill>
                          <a:effectLst/>
                          <a:latin typeface="Time New Roman"/>
                        </a:rPr>
                        <a:t> </a:t>
                      </a:r>
                      <a:r>
                        <a:rPr lang="en-US" sz="2400" baseline="0" dirty="0" err="1" smtClean="0">
                          <a:solidFill>
                            <a:srgbClr val="002060"/>
                          </a:solidFill>
                          <a:effectLst/>
                          <a:latin typeface="Time New Roman"/>
                        </a:rPr>
                        <a:t>số</a:t>
                      </a:r>
                      <a:r>
                        <a:rPr lang="en-US" sz="2400" baseline="0" dirty="0" smtClean="0">
                          <a:solidFill>
                            <a:srgbClr val="002060"/>
                          </a:solidFill>
                          <a:effectLst/>
                          <a:latin typeface="Time New Roman"/>
                        </a:rPr>
                        <a:t> </a:t>
                      </a:r>
                      <a:r>
                        <a:rPr lang="en-US" sz="2400" baseline="0" dirty="0" err="1" smtClean="0">
                          <a:solidFill>
                            <a:srgbClr val="002060"/>
                          </a:solidFill>
                          <a:effectLst/>
                          <a:latin typeface="Time New Roman"/>
                        </a:rPr>
                        <a:t>lượng</a:t>
                      </a:r>
                      <a:r>
                        <a:rPr lang="en-US" sz="2400" baseline="0" dirty="0" smtClean="0">
                          <a:solidFill>
                            <a:srgbClr val="002060"/>
                          </a:solidFill>
                          <a:effectLst/>
                          <a:latin typeface="Time New Roman"/>
                        </a:rPr>
                        <a:t> </a:t>
                      </a:r>
                      <a:r>
                        <a:rPr lang="en-US" sz="2400" baseline="0" dirty="0" err="1" smtClean="0">
                          <a:solidFill>
                            <a:srgbClr val="002060"/>
                          </a:solidFill>
                          <a:effectLst/>
                          <a:latin typeface="Time New Roman"/>
                        </a:rPr>
                        <a:t>NST</a:t>
                      </a:r>
                      <a:endParaRPr lang="en-US" sz="2400" dirty="0">
                        <a:solidFill>
                          <a:srgbClr val="002060"/>
                        </a:solidFill>
                        <a:effectLst/>
                        <a:latin typeface="Time New Roman"/>
                      </a:endParaRPr>
                    </a:p>
                  </a:txBody>
                  <a:tcPr marL="47625" marR="47625" marT="47625" marB="47625">
                    <a:lnL w="12700" cap="flat" cmpd="sng" algn="ctr">
                      <a:solidFill>
                        <a:srgbClr val="E0B0A2"/>
                      </a:solidFill>
                      <a:prstDash val="solid"/>
                      <a:round/>
                      <a:headEnd type="none" w="med" len="med"/>
                      <a:tailEnd type="none" w="med" len="med"/>
                    </a:lnL>
                    <a:lnR w="12700" cap="flat" cmpd="sng" algn="ctr">
                      <a:solidFill>
                        <a:srgbClr val="E0B0A2"/>
                      </a:solidFill>
                      <a:prstDash val="solid"/>
                      <a:round/>
                      <a:headEnd type="none" w="med" len="med"/>
                      <a:tailEnd type="none" w="med" len="med"/>
                    </a:lnR>
                    <a:lnT w="12700" cap="flat" cmpd="sng" algn="ctr">
                      <a:solidFill>
                        <a:srgbClr val="E0B0A2"/>
                      </a:solidFill>
                      <a:prstDash val="solid"/>
                      <a:round/>
                      <a:headEnd type="none" w="med" len="med"/>
                      <a:tailEnd type="none" w="med" len="med"/>
                    </a:lnT>
                    <a:lnB w="12700" cap="flat" cmpd="sng" algn="ctr">
                      <a:solidFill>
                        <a:srgbClr val="C0B5A2"/>
                      </a:solidFill>
                      <a:prstDash val="solid"/>
                      <a:round/>
                      <a:headEnd type="none" w="med" len="med"/>
                      <a:tailEnd type="none" w="med" len="med"/>
                    </a:lnB>
                    <a:solidFill>
                      <a:srgbClr val="FFFFFF"/>
                    </a:solidFill>
                  </a:tcPr>
                </a:tc>
                <a:tc>
                  <a:txBody>
                    <a:bodyPr/>
                    <a:lstStyle/>
                    <a:p>
                      <a:pPr fontAlgn="t"/>
                      <a:r>
                        <a:rPr lang="en-US" sz="2400" dirty="0" err="1" smtClean="0">
                          <a:solidFill>
                            <a:srgbClr val="002060"/>
                          </a:solidFill>
                          <a:effectLst/>
                          <a:latin typeface="Time New Roman"/>
                        </a:rPr>
                        <a:t>Hội</a:t>
                      </a:r>
                      <a:r>
                        <a:rPr lang="en-US" sz="2400" baseline="0" dirty="0" smtClean="0">
                          <a:solidFill>
                            <a:srgbClr val="002060"/>
                          </a:solidFill>
                          <a:effectLst/>
                          <a:latin typeface="Time New Roman"/>
                        </a:rPr>
                        <a:t> </a:t>
                      </a:r>
                      <a:r>
                        <a:rPr lang="en-US" sz="2400" baseline="0" dirty="0" err="1" smtClean="0">
                          <a:solidFill>
                            <a:srgbClr val="002060"/>
                          </a:solidFill>
                          <a:effectLst/>
                          <a:latin typeface="Time New Roman"/>
                        </a:rPr>
                        <a:t>chứng</a:t>
                      </a:r>
                      <a:r>
                        <a:rPr lang="en-US" sz="2400" baseline="0" dirty="0" smtClean="0">
                          <a:solidFill>
                            <a:srgbClr val="002060"/>
                          </a:solidFill>
                          <a:effectLst/>
                          <a:latin typeface="Time New Roman"/>
                        </a:rPr>
                        <a:t> </a:t>
                      </a:r>
                      <a:r>
                        <a:rPr lang="en-US" sz="2400" baseline="0" dirty="0" err="1" smtClean="0">
                          <a:solidFill>
                            <a:srgbClr val="002060"/>
                          </a:solidFill>
                          <a:effectLst/>
                          <a:latin typeface="Time New Roman"/>
                        </a:rPr>
                        <a:t>Đown</a:t>
                      </a:r>
                      <a:r>
                        <a:rPr lang="en-US" sz="2400" baseline="0" dirty="0" smtClean="0">
                          <a:solidFill>
                            <a:srgbClr val="002060"/>
                          </a:solidFill>
                          <a:effectLst/>
                          <a:latin typeface="Time New Roman"/>
                        </a:rPr>
                        <a:t>, </a:t>
                      </a:r>
                      <a:r>
                        <a:rPr lang="en-US" sz="2400" baseline="0" dirty="0" err="1" smtClean="0">
                          <a:solidFill>
                            <a:srgbClr val="002060"/>
                          </a:solidFill>
                          <a:effectLst/>
                          <a:latin typeface="Time New Roman"/>
                        </a:rPr>
                        <a:t>turer</a:t>
                      </a:r>
                      <a:r>
                        <a:rPr lang="en-US" sz="2400" baseline="0" dirty="0" smtClean="0">
                          <a:solidFill>
                            <a:srgbClr val="002060"/>
                          </a:solidFill>
                          <a:effectLst/>
                          <a:latin typeface="Time New Roman"/>
                        </a:rPr>
                        <a:t>, </a:t>
                      </a:r>
                      <a:r>
                        <a:rPr lang="en-US" sz="2400" baseline="0" dirty="0" err="1" smtClean="0">
                          <a:solidFill>
                            <a:srgbClr val="002060"/>
                          </a:solidFill>
                          <a:effectLst/>
                          <a:latin typeface="Time New Roman"/>
                        </a:rPr>
                        <a:t>klinefelter</a:t>
                      </a:r>
                      <a:r>
                        <a:rPr lang="en-US" sz="2400" baseline="0" dirty="0" smtClean="0">
                          <a:solidFill>
                            <a:srgbClr val="002060"/>
                          </a:solidFill>
                          <a:effectLst/>
                          <a:latin typeface="Time New Roman"/>
                        </a:rPr>
                        <a:t>,…….</a:t>
                      </a:r>
                      <a:endParaRPr lang="en-US" sz="2400" dirty="0">
                        <a:solidFill>
                          <a:srgbClr val="002060"/>
                        </a:solidFill>
                        <a:effectLst/>
                        <a:latin typeface="Time New Roman"/>
                      </a:endParaRPr>
                    </a:p>
                  </a:txBody>
                  <a:tcPr marL="47625" marR="47625" marT="47625" marB="47625">
                    <a:lnL w="12700" cap="flat" cmpd="sng" algn="ctr">
                      <a:solidFill>
                        <a:srgbClr val="E0B0A2"/>
                      </a:solidFill>
                      <a:prstDash val="solid"/>
                      <a:round/>
                      <a:headEnd type="none" w="med" len="med"/>
                      <a:tailEnd type="none" w="med" len="med"/>
                    </a:lnL>
                    <a:lnR w="12700" cap="flat" cmpd="sng" algn="ctr">
                      <a:solidFill>
                        <a:srgbClr val="E0B0A2"/>
                      </a:solidFill>
                      <a:prstDash val="solid"/>
                      <a:round/>
                      <a:headEnd type="none" w="med" len="med"/>
                      <a:tailEnd type="none" w="med" len="med"/>
                    </a:lnR>
                    <a:lnT w="12700" cap="flat" cmpd="sng" algn="ctr">
                      <a:solidFill>
                        <a:srgbClr val="E0B0A2"/>
                      </a:solidFill>
                      <a:prstDash val="solid"/>
                      <a:round/>
                      <a:headEnd type="none" w="med" len="med"/>
                      <a:tailEnd type="none" w="med" len="med"/>
                    </a:lnT>
                    <a:lnB w="12700" cap="flat" cmpd="sng" algn="ctr">
                      <a:solidFill>
                        <a:srgbClr val="C0B5A2"/>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bl>
          </a:graphicData>
        </a:graphic>
      </p:graphicFrame>
      <p:sp>
        <p:nvSpPr>
          <p:cNvPr id="6" name="Rounded Rectangle 5"/>
          <p:cNvSpPr/>
          <p:nvPr/>
        </p:nvSpPr>
        <p:spPr>
          <a:xfrm>
            <a:off x="5283199" y="4411668"/>
            <a:ext cx="5621868" cy="1388533"/>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rgbClr val="FF0000"/>
                </a:solidFill>
                <a:latin typeface="Time New Roman"/>
              </a:rPr>
              <a:t>?</a:t>
            </a:r>
            <a:endParaRPr lang="en-US" sz="2400" dirty="0">
              <a:solidFill>
                <a:srgbClr val="FF0000"/>
              </a:solidFill>
              <a:latin typeface="Time New Roman"/>
            </a:endParaRPr>
          </a:p>
        </p:txBody>
      </p:sp>
    </p:spTree>
    <p:extLst>
      <p:ext uri="{BB962C8B-B14F-4D97-AF65-F5344CB8AC3E}">
        <p14:creationId xmlns:p14="http://schemas.microsoft.com/office/powerpoint/2010/main" val="2045013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32" fill="hold" grpId="0" nodeType="clickEffect">
                                  <p:stCondLst>
                                    <p:cond delay="0"/>
                                  </p:stCondLst>
                                  <p:childTnLst>
                                    <p:animEffect transition="out" filter="box(out)">
                                      <p:cBhvr>
                                        <p:cTn id="6" dur="2000"/>
                                        <p:tgtEl>
                                          <p:spTgt spid="5"/>
                                        </p:tgtEl>
                                      </p:cBhvr>
                                    </p:animEffect>
                                    <p:set>
                                      <p:cBhvr>
                                        <p:cTn id="7" dur="1" fill="hold">
                                          <p:stCondLst>
                                            <p:cond delay="19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 presetClass="exit" presetSubtype="32" fill="hold" grpId="0" nodeType="clickEffect">
                                  <p:stCondLst>
                                    <p:cond delay="0"/>
                                  </p:stCondLst>
                                  <p:childTnLst>
                                    <p:animEffect transition="out" filter="box(out)">
                                      <p:cBhvr>
                                        <p:cTn id="11" dur="2000"/>
                                        <p:tgtEl>
                                          <p:spTgt spid="6"/>
                                        </p:tgtEl>
                                      </p:cBhvr>
                                    </p:animEffect>
                                    <p:set>
                                      <p:cBhvr>
                                        <p:cTn id="12"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891867" y="203200"/>
            <a:ext cx="5181600" cy="3776133"/>
          </a:xfrm>
          <a:prstGeom prst="rect">
            <a:avLst/>
          </a:prstGeom>
        </p:spPr>
      </p:pic>
      <p:sp>
        <p:nvSpPr>
          <p:cNvPr id="5" name="Rectangle 4"/>
          <p:cNvSpPr/>
          <p:nvPr/>
        </p:nvSpPr>
        <p:spPr>
          <a:xfrm>
            <a:off x="8118631" y="4067820"/>
            <a:ext cx="3156633" cy="461665"/>
          </a:xfrm>
          <a:prstGeom prst="rect">
            <a:avLst/>
          </a:prstGeom>
        </p:spPr>
        <p:txBody>
          <a:bodyPr wrap="none">
            <a:spAutoFit/>
          </a:bodyPr>
          <a:lstStyle/>
          <a:p>
            <a:r>
              <a:rPr lang="en-US" sz="2400" b="1" dirty="0" err="1">
                <a:solidFill>
                  <a:srgbClr val="2A2B2B"/>
                </a:solidFill>
                <a:latin typeface="Time New Roman"/>
              </a:rPr>
              <a:t>Hội</a:t>
            </a:r>
            <a:r>
              <a:rPr lang="en-US" sz="2400" b="1" dirty="0">
                <a:solidFill>
                  <a:srgbClr val="2A2B2B"/>
                </a:solidFill>
                <a:latin typeface="Time New Roman"/>
              </a:rPr>
              <a:t> </a:t>
            </a:r>
            <a:r>
              <a:rPr lang="en-US" sz="2400" b="1" dirty="0" err="1">
                <a:solidFill>
                  <a:srgbClr val="2A2B2B"/>
                </a:solidFill>
                <a:latin typeface="Time New Roman"/>
              </a:rPr>
              <a:t>Chứng</a:t>
            </a:r>
            <a:r>
              <a:rPr lang="en-US" sz="2400" b="1" dirty="0">
                <a:solidFill>
                  <a:srgbClr val="2A2B2B"/>
                </a:solidFill>
                <a:latin typeface="Time New Roman"/>
              </a:rPr>
              <a:t> Fragile X</a:t>
            </a:r>
            <a:endParaRPr lang="en-US" sz="2400" b="1" dirty="0">
              <a:latin typeface="Time New Roman"/>
            </a:endParaRPr>
          </a:p>
        </p:txBody>
      </p:sp>
      <p:sp>
        <p:nvSpPr>
          <p:cNvPr id="6" name="Rectangle 5"/>
          <p:cNvSpPr/>
          <p:nvPr/>
        </p:nvSpPr>
        <p:spPr>
          <a:xfrm>
            <a:off x="6756400" y="4617972"/>
            <a:ext cx="5317067" cy="2246769"/>
          </a:xfrm>
          <a:prstGeom prst="rect">
            <a:avLst/>
          </a:prstGeom>
        </p:spPr>
        <p:txBody>
          <a:bodyPr wrap="square">
            <a:spAutoFit/>
          </a:bodyPr>
          <a:lstStyle/>
          <a:p>
            <a:r>
              <a:rPr lang="vi-VN" sz="2000" dirty="0">
                <a:solidFill>
                  <a:srgbClr val="002060"/>
                </a:solidFill>
                <a:latin typeface="Time New Roman"/>
              </a:rPr>
              <a:t>Đặc điểm hình thể có thể bao gồm khuôn mặt dài và hẹp, tai lớn, ngón tay linh hoạt và tinh hoàn lớn. Khoảng một phần ba những người bị ảnh hưởng có các đặc điểm của bệnh tự kỷ như các vấn đề với các tương tác xã hội và chậm nói. Tăng động là phổ biến và co giật xảy ra trong khoảng 10%.</a:t>
            </a:r>
            <a:endParaRPr lang="en-US" sz="2000" dirty="0">
              <a:solidFill>
                <a:srgbClr val="002060"/>
              </a:solidFill>
              <a:latin typeface="Time New Roman"/>
            </a:endParaRPr>
          </a:p>
        </p:txBody>
      </p:sp>
      <p:sp>
        <p:nvSpPr>
          <p:cNvPr id="7" name="Rectangle 6"/>
          <p:cNvSpPr/>
          <p:nvPr/>
        </p:nvSpPr>
        <p:spPr>
          <a:xfrm>
            <a:off x="575734" y="4866608"/>
            <a:ext cx="5418665" cy="1938992"/>
          </a:xfrm>
          <a:prstGeom prst="rect">
            <a:avLst/>
          </a:prstGeom>
        </p:spPr>
        <p:txBody>
          <a:bodyPr wrap="square">
            <a:spAutoFit/>
          </a:bodyPr>
          <a:lstStyle/>
          <a:p>
            <a:r>
              <a:rPr lang="vi-VN" sz="2400" dirty="0">
                <a:solidFill>
                  <a:srgbClr val="0070C0"/>
                </a:solidFill>
                <a:latin typeface="Time New Roman"/>
              </a:rPr>
              <a:t>Hội chứng Dravet, trước đây được gọi là động kinh cơ nghiêm trọng ở trẻ nhỏ (SMEI), là một loại động kinh nặng với các cơn động kinh kéo dài gây ra bởi tăng thân nhiệt hoặc sốt. </a:t>
            </a:r>
            <a:endParaRPr lang="en-US" sz="2400" dirty="0">
              <a:solidFill>
                <a:srgbClr val="0070C0"/>
              </a:solidFill>
              <a:latin typeface="Time New Roman"/>
            </a:endParaRPr>
          </a:p>
        </p:txBody>
      </p:sp>
      <p:pic>
        <p:nvPicPr>
          <p:cNvPr id="8" name="Picture 7"/>
          <p:cNvPicPr>
            <a:picLocks noChangeAspect="1"/>
          </p:cNvPicPr>
          <p:nvPr/>
        </p:nvPicPr>
        <p:blipFill>
          <a:blip r:embed="rId3"/>
          <a:stretch>
            <a:fillRect/>
          </a:stretch>
        </p:blipFill>
        <p:spPr>
          <a:xfrm>
            <a:off x="389466" y="235357"/>
            <a:ext cx="6094942" cy="4063295"/>
          </a:xfrm>
          <a:prstGeom prst="rect">
            <a:avLst/>
          </a:prstGeom>
        </p:spPr>
      </p:pic>
    </p:spTree>
    <p:extLst>
      <p:ext uri="{BB962C8B-B14F-4D97-AF65-F5344CB8AC3E}">
        <p14:creationId xmlns:p14="http://schemas.microsoft.com/office/powerpoint/2010/main" val="38107070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575" y="-228600"/>
            <a:ext cx="13011150" cy="731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708688"/>
                  </a:outerShdw>
                </a:effectLst>
              </a14:hiddenEffects>
            </a:ext>
          </a:extLst>
        </p:spPr>
      </p:pic>
    </p:spTree>
    <p:extLst>
      <p:ext uri="{BB962C8B-B14F-4D97-AF65-F5344CB8AC3E}">
        <p14:creationId xmlns:p14="http://schemas.microsoft.com/office/powerpoint/2010/main" val="10859582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84401" y="474134"/>
            <a:ext cx="80010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61333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4" descr="Hội chứng Klinefelter - 47,XXY - Rối loạn di truyền Nam giới - TRUNG TÂM  XÉT NGHIỆM Y KHOA LIF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3101" y="857250"/>
            <a:ext cx="4843463"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87" name="Text Box 47"/>
          <p:cNvSpPr txBox="1">
            <a:spLocks noChangeArrowheads="1"/>
          </p:cNvSpPr>
          <p:nvPr/>
        </p:nvSpPr>
        <p:spPr bwMode="auto">
          <a:xfrm>
            <a:off x="1847851" y="4581525"/>
            <a:ext cx="8532813" cy="106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0" fontAlgn="base" hangingPunct="0">
              <a:spcBef>
                <a:spcPct val="50000"/>
              </a:spcBef>
              <a:spcAft>
                <a:spcPct val="0"/>
              </a:spcAft>
            </a:pPr>
            <a:r>
              <a:rPr lang="en-GB" altLang="en-US" sz="2100">
                <a:solidFill>
                  <a:srgbClr val="000000"/>
                </a:solidFill>
                <a:cs typeface="Times New Roman" panose="02020603050405020304" pitchFamily="18" charset="0"/>
              </a:rPr>
              <a:t>Bệnh ở nam - Biểu hiện: Bị lệch ngón, chiều cao cao hơn mức bình thường, các bộ phận có tỷ lệ không cân đối, ít cơ bắp, ít lông trên cơ thể, ít râu so với bạn bè cùng trang lứa, tinh hoàn và dương vật bị nhỏ, đầu vú to,…</a:t>
            </a:r>
          </a:p>
        </p:txBody>
      </p:sp>
      <p:pic>
        <p:nvPicPr>
          <p:cNvPr id="93188" name="Picture 7" descr="Hội chứng Jacobs - 47,XYY - Hội chứng Siêu Nam - TRUNG TÂM XÉT NGHIỆM Y  KHOA LIF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1950" y="857250"/>
            <a:ext cx="412115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89" name="Rectangle 9"/>
          <p:cNvSpPr>
            <a:spLocks noChangeArrowheads="1"/>
          </p:cNvSpPr>
          <p:nvPr/>
        </p:nvSpPr>
        <p:spPr bwMode="auto">
          <a:xfrm>
            <a:off x="4475164" y="4106863"/>
            <a:ext cx="6582303" cy="46166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0" fontAlgn="base" hangingPunct="0">
              <a:spcBef>
                <a:spcPct val="0"/>
              </a:spcBef>
              <a:spcAft>
                <a:spcPct val="0"/>
              </a:spcAft>
            </a:pPr>
            <a:r>
              <a:rPr lang="en-GB" altLang="en-US" b="1" dirty="0" err="1">
                <a:solidFill>
                  <a:srgbClr val="000000"/>
                </a:solidFill>
                <a:cs typeface="Times New Roman" panose="02020603050405020304" pitchFamily="18" charset="0"/>
              </a:rPr>
              <a:t>Hội</a:t>
            </a:r>
            <a:r>
              <a:rPr lang="en-GB" altLang="en-US" b="1" dirty="0">
                <a:solidFill>
                  <a:srgbClr val="000000"/>
                </a:solidFill>
                <a:cs typeface="Times New Roman" panose="02020603050405020304" pitchFamily="18" charset="0"/>
              </a:rPr>
              <a:t> </a:t>
            </a:r>
            <a:r>
              <a:rPr lang="en-GB" altLang="en-US" b="1" dirty="0" err="1">
                <a:solidFill>
                  <a:srgbClr val="000000"/>
                </a:solidFill>
                <a:cs typeface="Times New Roman" panose="02020603050405020304" pitchFamily="18" charset="0"/>
              </a:rPr>
              <a:t>chứng</a:t>
            </a:r>
            <a:r>
              <a:rPr lang="en-GB" altLang="en-US" b="1" dirty="0">
                <a:solidFill>
                  <a:srgbClr val="000000"/>
                </a:solidFill>
                <a:cs typeface="Times New Roman" panose="02020603050405020304" pitchFamily="18" charset="0"/>
              </a:rPr>
              <a:t> </a:t>
            </a:r>
            <a:r>
              <a:rPr lang="en-GB" altLang="en-US" b="1" dirty="0" err="1" smtClean="0">
                <a:solidFill>
                  <a:srgbClr val="000000"/>
                </a:solidFill>
                <a:cs typeface="Times New Roman" panose="02020603050405020304" pitchFamily="18" charset="0"/>
              </a:rPr>
              <a:t>klinefelter</a:t>
            </a:r>
            <a:r>
              <a:rPr lang="en-GB" altLang="en-US" b="1" dirty="0" smtClean="0">
                <a:solidFill>
                  <a:srgbClr val="000000"/>
                </a:solidFill>
                <a:cs typeface="Times New Roman" panose="02020603050405020304" pitchFamily="18" charset="0"/>
              </a:rPr>
              <a:t> (</a:t>
            </a:r>
            <a:r>
              <a:rPr lang="en-GB" altLang="en-US" b="1" dirty="0" err="1" smtClean="0">
                <a:solidFill>
                  <a:srgbClr val="000000"/>
                </a:solidFill>
                <a:cs typeface="Times New Roman" panose="02020603050405020304" pitchFamily="18" charset="0"/>
              </a:rPr>
              <a:t>Claiphentơ</a:t>
            </a:r>
            <a:r>
              <a:rPr lang="en-GB" altLang="en-US" b="1" dirty="0" smtClean="0">
                <a:solidFill>
                  <a:srgbClr val="000000"/>
                </a:solidFill>
                <a:cs typeface="Times New Roman" panose="02020603050405020304" pitchFamily="18" charset="0"/>
              </a:rPr>
              <a:t>) </a:t>
            </a:r>
            <a:r>
              <a:rPr lang="en-GB" altLang="en-US" b="1" dirty="0">
                <a:solidFill>
                  <a:srgbClr val="000000"/>
                </a:solidFill>
                <a:cs typeface="Times New Roman" panose="02020603050405020304" pitchFamily="18" charset="0"/>
              </a:rPr>
              <a:t>(</a:t>
            </a:r>
            <a:r>
              <a:rPr lang="en-GB" altLang="en-US" b="1" dirty="0" err="1">
                <a:solidFill>
                  <a:srgbClr val="000000"/>
                </a:solidFill>
                <a:cs typeface="Times New Roman" panose="02020603050405020304" pitchFamily="18" charset="0"/>
              </a:rPr>
              <a:t>XYY</a:t>
            </a:r>
            <a:r>
              <a:rPr lang="en-GB" altLang="en-US" b="1" dirty="0">
                <a:solidFill>
                  <a:srgbClr val="000000"/>
                </a:solidFill>
                <a:cs typeface="Times New Roman" panose="02020603050405020304" pitchFamily="18" charset="0"/>
              </a:rPr>
              <a:t>)</a:t>
            </a:r>
          </a:p>
        </p:txBody>
      </p:sp>
    </p:spTree>
    <p:extLst>
      <p:ext uri="{BB962C8B-B14F-4D97-AF65-F5344CB8AC3E}">
        <p14:creationId xmlns:p14="http://schemas.microsoft.com/office/powerpoint/2010/main" val="20912746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91065" y="1371601"/>
            <a:ext cx="7162802" cy="5266266"/>
          </a:xfrm>
          <a:prstGeom prst="rect">
            <a:avLst/>
          </a:prstGeom>
        </p:spPr>
      </p:pic>
      <p:sp>
        <p:nvSpPr>
          <p:cNvPr id="5" name="Rectangle 4"/>
          <p:cNvSpPr/>
          <p:nvPr/>
        </p:nvSpPr>
        <p:spPr>
          <a:xfrm>
            <a:off x="491065" y="154337"/>
            <a:ext cx="10786535" cy="830997"/>
          </a:xfrm>
          <a:prstGeom prst="rect">
            <a:avLst/>
          </a:prstGeom>
        </p:spPr>
        <p:txBody>
          <a:bodyPr wrap="square">
            <a:spAutoFit/>
          </a:bodyPr>
          <a:lstStyle/>
          <a:p>
            <a:r>
              <a:rPr lang="en-US" sz="2400" dirty="0" err="1" smtClean="0">
                <a:solidFill>
                  <a:srgbClr val="0070C0"/>
                </a:solidFill>
                <a:latin typeface="Time New Roman"/>
              </a:rPr>
              <a:t>Hội</a:t>
            </a:r>
            <a:r>
              <a:rPr lang="en-US" sz="2400" dirty="0" smtClean="0">
                <a:solidFill>
                  <a:srgbClr val="0070C0"/>
                </a:solidFill>
                <a:latin typeface="Time New Roman"/>
              </a:rPr>
              <a:t> </a:t>
            </a:r>
            <a:r>
              <a:rPr lang="en-US" sz="2400" dirty="0" err="1">
                <a:solidFill>
                  <a:srgbClr val="0070C0"/>
                </a:solidFill>
                <a:latin typeface="Time New Roman"/>
              </a:rPr>
              <a:t>chứng</a:t>
            </a:r>
            <a:r>
              <a:rPr lang="en-US" sz="2400" dirty="0">
                <a:solidFill>
                  <a:srgbClr val="0070C0"/>
                </a:solidFill>
                <a:latin typeface="Time New Roman"/>
              </a:rPr>
              <a:t> Jacobsen - </a:t>
            </a:r>
            <a:r>
              <a:rPr lang="en-US" sz="2400" dirty="0" err="1">
                <a:solidFill>
                  <a:srgbClr val="0070C0"/>
                </a:solidFill>
                <a:latin typeface="Time New Roman"/>
              </a:rPr>
              <a:t>một</a:t>
            </a:r>
            <a:r>
              <a:rPr lang="en-US" sz="2400" dirty="0">
                <a:solidFill>
                  <a:srgbClr val="0070C0"/>
                </a:solidFill>
                <a:latin typeface="Time New Roman"/>
              </a:rPr>
              <a:t> </a:t>
            </a:r>
            <a:r>
              <a:rPr lang="en-US" sz="2400" dirty="0" err="1">
                <a:solidFill>
                  <a:srgbClr val="0070C0"/>
                </a:solidFill>
                <a:latin typeface="Time New Roman"/>
              </a:rPr>
              <a:t>dị</a:t>
            </a:r>
            <a:r>
              <a:rPr lang="en-US" sz="2400" dirty="0">
                <a:solidFill>
                  <a:srgbClr val="0070C0"/>
                </a:solidFill>
                <a:latin typeface="Time New Roman"/>
              </a:rPr>
              <a:t> </a:t>
            </a:r>
            <a:r>
              <a:rPr lang="en-US" sz="2400" dirty="0" err="1">
                <a:solidFill>
                  <a:srgbClr val="0070C0"/>
                </a:solidFill>
                <a:latin typeface="Time New Roman"/>
              </a:rPr>
              <a:t>tật</a:t>
            </a:r>
            <a:r>
              <a:rPr lang="en-US" sz="2400" dirty="0">
                <a:solidFill>
                  <a:srgbClr val="0070C0"/>
                </a:solidFill>
                <a:latin typeface="Time New Roman"/>
              </a:rPr>
              <a:t> </a:t>
            </a:r>
            <a:r>
              <a:rPr lang="en-US" sz="2400" dirty="0" err="1">
                <a:solidFill>
                  <a:srgbClr val="0070C0"/>
                </a:solidFill>
                <a:latin typeface="Time New Roman"/>
              </a:rPr>
              <a:t>bẩm</a:t>
            </a:r>
            <a:r>
              <a:rPr lang="en-US" sz="2400" dirty="0">
                <a:solidFill>
                  <a:srgbClr val="0070C0"/>
                </a:solidFill>
                <a:latin typeface="Time New Roman"/>
              </a:rPr>
              <a:t> </a:t>
            </a:r>
            <a:r>
              <a:rPr lang="en-US" sz="2400" dirty="0" err="1">
                <a:solidFill>
                  <a:srgbClr val="0070C0"/>
                </a:solidFill>
                <a:latin typeface="Time New Roman"/>
              </a:rPr>
              <a:t>sinh</a:t>
            </a:r>
            <a:r>
              <a:rPr lang="en-US" sz="2400" dirty="0">
                <a:solidFill>
                  <a:srgbClr val="0070C0"/>
                </a:solidFill>
                <a:latin typeface="Time New Roman"/>
              </a:rPr>
              <a:t> </a:t>
            </a:r>
            <a:r>
              <a:rPr lang="en-US" sz="2400" dirty="0" err="1">
                <a:solidFill>
                  <a:srgbClr val="0070C0"/>
                </a:solidFill>
                <a:latin typeface="Time New Roman"/>
              </a:rPr>
              <a:t>hiếm</a:t>
            </a:r>
            <a:r>
              <a:rPr lang="en-US" sz="2400" dirty="0">
                <a:solidFill>
                  <a:srgbClr val="0070C0"/>
                </a:solidFill>
                <a:latin typeface="Time New Roman"/>
              </a:rPr>
              <a:t> </a:t>
            </a:r>
            <a:r>
              <a:rPr lang="en-US" sz="2400" dirty="0" err="1">
                <a:solidFill>
                  <a:srgbClr val="0070C0"/>
                </a:solidFill>
                <a:latin typeface="Time New Roman"/>
              </a:rPr>
              <a:t>gặp</a:t>
            </a:r>
            <a:r>
              <a:rPr lang="en-US" sz="2400" dirty="0">
                <a:solidFill>
                  <a:srgbClr val="0070C0"/>
                </a:solidFill>
                <a:latin typeface="Time New Roman"/>
              </a:rPr>
              <a:t> do </a:t>
            </a:r>
            <a:r>
              <a:rPr lang="en-US" sz="2400" dirty="0" err="1">
                <a:solidFill>
                  <a:srgbClr val="0070C0"/>
                </a:solidFill>
                <a:latin typeface="Time New Roman"/>
              </a:rPr>
              <a:t>một</a:t>
            </a:r>
            <a:r>
              <a:rPr lang="en-US" sz="2400" dirty="0">
                <a:solidFill>
                  <a:srgbClr val="0070C0"/>
                </a:solidFill>
                <a:latin typeface="Time New Roman"/>
              </a:rPr>
              <a:t> </a:t>
            </a:r>
            <a:r>
              <a:rPr lang="en-US" sz="2400" dirty="0" err="1" smtClean="0">
                <a:solidFill>
                  <a:srgbClr val="0070C0"/>
                </a:solidFill>
                <a:latin typeface="Time New Roman"/>
              </a:rPr>
              <a:t>đoạn</a:t>
            </a:r>
            <a:r>
              <a:rPr lang="en-US" sz="2400" dirty="0" smtClean="0">
                <a:solidFill>
                  <a:srgbClr val="0070C0"/>
                </a:solidFill>
                <a:latin typeface="Time New Roman"/>
              </a:rPr>
              <a:t> </a:t>
            </a:r>
            <a:r>
              <a:rPr lang="en-US" sz="2400" dirty="0" err="1">
                <a:solidFill>
                  <a:srgbClr val="0070C0"/>
                </a:solidFill>
                <a:latin typeface="Time New Roman"/>
              </a:rPr>
              <a:t>nhiễm</a:t>
            </a:r>
            <a:r>
              <a:rPr lang="en-US" sz="2400" dirty="0">
                <a:solidFill>
                  <a:srgbClr val="0070C0"/>
                </a:solidFill>
                <a:latin typeface="Time New Roman"/>
              </a:rPr>
              <a:t> </a:t>
            </a:r>
            <a:r>
              <a:rPr lang="en-US" sz="2400" dirty="0" err="1">
                <a:solidFill>
                  <a:srgbClr val="0070C0"/>
                </a:solidFill>
                <a:latin typeface="Time New Roman"/>
              </a:rPr>
              <a:t>sắc</a:t>
            </a:r>
            <a:r>
              <a:rPr lang="en-US" sz="2400" dirty="0">
                <a:solidFill>
                  <a:srgbClr val="0070C0"/>
                </a:solidFill>
                <a:latin typeface="Time New Roman"/>
              </a:rPr>
              <a:t> </a:t>
            </a:r>
            <a:r>
              <a:rPr lang="en-US" sz="2400" dirty="0" err="1">
                <a:solidFill>
                  <a:srgbClr val="0070C0"/>
                </a:solidFill>
                <a:latin typeface="Time New Roman"/>
              </a:rPr>
              <a:t>thể</a:t>
            </a:r>
            <a:r>
              <a:rPr lang="en-US" sz="2400" dirty="0">
                <a:solidFill>
                  <a:srgbClr val="0070C0"/>
                </a:solidFill>
                <a:latin typeface="Time New Roman"/>
              </a:rPr>
              <a:t> 11 </a:t>
            </a:r>
            <a:r>
              <a:rPr lang="en-US" sz="2400" dirty="0" err="1">
                <a:solidFill>
                  <a:srgbClr val="0070C0"/>
                </a:solidFill>
                <a:latin typeface="Time New Roman"/>
              </a:rPr>
              <a:t>bị</a:t>
            </a:r>
            <a:r>
              <a:rPr lang="en-US" sz="2400" dirty="0">
                <a:solidFill>
                  <a:srgbClr val="0070C0"/>
                </a:solidFill>
                <a:latin typeface="Time New Roman"/>
              </a:rPr>
              <a:t> </a:t>
            </a:r>
            <a:r>
              <a:rPr lang="en-US" sz="2400" dirty="0" err="1">
                <a:solidFill>
                  <a:srgbClr val="0070C0"/>
                </a:solidFill>
                <a:latin typeface="Time New Roman"/>
              </a:rPr>
              <a:t>mất</a:t>
            </a:r>
            <a:r>
              <a:rPr lang="en-US" sz="2400" dirty="0">
                <a:solidFill>
                  <a:srgbClr val="0070C0"/>
                </a:solidFill>
                <a:latin typeface="Time New Roman"/>
              </a:rPr>
              <a:t>.</a:t>
            </a:r>
          </a:p>
        </p:txBody>
      </p:sp>
      <p:sp>
        <p:nvSpPr>
          <p:cNvPr id="6" name="Rectangle 5"/>
          <p:cNvSpPr/>
          <p:nvPr/>
        </p:nvSpPr>
        <p:spPr>
          <a:xfrm>
            <a:off x="8212667" y="1371601"/>
            <a:ext cx="3623732" cy="5262979"/>
          </a:xfrm>
          <a:prstGeom prst="rect">
            <a:avLst/>
          </a:prstGeom>
        </p:spPr>
        <p:txBody>
          <a:bodyPr wrap="square">
            <a:spAutoFit/>
          </a:bodyPr>
          <a:lstStyle/>
          <a:p>
            <a:r>
              <a:rPr lang="vi-VN" sz="2400" dirty="0">
                <a:solidFill>
                  <a:srgbClr val="222222"/>
                </a:solidFill>
                <a:latin typeface="Time New Roman"/>
              </a:rPr>
              <a:t>Sự phát triển cả về thể chất và tinh thần đều bị rối loạn. Các cá nhân bị ảnh hưởng có thể được xác định bằng mắt thường bằng các dị tật bên ngoài. Trong số những thứ khác, một nếp nhăn mông cổ ở mắt, ngắn </a:t>
            </a:r>
            <a:r>
              <a:rPr lang="vi-VN" sz="2400" dirty="0">
                <a:solidFill>
                  <a:srgbClr val="1E73BE"/>
                </a:solidFill>
                <a:latin typeface="Time New Roman"/>
                <a:hlinkClick r:id="rId3" tooltip="Cái cổ"/>
              </a:rPr>
              <a:t>cổ</a:t>
            </a:r>
            <a:r>
              <a:rPr lang="vi-VN" sz="2400" dirty="0">
                <a:solidFill>
                  <a:srgbClr val="222222"/>
                </a:solidFill>
                <a:latin typeface="Time New Roman"/>
              </a:rPr>
              <a:t>, một đoạn ngắn </a:t>
            </a:r>
            <a:r>
              <a:rPr lang="vi-VN" sz="2400" dirty="0">
                <a:solidFill>
                  <a:srgbClr val="1E73BE"/>
                </a:solidFill>
                <a:latin typeface="Time New Roman"/>
                <a:hlinkClick r:id="rId4" tooltip="mũi"/>
              </a:rPr>
              <a:t>mũi</a:t>
            </a:r>
            <a:r>
              <a:rPr lang="vi-VN" sz="2400" dirty="0">
                <a:solidFill>
                  <a:srgbClr val="222222"/>
                </a:solidFill>
                <a:latin typeface="Time New Roman"/>
              </a:rPr>
              <a:t>, một độ dốc thấp hơn </a:t>
            </a:r>
            <a:r>
              <a:rPr lang="vi-VN" sz="2400" dirty="0">
                <a:solidFill>
                  <a:srgbClr val="1E73BE"/>
                </a:solidFill>
                <a:latin typeface="Time New Roman"/>
                <a:hlinkClick r:id="rId5" tooltip="Môi"/>
              </a:rPr>
              <a:t>môi</a:t>
            </a:r>
            <a:r>
              <a:rPr lang="vi-VN" sz="2400" dirty="0">
                <a:solidFill>
                  <a:srgbClr val="222222"/>
                </a:solidFill>
                <a:latin typeface="Time New Roman"/>
              </a:rPr>
              <a:t> và hình chữ V </a:t>
            </a:r>
            <a:r>
              <a:rPr lang="vi-VN" sz="2400" dirty="0">
                <a:solidFill>
                  <a:srgbClr val="1E73BE"/>
                </a:solidFill>
                <a:latin typeface="Time New Roman"/>
                <a:hlinkClick r:id="rId6" tooltip="miệng"/>
              </a:rPr>
              <a:t>miệng</a:t>
            </a:r>
            <a:r>
              <a:rPr lang="vi-VN" sz="2400" dirty="0">
                <a:solidFill>
                  <a:srgbClr val="222222"/>
                </a:solidFill>
                <a:latin typeface="Time New Roman"/>
              </a:rPr>
              <a:t> đang có mặt. </a:t>
            </a:r>
            <a:endParaRPr lang="en-US" sz="2400" dirty="0">
              <a:latin typeface="Time New Roman"/>
            </a:endParaRPr>
          </a:p>
        </p:txBody>
      </p:sp>
    </p:spTree>
    <p:extLst>
      <p:ext uri="{BB962C8B-B14F-4D97-AF65-F5344CB8AC3E}">
        <p14:creationId xmlns:p14="http://schemas.microsoft.com/office/powerpoint/2010/main" val="16899163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0" y="1"/>
            <a:ext cx="6333067" cy="3098800"/>
          </a:xfrm>
          <a:prstGeom prst="cloudCallou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400" dirty="0" err="1">
                <a:solidFill>
                  <a:srgbClr val="FF0000"/>
                </a:solidFill>
                <a:latin typeface="Time New Roman"/>
              </a:rPr>
              <a:t>Đọc</a:t>
            </a:r>
            <a:r>
              <a:rPr lang="en-US" sz="2400" dirty="0">
                <a:solidFill>
                  <a:srgbClr val="FF0000"/>
                </a:solidFill>
                <a:latin typeface="Time New Roman"/>
              </a:rPr>
              <a:t> </a:t>
            </a:r>
            <a:r>
              <a:rPr lang="en-US" sz="2400" dirty="0" err="1">
                <a:solidFill>
                  <a:srgbClr val="FF0000"/>
                </a:solidFill>
                <a:latin typeface="Time New Roman"/>
              </a:rPr>
              <a:t>thông</a:t>
            </a:r>
            <a:r>
              <a:rPr lang="en-US" sz="2400" dirty="0">
                <a:solidFill>
                  <a:srgbClr val="FF0000"/>
                </a:solidFill>
                <a:latin typeface="Time New Roman"/>
              </a:rPr>
              <a:t> tin </a:t>
            </a:r>
            <a:r>
              <a:rPr lang="en-US" sz="2400" dirty="0" err="1">
                <a:solidFill>
                  <a:srgbClr val="FF0000"/>
                </a:solidFill>
                <a:latin typeface="Time New Roman"/>
              </a:rPr>
              <a:t>và</a:t>
            </a:r>
            <a:r>
              <a:rPr lang="en-US" sz="2400" dirty="0">
                <a:solidFill>
                  <a:srgbClr val="FF0000"/>
                </a:solidFill>
                <a:latin typeface="Time New Roman"/>
              </a:rPr>
              <a:t> </a:t>
            </a:r>
            <a:r>
              <a:rPr lang="en-US" sz="2400" dirty="0" err="1">
                <a:solidFill>
                  <a:srgbClr val="FF0000"/>
                </a:solidFill>
                <a:latin typeface="Time New Roman"/>
              </a:rPr>
              <a:t>quan</a:t>
            </a:r>
            <a:r>
              <a:rPr lang="en-US" sz="2400" dirty="0">
                <a:solidFill>
                  <a:srgbClr val="FF0000"/>
                </a:solidFill>
                <a:latin typeface="Time New Roman"/>
              </a:rPr>
              <a:t> </a:t>
            </a:r>
            <a:r>
              <a:rPr lang="en-US" sz="2400" dirty="0" err="1">
                <a:solidFill>
                  <a:srgbClr val="FF0000"/>
                </a:solidFill>
                <a:latin typeface="Time New Roman"/>
              </a:rPr>
              <a:t>sát</a:t>
            </a:r>
            <a:r>
              <a:rPr lang="en-US" sz="2400" dirty="0">
                <a:solidFill>
                  <a:srgbClr val="FF0000"/>
                </a:solidFill>
                <a:latin typeface="Time New Roman"/>
              </a:rPr>
              <a:t> </a:t>
            </a:r>
            <a:r>
              <a:rPr lang="en-US" sz="2400" dirty="0" err="1">
                <a:solidFill>
                  <a:srgbClr val="FF0000"/>
                </a:solidFill>
                <a:latin typeface="Time New Roman"/>
              </a:rPr>
              <a:t>Hình</a:t>
            </a:r>
            <a:r>
              <a:rPr lang="en-US" sz="2400" dirty="0">
                <a:solidFill>
                  <a:srgbClr val="FF0000"/>
                </a:solidFill>
                <a:latin typeface="Time New Roman"/>
              </a:rPr>
              <a:t> 44.2, </a:t>
            </a:r>
            <a:r>
              <a:rPr lang="en-US" sz="2400" dirty="0" err="1">
                <a:solidFill>
                  <a:srgbClr val="FF0000"/>
                </a:solidFill>
                <a:latin typeface="Time New Roman"/>
              </a:rPr>
              <a:t>xác</a:t>
            </a:r>
            <a:r>
              <a:rPr lang="en-US" sz="2400" dirty="0">
                <a:solidFill>
                  <a:srgbClr val="FF0000"/>
                </a:solidFill>
                <a:latin typeface="Time New Roman"/>
              </a:rPr>
              <a:t> </a:t>
            </a:r>
            <a:r>
              <a:rPr lang="en-US" sz="2400" dirty="0" err="1">
                <a:solidFill>
                  <a:srgbClr val="FF0000"/>
                </a:solidFill>
                <a:latin typeface="Time New Roman"/>
              </a:rPr>
              <a:t>định</a:t>
            </a:r>
            <a:r>
              <a:rPr lang="en-US" sz="2400" dirty="0">
                <a:solidFill>
                  <a:srgbClr val="FF0000"/>
                </a:solidFill>
                <a:latin typeface="Time New Roman"/>
              </a:rPr>
              <a:t> </a:t>
            </a:r>
            <a:r>
              <a:rPr lang="en-US" sz="2400" dirty="0" err="1">
                <a:solidFill>
                  <a:srgbClr val="FF0000"/>
                </a:solidFill>
                <a:latin typeface="Time New Roman"/>
              </a:rPr>
              <a:t>các</a:t>
            </a:r>
            <a:r>
              <a:rPr lang="en-US" sz="2400" dirty="0">
                <a:solidFill>
                  <a:srgbClr val="FF0000"/>
                </a:solidFill>
                <a:latin typeface="Time New Roman"/>
              </a:rPr>
              <a:t> </a:t>
            </a:r>
            <a:r>
              <a:rPr lang="en-US" sz="2400" dirty="0" err="1">
                <a:solidFill>
                  <a:srgbClr val="FF0000"/>
                </a:solidFill>
                <a:latin typeface="Time New Roman"/>
              </a:rPr>
              <a:t>đặc</a:t>
            </a:r>
            <a:r>
              <a:rPr lang="en-US" sz="2400" dirty="0">
                <a:solidFill>
                  <a:srgbClr val="FF0000"/>
                </a:solidFill>
                <a:latin typeface="Time New Roman"/>
              </a:rPr>
              <a:t> </a:t>
            </a:r>
            <a:r>
              <a:rPr lang="en-US" sz="2400" dirty="0" err="1">
                <a:solidFill>
                  <a:srgbClr val="FF0000"/>
                </a:solidFill>
                <a:latin typeface="Time New Roman"/>
              </a:rPr>
              <a:t>điểm</a:t>
            </a:r>
            <a:r>
              <a:rPr lang="en-US" sz="2400" dirty="0">
                <a:solidFill>
                  <a:srgbClr val="FF0000"/>
                </a:solidFill>
                <a:latin typeface="Time New Roman"/>
              </a:rPr>
              <a:t> </a:t>
            </a:r>
            <a:r>
              <a:rPr lang="en-US" sz="2400" dirty="0" err="1">
                <a:solidFill>
                  <a:srgbClr val="FF0000"/>
                </a:solidFill>
                <a:latin typeface="Time New Roman"/>
              </a:rPr>
              <a:t>có</a:t>
            </a:r>
            <a:r>
              <a:rPr lang="en-US" sz="2400" dirty="0">
                <a:solidFill>
                  <a:srgbClr val="FF0000"/>
                </a:solidFill>
                <a:latin typeface="Time New Roman"/>
              </a:rPr>
              <a:t> </a:t>
            </a:r>
            <a:r>
              <a:rPr lang="en-US" sz="2400" dirty="0" err="1">
                <a:solidFill>
                  <a:srgbClr val="FF0000"/>
                </a:solidFill>
                <a:latin typeface="Time New Roman"/>
              </a:rPr>
              <a:t>thể</a:t>
            </a:r>
            <a:r>
              <a:rPr lang="en-US" sz="2400" dirty="0">
                <a:solidFill>
                  <a:srgbClr val="FF0000"/>
                </a:solidFill>
                <a:latin typeface="Time New Roman"/>
              </a:rPr>
              <a:t> </a:t>
            </a:r>
            <a:r>
              <a:rPr lang="en-US" sz="2400" dirty="0" err="1">
                <a:solidFill>
                  <a:srgbClr val="FF0000"/>
                </a:solidFill>
                <a:latin typeface="Time New Roman"/>
              </a:rPr>
              <a:t>sử</a:t>
            </a:r>
            <a:r>
              <a:rPr lang="en-US" sz="2400" dirty="0">
                <a:solidFill>
                  <a:srgbClr val="FF0000"/>
                </a:solidFill>
                <a:latin typeface="Time New Roman"/>
              </a:rPr>
              <a:t> </a:t>
            </a:r>
            <a:r>
              <a:rPr lang="en-US" sz="2400" dirty="0" err="1">
                <a:solidFill>
                  <a:srgbClr val="FF0000"/>
                </a:solidFill>
                <a:latin typeface="Time New Roman"/>
              </a:rPr>
              <a:t>dụng</a:t>
            </a:r>
            <a:r>
              <a:rPr lang="en-US" sz="2400" dirty="0">
                <a:solidFill>
                  <a:srgbClr val="FF0000"/>
                </a:solidFill>
                <a:latin typeface="Time New Roman"/>
              </a:rPr>
              <a:t> </a:t>
            </a:r>
            <a:r>
              <a:rPr lang="en-US" sz="2400" dirty="0" err="1">
                <a:solidFill>
                  <a:srgbClr val="FF0000"/>
                </a:solidFill>
                <a:latin typeface="Time New Roman"/>
              </a:rPr>
              <a:t>để</a:t>
            </a:r>
            <a:r>
              <a:rPr lang="en-US" sz="2400" dirty="0">
                <a:solidFill>
                  <a:srgbClr val="FF0000"/>
                </a:solidFill>
                <a:latin typeface="Time New Roman"/>
              </a:rPr>
              <a:t> </a:t>
            </a:r>
            <a:r>
              <a:rPr lang="en-US" sz="2400" dirty="0" err="1">
                <a:solidFill>
                  <a:srgbClr val="FF0000"/>
                </a:solidFill>
                <a:latin typeface="Time New Roman"/>
              </a:rPr>
              <a:t>nhận</a:t>
            </a:r>
            <a:r>
              <a:rPr lang="en-US" sz="2400" dirty="0">
                <a:solidFill>
                  <a:srgbClr val="FF0000"/>
                </a:solidFill>
                <a:latin typeface="Time New Roman"/>
              </a:rPr>
              <a:t> </a:t>
            </a:r>
            <a:r>
              <a:rPr lang="en-US" sz="2400" dirty="0" err="1">
                <a:solidFill>
                  <a:srgbClr val="FF0000"/>
                </a:solidFill>
                <a:latin typeface="Time New Roman"/>
              </a:rPr>
              <a:t>biết</a:t>
            </a:r>
            <a:r>
              <a:rPr lang="en-US" sz="2400" dirty="0">
                <a:solidFill>
                  <a:srgbClr val="FF0000"/>
                </a:solidFill>
                <a:latin typeface="Time New Roman"/>
              </a:rPr>
              <a:t> </a:t>
            </a:r>
            <a:r>
              <a:rPr lang="en-US" sz="2400" dirty="0" err="1">
                <a:solidFill>
                  <a:srgbClr val="FF0000"/>
                </a:solidFill>
                <a:latin typeface="Time New Roman"/>
              </a:rPr>
              <a:t>bệnh</a:t>
            </a:r>
            <a:r>
              <a:rPr lang="en-US" sz="2400" dirty="0">
                <a:solidFill>
                  <a:srgbClr val="FF0000"/>
                </a:solidFill>
                <a:latin typeface="Time New Roman"/>
              </a:rPr>
              <a:t> </a:t>
            </a:r>
            <a:r>
              <a:rPr lang="en-US" sz="2400" dirty="0" err="1">
                <a:solidFill>
                  <a:srgbClr val="FF0000"/>
                </a:solidFill>
                <a:latin typeface="Time New Roman"/>
              </a:rPr>
              <a:t>nhân</a:t>
            </a:r>
            <a:r>
              <a:rPr lang="en-US" sz="2400" dirty="0">
                <a:solidFill>
                  <a:srgbClr val="FF0000"/>
                </a:solidFill>
                <a:latin typeface="Time New Roman"/>
              </a:rPr>
              <a:t> </a:t>
            </a:r>
            <a:r>
              <a:rPr lang="en-US" sz="2400" dirty="0" err="1">
                <a:solidFill>
                  <a:srgbClr val="FF0000"/>
                </a:solidFill>
                <a:latin typeface="Time New Roman"/>
              </a:rPr>
              <a:t>mắc</a:t>
            </a:r>
            <a:r>
              <a:rPr lang="en-US" sz="2400" dirty="0">
                <a:solidFill>
                  <a:srgbClr val="FF0000"/>
                </a:solidFill>
                <a:latin typeface="Time New Roman"/>
              </a:rPr>
              <a:t> </a:t>
            </a:r>
            <a:r>
              <a:rPr lang="en-US" sz="2400" dirty="0" err="1">
                <a:solidFill>
                  <a:srgbClr val="FF0000"/>
                </a:solidFill>
                <a:latin typeface="Time New Roman"/>
              </a:rPr>
              <a:t>hội</a:t>
            </a:r>
            <a:r>
              <a:rPr lang="en-US" sz="2400" dirty="0">
                <a:solidFill>
                  <a:srgbClr val="FF0000"/>
                </a:solidFill>
                <a:latin typeface="Time New Roman"/>
              </a:rPr>
              <a:t> </a:t>
            </a:r>
            <a:r>
              <a:rPr lang="en-US" sz="2400" dirty="0" err="1">
                <a:solidFill>
                  <a:srgbClr val="FF0000"/>
                </a:solidFill>
                <a:latin typeface="Time New Roman"/>
              </a:rPr>
              <a:t>chứng</a:t>
            </a:r>
            <a:r>
              <a:rPr lang="en-US" sz="2400" dirty="0">
                <a:solidFill>
                  <a:srgbClr val="FF0000"/>
                </a:solidFill>
                <a:latin typeface="Time New Roman"/>
              </a:rPr>
              <a:t> Down.</a:t>
            </a:r>
          </a:p>
        </p:txBody>
      </p:sp>
      <p:pic>
        <p:nvPicPr>
          <p:cNvPr id="3" name="Picture 2"/>
          <p:cNvPicPr>
            <a:picLocks noChangeAspect="1"/>
          </p:cNvPicPr>
          <p:nvPr/>
        </p:nvPicPr>
        <p:blipFill>
          <a:blip r:embed="rId2"/>
          <a:stretch>
            <a:fillRect/>
          </a:stretch>
        </p:blipFill>
        <p:spPr>
          <a:xfrm>
            <a:off x="6942668" y="931333"/>
            <a:ext cx="5249332" cy="4588933"/>
          </a:xfrm>
          <a:prstGeom prst="rect">
            <a:avLst/>
          </a:prstGeom>
        </p:spPr>
      </p:pic>
      <p:sp>
        <p:nvSpPr>
          <p:cNvPr id="4" name="Rectangle 3"/>
          <p:cNvSpPr/>
          <p:nvPr/>
        </p:nvSpPr>
        <p:spPr>
          <a:xfrm>
            <a:off x="330200" y="3858735"/>
            <a:ext cx="5672665" cy="2677656"/>
          </a:xfrm>
          <a:prstGeom prst="rect">
            <a:avLst/>
          </a:prstGeom>
        </p:spPr>
        <p:txBody>
          <a:bodyPr wrap="square">
            <a:spAutoFit/>
          </a:bodyPr>
          <a:lstStyle/>
          <a:p>
            <a:r>
              <a:rPr lang="vi-VN" sz="2400" dirty="0">
                <a:solidFill>
                  <a:srgbClr val="000000"/>
                </a:solidFill>
                <a:latin typeface="Time New Roman"/>
              </a:rPr>
              <a:t>Các đặc điểm có thể sử dụng để nhận biết bệnh nhân mắc hội chứng Down như cổ ngắn, khe mắt xếch, mắt một mí, lưỡi dày và hơi thè ra ngoài, giảm trương lực cơ, trí tuệ kém phát triển, thường dị tật tim bẩm sinh, khoảng cách giữa hai mắt xa nhau, mũi thấp,…</a:t>
            </a:r>
            <a:endParaRPr lang="en-US" sz="2400" dirty="0">
              <a:latin typeface="Time New Roman"/>
            </a:endParaRPr>
          </a:p>
        </p:txBody>
      </p:sp>
    </p:spTree>
    <p:extLst>
      <p:ext uri="{BB962C8B-B14F-4D97-AF65-F5344CB8AC3E}">
        <p14:creationId xmlns:p14="http://schemas.microsoft.com/office/powerpoint/2010/main" val="69647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673599" y="-155376"/>
            <a:ext cx="7586134" cy="5588000"/>
          </a:xfrm>
          <a:prstGeom prst="rect">
            <a:avLst/>
          </a:prstGeom>
        </p:spPr>
      </p:pic>
      <p:sp>
        <p:nvSpPr>
          <p:cNvPr id="6" name="Rectangle 5"/>
          <p:cNvSpPr/>
          <p:nvPr/>
        </p:nvSpPr>
        <p:spPr>
          <a:xfrm>
            <a:off x="321733" y="5219390"/>
            <a:ext cx="11023600" cy="1374735"/>
          </a:xfrm>
          <a:prstGeom prst="rect">
            <a:avLst/>
          </a:prstGeom>
        </p:spPr>
        <p:txBody>
          <a:bodyPr wrap="square">
            <a:spAutoFit/>
          </a:bodyPr>
          <a:lstStyle/>
          <a:p>
            <a:pPr lvl="0" algn="just">
              <a:spcBef>
                <a:spcPts val="130"/>
              </a:spcBef>
              <a:spcAft>
                <a:spcPts val="130"/>
              </a:spcAft>
            </a:pPr>
            <a:r>
              <a:rPr lang="vi-VN" sz="2000" dirty="0">
                <a:solidFill>
                  <a:srgbClr val="FF0000"/>
                </a:solidFill>
                <a:latin typeface="Time New Roman"/>
              </a:rPr>
              <a:t>Quan sát Hình 44.3, hãy cho biết:</a:t>
            </a:r>
          </a:p>
          <a:p>
            <a:pPr lvl="0" algn="just">
              <a:spcBef>
                <a:spcPts val="130"/>
              </a:spcBef>
              <a:spcAft>
                <a:spcPts val="130"/>
              </a:spcAft>
            </a:pPr>
            <a:r>
              <a:rPr lang="vi-VN" sz="2000" dirty="0">
                <a:solidFill>
                  <a:srgbClr val="FF0000"/>
                </a:solidFill>
                <a:latin typeface="Time New Roman"/>
              </a:rPr>
              <a:t>a) Sự khác nhau giữa bộ nhiễm sắc thể của người mắc hội chứng Down, Turner so với người bình thường.</a:t>
            </a:r>
          </a:p>
          <a:p>
            <a:pPr lvl="0" algn="just">
              <a:spcBef>
                <a:spcPts val="130"/>
              </a:spcBef>
              <a:spcAft>
                <a:spcPts val="130"/>
              </a:spcAft>
            </a:pPr>
            <a:r>
              <a:rPr lang="vi-VN" sz="2000" dirty="0">
                <a:solidFill>
                  <a:srgbClr val="FF0000"/>
                </a:solidFill>
                <a:latin typeface="Time New Roman"/>
              </a:rPr>
              <a:t>b) Tại sao người mắc hội chứng Turner có biểu hiện kiểu hình giới tính nữ.</a:t>
            </a:r>
          </a:p>
        </p:txBody>
      </p:sp>
      <p:sp>
        <p:nvSpPr>
          <p:cNvPr id="7" name="Oval 8"/>
          <p:cNvSpPr>
            <a:spLocks noChangeArrowheads="1"/>
          </p:cNvSpPr>
          <p:nvPr/>
        </p:nvSpPr>
        <p:spPr bwMode="auto">
          <a:xfrm>
            <a:off x="9499599" y="2489200"/>
            <a:ext cx="778933" cy="812329"/>
          </a:xfrm>
          <a:prstGeom prst="ellipse">
            <a:avLst/>
          </a:prstGeom>
          <a:noFill/>
          <a:ln w="9525">
            <a:solidFill>
              <a:srgbClr val="FF0066"/>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vi-VN" altLang="en-US" sz="2400" b="0" i="0" u="none" strike="noStrike" kern="0" cap="none" spc="0" normalizeH="0" baseline="0" noProof="0" smtClean="0">
              <a:ln>
                <a:noFill/>
              </a:ln>
              <a:solidFill>
                <a:srgbClr val="000000"/>
              </a:solidFill>
              <a:effectLst/>
              <a:uLnTx/>
              <a:uFillTx/>
              <a:latin typeface="Times New Roman" panose="02020603050405020304" pitchFamily="18" charset="0"/>
              <a:cs typeface="Arial" panose="020B0604020202020204" pitchFamily="34" charset="0"/>
            </a:endParaRPr>
          </a:p>
        </p:txBody>
      </p:sp>
      <p:sp>
        <p:nvSpPr>
          <p:cNvPr id="8" name="Oval 8"/>
          <p:cNvSpPr>
            <a:spLocks noChangeArrowheads="1"/>
          </p:cNvSpPr>
          <p:nvPr/>
        </p:nvSpPr>
        <p:spPr bwMode="auto">
          <a:xfrm>
            <a:off x="10752667" y="4057889"/>
            <a:ext cx="717959" cy="741139"/>
          </a:xfrm>
          <a:prstGeom prst="ellipse">
            <a:avLst/>
          </a:prstGeom>
          <a:noFill/>
          <a:ln w="9525">
            <a:solidFill>
              <a:srgbClr val="FF0066"/>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vi-VN" altLang="en-US" sz="2400" b="0" i="0" u="none" strike="noStrike" kern="0" cap="none" spc="0" normalizeH="0" baseline="0" noProof="0" smtClean="0">
              <a:ln>
                <a:noFill/>
              </a:ln>
              <a:solidFill>
                <a:srgbClr val="000000"/>
              </a:solidFill>
              <a:effectLst/>
              <a:uLnTx/>
              <a:uFillTx/>
              <a:latin typeface="Times New Roman" panose="02020603050405020304" pitchFamily="18" charset="0"/>
              <a:cs typeface="Arial" panose="020B0604020202020204" pitchFamily="34" charset="0"/>
            </a:endParaRPr>
          </a:p>
        </p:txBody>
      </p:sp>
      <p:pic>
        <p:nvPicPr>
          <p:cNvPr id="9" name="Picture 13" descr="chan doan"/>
          <p:cNvPicPr>
            <a:picLocks noChangeAspect="1" noChangeArrowheads="1"/>
          </p:cNvPicPr>
          <p:nvPr/>
        </p:nvPicPr>
        <p:blipFill>
          <a:blip r:embed="rId3"/>
          <a:srcRect/>
          <a:stretch>
            <a:fillRect/>
          </a:stretch>
        </p:blipFill>
        <p:spPr bwMode="auto">
          <a:xfrm>
            <a:off x="364920" y="18017"/>
            <a:ext cx="4148666" cy="2261002"/>
          </a:xfrm>
          <a:prstGeom prst="rect">
            <a:avLst/>
          </a:prstGeom>
          <a:noFill/>
          <a:ln w="9525">
            <a:noFill/>
            <a:miter lim="800000"/>
            <a:headEnd/>
            <a:tailEnd/>
          </a:ln>
        </p:spPr>
      </p:pic>
      <p:pic>
        <p:nvPicPr>
          <p:cNvPr id="10" name="Picture 9"/>
          <p:cNvPicPr>
            <a:picLocks noChangeAspect="1"/>
          </p:cNvPicPr>
          <p:nvPr/>
        </p:nvPicPr>
        <p:blipFill>
          <a:blip r:embed="rId4"/>
          <a:stretch>
            <a:fillRect/>
          </a:stretch>
        </p:blipFill>
        <p:spPr>
          <a:xfrm>
            <a:off x="402593" y="2362487"/>
            <a:ext cx="4191000" cy="2436541"/>
          </a:xfrm>
          <a:prstGeom prst="rect">
            <a:avLst/>
          </a:prstGeom>
        </p:spPr>
      </p:pic>
    </p:spTree>
    <p:extLst>
      <p:ext uri="{BB962C8B-B14F-4D97-AF65-F5344CB8AC3E}">
        <p14:creationId xmlns:p14="http://schemas.microsoft.com/office/powerpoint/2010/main" val="374483064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7999" y="1052803"/>
            <a:ext cx="11057467" cy="4231928"/>
          </a:xfrm>
          <a:prstGeom prst="rect">
            <a:avLst/>
          </a:prstGeom>
        </p:spPr>
        <p:txBody>
          <a:bodyPr wrap="square">
            <a:spAutoFit/>
          </a:bodyPr>
          <a:lstStyle/>
          <a:p>
            <a:pPr algn="just">
              <a:spcBef>
                <a:spcPts val="130"/>
              </a:spcBef>
              <a:spcAft>
                <a:spcPts val="130"/>
              </a:spcAft>
            </a:pPr>
            <a:r>
              <a:rPr lang="vi-VN" sz="2400" dirty="0">
                <a:solidFill>
                  <a:srgbClr val="002060"/>
                </a:solidFill>
                <a:latin typeface="Time New Roman"/>
              </a:rPr>
              <a:t>a) Sự khác nhau giữa bộ nhiễm sắc thể của người mắc hội chứng Down, Turner so với người bình thường:</a:t>
            </a:r>
          </a:p>
          <a:p>
            <a:pPr algn="just">
              <a:spcBef>
                <a:spcPts val="130"/>
              </a:spcBef>
              <a:spcAft>
                <a:spcPts val="130"/>
              </a:spcAft>
            </a:pPr>
            <a:r>
              <a:rPr lang="vi-VN" sz="2400" dirty="0">
                <a:solidFill>
                  <a:srgbClr val="002060"/>
                </a:solidFill>
                <a:latin typeface="Time New Roman"/>
              </a:rPr>
              <a:t>- Người mắc hội chứng Down có 3 nhiễm sắc thể số 21, trong khi người bình thường chỉ có 2 nhiễm sắc thể số 21.</a:t>
            </a:r>
          </a:p>
          <a:p>
            <a:pPr algn="just">
              <a:spcBef>
                <a:spcPts val="130"/>
              </a:spcBef>
              <a:spcAft>
                <a:spcPts val="130"/>
              </a:spcAft>
            </a:pPr>
            <a:r>
              <a:rPr lang="vi-VN" sz="2400" dirty="0">
                <a:solidFill>
                  <a:srgbClr val="002060"/>
                </a:solidFill>
                <a:latin typeface="Time New Roman"/>
              </a:rPr>
              <a:t>- Người mắc hội chứng Turner có 1 nhiễm sắc thể giới tính X (XO), trong khi người bình thường có 2 nhiễm sắc thể giới tính là XX hoặc XY.</a:t>
            </a:r>
          </a:p>
          <a:p>
            <a:pPr algn="just">
              <a:spcBef>
                <a:spcPts val="130"/>
              </a:spcBef>
              <a:spcAft>
                <a:spcPts val="130"/>
              </a:spcAft>
            </a:pPr>
            <a:r>
              <a:rPr lang="vi-VN" sz="2400" dirty="0">
                <a:solidFill>
                  <a:srgbClr val="002060"/>
                </a:solidFill>
                <a:latin typeface="Time New Roman"/>
              </a:rPr>
              <a:t>b) Ở người, việc xác định giới tính là do các gene nằm trên NST giới tính quy định, hợp tử có NST Y sẽ phát triển thành con trai, còn hợp tử không có NST Y mà chỉ có NST X sẽ phát triển thành con gái. Người mắc hội chứng Turner có biểu hiện kiểu hình giới tính nữ vì người mắc hội chứng này chỉ có 1 nhiễm sắc thể giới tính X.</a:t>
            </a:r>
            <a:endParaRPr lang="vi-VN" sz="2400" b="0" i="0" dirty="0">
              <a:solidFill>
                <a:srgbClr val="002060"/>
              </a:solidFill>
              <a:effectLst/>
              <a:latin typeface="Time New Roman"/>
            </a:endParaRPr>
          </a:p>
        </p:txBody>
      </p:sp>
    </p:spTree>
    <p:extLst>
      <p:ext uri="{BB962C8B-B14F-4D97-AF65-F5344CB8AC3E}">
        <p14:creationId xmlns:p14="http://schemas.microsoft.com/office/powerpoint/2010/main" val="29008658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84738" y="152400"/>
            <a:ext cx="10222524" cy="902677"/>
          </a:xfrm>
        </p:spPr>
        <p:txBody>
          <a:bodyPr>
            <a:normAutofit fontScale="90000"/>
          </a:bodyPr>
          <a:lstStyle/>
          <a:p>
            <a:r>
              <a:rPr lang="en-US" sz="3200" b="1">
                <a:highlight>
                  <a:srgbClr val="FFFF00"/>
                </a:highlight>
                <a:latin typeface="Times New Roman" pitchFamily="18" charset="0"/>
                <a:cs typeface="Times New Roman" pitchFamily="18" charset="0"/>
              </a:rPr>
              <a:t>Một số quy định trong Luật Hôn nhân và gia đình năm 2014</a:t>
            </a:r>
            <a:endParaRPr lang="en-US" sz="3200" b="1" dirty="0">
              <a:highlight>
                <a:srgbClr val="FFFF00"/>
              </a:highlight>
              <a:latin typeface="Times New Roman" pitchFamily="18" charset="0"/>
              <a:cs typeface="Times New Roman" pitchFamily="18" charset="0"/>
            </a:endParaRPr>
          </a:p>
        </p:txBody>
      </p:sp>
      <p:sp>
        <p:nvSpPr>
          <p:cNvPr id="3" name="Content Placeholder 2"/>
          <p:cNvSpPr>
            <a:spLocks noGrp="1"/>
          </p:cNvSpPr>
          <p:nvPr>
            <p:ph sz="quarter" idx="13"/>
          </p:nvPr>
        </p:nvSpPr>
        <p:spPr>
          <a:xfrm>
            <a:off x="633046" y="1209822"/>
            <a:ext cx="10925908" cy="5648178"/>
          </a:xfrm>
        </p:spPr>
        <p:txBody>
          <a:bodyPr>
            <a:normAutofit fontScale="85000" lnSpcReduction="20000"/>
          </a:bodyPr>
          <a:lstStyle/>
          <a:p>
            <a:pPr>
              <a:buNone/>
            </a:pPr>
            <a:r>
              <a:rPr lang="en-US" sz="3200" dirty="0">
                <a:solidFill>
                  <a:srgbClr val="0033CC"/>
                </a:solidFill>
                <a:latin typeface="Times New Roman" pitchFamily="18" charset="0"/>
                <a:cs typeface="Times New Roman" pitchFamily="18" charset="0"/>
              </a:rPr>
              <a:t>-   </a:t>
            </a:r>
            <a:r>
              <a:rPr lang="en-US" sz="3200" b="1" dirty="0" err="1">
                <a:solidFill>
                  <a:srgbClr val="0033CC"/>
                </a:solidFill>
                <a:latin typeface="Times New Roman" pitchFamily="18" charset="0"/>
                <a:cs typeface="Times New Roman" pitchFamily="18" charset="0"/>
              </a:rPr>
              <a:t>Điều</a:t>
            </a:r>
            <a:r>
              <a:rPr lang="en-US" sz="3200" b="1" dirty="0">
                <a:solidFill>
                  <a:srgbClr val="0033CC"/>
                </a:solidFill>
                <a:latin typeface="Times New Roman" pitchFamily="18" charset="0"/>
                <a:cs typeface="Times New Roman" pitchFamily="18" charset="0"/>
              </a:rPr>
              <a:t> 2, </a:t>
            </a:r>
            <a:r>
              <a:rPr lang="en-US" sz="3200" b="1" dirty="0" err="1">
                <a:solidFill>
                  <a:srgbClr val="0033CC"/>
                </a:solidFill>
                <a:latin typeface="Times New Roman" pitchFamily="18" charset="0"/>
                <a:cs typeface="Times New Roman" pitchFamily="18" charset="0"/>
              </a:rPr>
              <a:t>khoản</a:t>
            </a:r>
            <a:r>
              <a:rPr lang="en-US" sz="3200" b="1" dirty="0">
                <a:solidFill>
                  <a:srgbClr val="0033CC"/>
                </a:solidFill>
                <a:latin typeface="Times New Roman" pitchFamily="18" charset="0"/>
                <a:cs typeface="Times New Roman" pitchFamily="18" charset="0"/>
              </a:rPr>
              <a:t> 1: </a:t>
            </a:r>
            <a:r>
              <a:rPr lang="vi-VN" sz="3200" dirty="0">
                <a:solidFill>
                  <a:srgbClr val="0033CC"/>
                </a:solidFill>
                <a:latin typeface="Times New Roman" pitchFamily="18" charset="0"/>
                <a:cs typeface="Times New Roman" pitchFamily="18" charset="0"/>
              </a:rPr>
              <a:t>Hôn nhân tự nguyện, tiến bộ, một vợ một chồng, vợ chồng bình đẳng.</a:t>
            </a:r>
            <a:endParaRPr lang="en-US" sz="3200" dirty="0">
              <a:solidFill>
                <a:srgbClr val="0033CC"/>
              </a:solidFill>
              <a:latin typeface="Times New Roman" pitchFamily="18" charset="0"/>
              <a:cs typeface="Times New Roman" pitchFamily="18" charset="0"/>
            </a:endParaRPr>
          </a:p>
          <a:p>
            <a:pPr>
              <a:buFontTx/>
              <a:buChar char="-"/>
            </a:pPr>
            <a:r>
              <a:rPr lang="en-US" sz="3200" b="1" dirty="0" err="1">
                <a:solidFill>
                  <a:srgbClr val="0033CC"/>
                </a:solidFill>
                <a:latin typeface="Times New Roman" pitchFamily="18" charset="0"/>
                <a:cs typeface="Times New Roman" pitchFamily="18" charset="0"/>
              </a:rPr>
              <a:t>Điều</a:t>
            </a:r>
            <a:r>
              <a:rPr lang="en-US" sz="3200" b="1" dirty="0">
                <a:solidFill>
                  <a:srgbClr val="0033CC"/>
                </a:solidFill>
                <a:latin typeface="Times New Roman" pitchFamily="18" charset="0"/>
                <a:cs typeface="Times New Roman" pitchFamily="18" charset="0"/>
              </a:rPr>
              <a:t> 5, </a:t>
            </a:r>
            <a:r>
              <a:rPr lang="en-US" sz="3200" b="1" dirty="0" err="1">
                <a:solidFill>
                  <a:srgbClr val="0033CC"/>
                </a:solidFill>
                <a:latin typeface="Times New Roman" pitchFamily="18" charset="0"/>
                <a:cs typeface="Times New Roman" pitchFamily="18" charset="0"/>
              </a:rPr>
              <a:t>khoản</a:t>
            </a:r>
            <a:r>
              <a:rPr lang="en-US" sz="3200" b="1" dirty="0">
                <a:solidFill>
                  <a:srgbClr val="0033CC"/>
                </a:solidFill>
                <a:latin typeface="Times New Roman" pitchFamily="18" charset="0"/>
                <a:cs typeface="Times New Roman" pitchFamily="18" charset="0"/>
              </a:rPr>
              <a:t> 2: </a:t>
            </a:r>
            <a:r>
              <a:rPr lang="en-US" sz="3200" dirty="0" err="1">
                <a:solidFill>
                  <a:srgbClr val="0033CC"/>
                </a:solidFill>
                <a:latin typeface="Times New Roman" pitchFamily="18" charset="0"/>
                <a:cs typeface="Times New Roman" pitchFamily="18" charset="0"/>
              </a:rPr>
              <a:t>Cấm</a:t>
            </a:r>
            <a:r>
              <a:rPr lang="en-US" sz="3200" dirty="0">
                <a:solidFill>
                  <a:srgbClr val="0033CC"/>
                </a:solidFill>
                <a:latin typeface="Times New Roman" pitchFamily="18" charset="0"/>
                <a:cs typeface="Times New Roman" pitchFamily="18" charset="0"/>
              </a:rPr>
              <a:t> </a:t>
            </a:r>
            <a:r>
              <a:rPr lang="en-US" sz="3200" dirty="0" err="1">
                <a:solidFill>
                  <a:srgbClr val="0033CC"/>
                </a:solidFill>
                <a:latin typeface="Times New Roman" pitchFamily="18" charset="0"/>
                <a:cs typeface="Times New Roman" pitchFamily="18" charset="0"/>
              </a:rPr>
              <a:t>các</a:t>
            </a:r>
            <a:r>
              <a:rPr lang="en-US" sz="3200" dirty="0">
                <a:solidFill>
                  <a:srgbClr val="0033CC"/>
                </a:solidFill>
                <a:latin typeface="Times New Roman" pitchFamily="18" charset="0"/>
                <a:cs typeface="Times New Roman" pitchFamily="18" charset="0"/>
              </a:rPr>
              <a:t> </a:t>
            </a:r>
            <a:r>
              <a:rPr lang="en-US" sz="3200" dirty="0" err="1">
                <a:solidFill>
                  <a:srgbClr val="0033CC"/>
                </a:solidFill>
                <a:latin typeface="Times New Roman" pitchFamily="18" charset="0"/>
                <a:cs typeface="Times New Roman" pitchFamily="18" charset="0"/>
              </a:rPr>
              <a:t>hành</a:t>
            </a:r>
            <a:r>
              <a:rPr lang="en-US" sz="3200" dirty="0">
                <a:solidFill>
                  <a:srgbClr val="0033CC"/>
                </a:solidFill>
                <a:latin typeface="Times New Roman" pitchFamily="18" charset="0"/>
                <a:cs typeface="Times New Roman" pitchFamily="18" charset="0"/>
              </a:rPr>
              <a:t> vi k</a:t>
            </a:r>
            <a:r>
              <a:rPr lang="vi-VN" sz="3200" dirty="0">
                <a:solidFill>
                  <a:srgbClr val="0033CC"/>
                </a:solidFill>
                <a:latin typeface="Times New Roman" pitchFamily="18" charset="0"/>
                <a:cs typeface="Times New Roman" pitchFamily="18" charset="0"/>
              </a:rPr>
              <a:t>ết hôn hoặc chung sống như vợ chồng giữa những người cùng dòng máu về trực hệ; giữa những người có họ trong phạm vi ba đời; giữa cha, mẹ nuôi với con nuôi; giữa người đã từng là cha, mẹ nuôi với con nuôi, cha chồng với con dâu, mẹ vợ với con rể, cha dượng với con riêng của vợ, mẹ kế với con riêng của chồng</a:t>
            </a:r>
            <a:r>
              <a:rPr lang="en-US" sz="3200" dirty="0">
                <a:solidFill>
                  <a:srgbClr val="0033CC"/>
                </a:solidFill>
                <a:latin typeface="Times New Roman" pitchFamily="18" charset="0"/>
                <a:cs typeface="Times New Roman" pitchFamily="18" charset="0"/>
              </a:rPr>
              <a:t>,…</a:t>
            </a:r>
            <a:r>
              <a:rPr lang="en-US" sz="3200" dirty="0">
                <a:solidFill>
                  <a:srgbClr val="0033CC"/>
                </a:solidFill>
                <a:latin typeface="Times New Roman" pitchFamily="18" charset="0"/>
              </a:rPr>
              <a:t> </a:t>
            </a:r>
          </a:p>
          <a:p>
            <a:pPr>
              <a:buNone/>
            </a:pP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Từ</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năm</a:t>
            </a:r>
            <a:r>
              <a:rPr lang="en-US" sz="3200" dirty="0">
                <a:solidFill>
                  <a:srgbClr val="0000CC"/>
                </a:solidFill>
                <a:latin typeface="Times New Roman" pitchFamily="18" charset="0"/>
              </a:rPr>
              <a:t> 2006, </a:t>
            </a:r>
            <a:r>
              <a:rPr lang="en-US" sz="3200" dirty="0" err="1">
                <a:solidFill>
                  <a:srgbClr val="0000CC"/>
                </a:solidFill>
                <a:latin typeface="Times New Roman" pitchFamily="18" charset="0"/>
              </a:rPr>
              <a:t>trong</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Nghị</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định</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số</a:t>
            </a:r>
            <a:r>
              <a:rPr lang="en-US" sz="3200" dirty="0">
                <a:solidFill>
                  <a:srgbClr val="0000CC"/>
                </a:solidFill>
                <a:latin typeface="Times New Roman" pitchFamily="18" charset="0"/>
              </a:rPr>
              <a:t> 104/2006/NĐ-CP </a:t>
            </a:r>
            <a:r>
              <a:rPr lang="en-US" sz="3200" dirty="0" err="1">
                <a:solidFill>
                  <a:srgbClr val="0000CC"/>
                </a:solidFill>
                <a:latin typeface="Times New Roman" pitchFamily="18" charset="0"/>
              </a:rPr>
              <a:t>của</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Chính</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phủ</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về</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hướng</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dẫn</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thi</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hành</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một</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số</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điều</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của</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Pháp</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lệnh</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dân</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số</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đã</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nghiêm</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cấm</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mọi</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hành</a:t>
            </a:r>
            <a:r>
              <a:rPr lang="en-US" sz="3200" dirty="0">
                <a:solidFill>
                  <a:srgbClr val="0000CC"/>
                </a:solidFill>
                <a:latin typeface="Times New Roman" pitchFamily="18" charset="0"/>
              </a:rPr>
              <a:t> vi </a:t>
            </a:r>
            <a:r>
              <a:rPr lang="en-US" sz="3200" dirty="0" err="1">
                <a:solidFill>
                  <a:srgbClr val="0000CC"/>
                </a:solidFill>
                <a:latin typeface="Times New Roman" pitchFamily="18" charset="0"/>
              </a:rPr>
              <a:t>phổ</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biến</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các</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biện</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pháp</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tạo</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giới</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tính</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chẩn</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đoán</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giới</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tính</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thai</a:t>
            </a:r>
            <a:r>
              <a:rPr lang="en-US" sz="3200" dirty="0">
                <a:solidFill>
                  <a:srgbClr val="0000CC"/>
                </a:solidFill>
                <a:latin typeface="Times New Roman" pitchFamily="18" charset="0"/>
              </a:rPr>
              <a:t> </a:t>
            </a:r>
            <a:r>
              <a:rPr lang="en-US" sz="3200" dirty="0" err="1">
                <a:solidFill>
                  <a:srgbClr val="0000CC"/>
                </a:solidFill>
                <a:latin typeface="Times New Roman" pitchFamily="18" charset="0"/>
              </a:rPr>
              <a:t>nhi</a:t>
            </a:r>
            <a:r>
              <a:rPr lang="en-US" sz="3200" dirty="0">
                <a:solidFill>
                  <a:srgbClr val="0000CC"/>
                </a:solidFill>
                <a:latin typeface="Times New Roman" pitchFamily="18" charset="0"/>
              </a:rPr>
              <a:t> … </a:t>
            </a:r>
            <a:endParaRPr lang="en-US" sz="3200" dirty="0">
              <a:latin typeface="Times New Roman" pitchFamily="18" charset="0"/>
              <a:cs typeface="Times New Roman" pitchFamily="18" charset="0"/>
            </a:endParaRPr>
          </a:p>
          <a:p>
            <a:pPr>
              <a:buFontTx/>
              <a:buChar char="-"/>
            </a:pP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6190628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4436533" y="440268"/>
            <a:ext cx="5994400" cy="1354666"/>
          </a:xfrm>
          <a:prstGeom prst="cloudCallou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400" b="1" dirty="0" err="1" smtClean="0">
                <a:solidFill>
                  <a:srgbClr val="FF0000"/>
                </a:solidFill>
                <a:latin typeface="Time New Roman"/>
              </a:rPr>
              <a:t>Nêu</a:t>
            </a:r>
            <a:r>
              <a:rPr lang="en-US" sz="2400" b="1" dirty="0" smtClean="0">
                <a:solidFill>
                  <a:srgbClr val="FF0000"/>
                </a:solidFill>
                <a:latin typeface="Time New Roman"/>
              </a:rPr>
              <a:t> </a:t>
            </a:r>
            <a:r>
              <a:rPr lang="en-US" sz="2400" b="1" dirty="0" err="1" smtClean="0">
                <a:solidFill>
                  <a:srgbClr val="FF0000"/>
                </a:solidFill>
                <a:latin typeface="Time New Roman"/>
              </a:rPr>
              <a:t>biểu</a:t>
            </a:r>
            <a:r>
              <a:rPr lang="en-US" sz="2400" b="1" dirty="0" smtClean="0">
                <a:solidFill>
                  <a:srgbClr val="FF0000"/>
                </a:solidFill>
                <a:latin typeface="Time New Roman"/>
              </a:rPr>
              <a:t> </a:t>
            </a:r>
            <a:r>
              <a:rPr lang="en-US" sz="2400" b="1" dirty="0" err="1" smtClean="0">
                <a:solidFill>
                  <a:srgbClr val="FF0000"/>
                </a:solidFill>
                <a:latin typeface="Time New Roman"/>
              </a:rPr>
              <a:t>hiện</a:t>
            </a:r>
            <a:r>
              <a:rPr lang="en-US" sz="2400" b="1" dirty="0" smtClean="0">
                <a:solidFill>
                  <a:srgbClr val="FF0000"/>
                </a:solidFill>
                <a:latin typeface="Time New Roman"/>
              </a:rPr>
              <a:t> </a:t>
            </a:r>
            <a:r>
              <a:rPr lang="en-US" sz="2400" b="1" dirty="0" err="1" smtClean="0">
                <a:solidFill>
                  <a:srgbClr val="FF0000"/>
                </a:solidFill>
                <a:latin typeface="Time New Roman"/>
              </a:rPr>
              <a:t>của</a:t>
            </a:r>
            <a:r>
              <a:rPr lang="en-US" sz="2400" b="1" dirty="0" smtClean="0">
                <a:solidFill>
                  <a:srgbClr val="FF0000"/>
                </a:solidFill>
                <a:latin typeface="Time New Roman"/>
              </a:rPr>
              <a:t> </a:t>
            </a:r>
            <a:r>
              <a:rPr lang="en-US" sz="2400" b="1" dirty="0" err="1" smtClean="0">
                <a:solidFill>
                  <a:srgbClr val="FF0000"/>
                </a:solidFill>
                <a:latin typeface="Time New Roman"/>
              </a:rPr>
              <a:t>hội</a:t>
            </a:r>
            <a:r>
              <a:rPr lang="en-US" sz="2400" b="1" dirty="0" smtClean="0">
                <a:solidFill>
                  <a:srgbClr val="FF0000"/>
                </a:solidFill>
                <a:latin typeface="Time New Roman"/>
              </a:rPr>
              <a:t> </a:t>
            </a:r>
            <a:r>
              <a:rPr lang="en-US" sz="2400" b="1" dirty="0" err="1" smtClean="0">
                <a:solidFill>
                  <a:srgbClr val="FF0000"/>
                </a:solidFill>
                <a:latin typeface="Time New Roman"/>
              </a:rPr>
              <a:t>chứng</a:t>
            </a:r>
            <a:r>
              <a:rPr lang="en-US" sz="2400" b="1" dirty="0" smtClean="0">
                <a:solidFill>
                  <a:srgbClr val="FF0000"/>
                </a:solidFill>
                <a:latin typeface="Time New Roman"/>
              </a:rPr>
              <a:t> turner?</a:t>
            </a:r>
            <a:endParaRPr lang="en-US" sz="2400" b="1" dirty="0">
              <a:solidFill>
                <a:srgbClr val="FF0000"/>
              </a:solidFill>
              <a:latin typeface="Time New Roman"/>
            </a:endParaRPr>
          </a:p>
        </p:txBody>
      </p:sp>
      <p:sp>
        <p:nvSpPr>
          <p:cNvPr id="6" name="Rectangle 5"/>
          <p:cNvSpPr/>
          <p:nvPr/>
        </p:nvSpPr>
        <p:spPr>
          <a:xfrm>
            <a:off x="533401" y="3045936"/>
            <a:ext cx="5240866" cy="2246769"/>
          </a:xfrm>
          <a:prstGeom prst="rect">
            <a:avLst/>
          </a:prstGeom>
        </p:spPr>
        <p:txBody>
          <a:bodyPr wrap="square">
            <a:spAutoFit/>
          </a:bodyPr>
          <a:lstStyle/>
          <a:p>
            <a:r>
              <a:rPr lang="en-US" sz="2800" dirty="0" err="1" smtClean="0">
                <a:solidFill>
                  <a:srgbClr val="002060"/>
                </a:solidFill>
                <a:latin typeface="Time New Roman"/>
              </a:rPr>
              <a:t>Lùn</a:t>
            </a:r>
            <a:r>
              <a:rPr lang="en-US" sz="2800" dirty="0" smtClean="0">
                <a:solidFill>
                  <a:srgbClr val="002060"/>
                </a:solidFill>
                <a:latin typeface="Time New Roman"/>
              </a:rPr>
              <a:t>, </a:t>
            </a:r>
            <a:r>
              <a:rPr lang="en-US" sz="2800" dirty="0" err="1" smtClean="0">
                <a:solidFill>
                  <a:srgbClr val="002060"/>
                </a:solidFill>
                <a:latin typeface="Time New Roman"/>
              </a:rPr>
              <a:t>cổ</a:t>
            </a:r>
            <a:r>
              <a:rPr lang="en-US" sz="2800" dirty="0" smtClean="0">
                <a:solidFill>
                  <a:srgbClr val="002060"/>
                </a:solidFill>
                <a:latin typeface="Time New Roman"/>
              </a:rPr>
              <a:t> </a:t>
            </a:r>
            <a:r>
              <a:rPr lang="en-US" sz="2800" dirty="0" err="1" smtClean="0">
                <a:solidFill>
                  <a:srgbClr val="002060"/>
                </a:solidFill>
                <a:latin typeface="Time New Roman"/>
              </a:rPr>
              <a:t>ngắn</a:t>
            </a:r>
            <a:r>
              <a:rPr lang="en-US" sz="2800" dirty="0" smtClean="0">
                <a:solidFill>
                  <a:srgbClr val="002060"/>
                </a:solidFill>
                <a:latin typeface="Time New Roman"/>
              </a:rPr>
              <a:t>, </a:t>
            </a:r>
            <a:r>
              <a:rPr lang="en-US" sz="2800" dirty="0" err="1" smtClean="0">
                <a:solidFill>
                  <a:srgbClr val="002060"/>
                </a:solidFill>
                <a:latin typeface="Time New Roman"/>
              </a:rPr>
              <a:t>nữ</a:t>
            </a:r>
            <a:r>
              <a:rPr lang="en-US" sz="2800" dirty="0" smtClean="0">
                <a:solidFill>
                  <a:srgbClr val="002060"/>
                </a:solidFill>
                <a:latin typeface="Time New Roman"/>
              </a:rPr>
              <a:t>, </a:t>
            </a:r>
            <a:r>
              <a:rPr lang="en-US" sz="2800" dirty="0" err="1" smtClean="0">
                <a:solidFill>
                  <a:srgbClr val="002060"/>
                </a:solidFill>
                <a:latin typeface="Time New Roman"/>
              </a:rPr>
              <a:t>tuyến</a:t>
            </a:r>
            <a:r>
              <a:rPr lang="en-US" sz="2800" dirty="0" smtClean="0">
                <a:solidFill>
                  <a:srgbClr val="002060"/>
                </a:solidFill>
                <a:latin typeface="Time New Roman"/>
              </a:rPr>
              <a:t> </a:t>
            </a:r>
            <a:r>
              <a:rPr lang="en-US" sz="2800" dirty="0" err="1" smtClean="0">
                <a:solidFill>
                  <a:srgbClr val="002060"/>
                </a:solidFill>
                <a:latin typeface="Time New Roman"/>
              </a:rPr>
              <a:t>vú</a:t>
            </a:r>
            <a:r>
              <a:rPr lang="en-US" sz="2800" dirty="0" smtClean="0">
                <a:solidFill>
                  <a:srgbClr val="002060"/>
                </a:solidFill>
                <a:latin typeface="Time New Roman"/>
              </a:rPr>
              <a:t> </a:t>
            </a:r>
            <a:r>
              <a:rPr lang="en-US" sz="2800" dirty="0" err="1" smtClean="0">
                <a:solidFill>
                  <a:srgbClr val="002060"/>
                </a:solidFill>
                <a:latin typeface="Time New Roman"/>
              </a:rPr>
              <a:t>và</a:t>
            </a:r>
            <a:r>
              <a:rPr lang="en-US" sz="2800" dirty="0" smtClean="0">
                <a:solidFill>
                  <a:srgbClr val="002060"/>
                </a:solidFill>
                <a:latin typeface="Time New Roman"/>
              </a:rPr>
              <a:t> </a:t>
            </a:r>
            <a:r>
              <a:rPr lang="en-US" sz="2800" dirty="0" err="1" smtClean="0">
                <a:solidFill>
                  <a:srgbClr val="002060"/>
                </a:solidFill>
                <a:latin typeface="Time New Roman"/>
              </a:rPr>
              <a:t>buồng</a:t>
            </a:r>
            <a:r>
              <a:rPr lang="en-US" sz="2800" dirty="0" smtClean="0">
                <a:solidFill>
                  <a:srgbClr val="002060"/>
                </a:solidFill>
                <a:latin typeface="Time New Roman"/>
              </a:rPr>
              <a:t> </a:t>
            </a:r>
            <a:r>
              <a:rPr lang="en-US" sz="2800" dirty="0" err="1" smtClean="0">
                <a:solidFill>
                  <a:srgbClr val="002060"/>
                </a:solidFill>
                <a:latin typeface="Time New Roman"/>
              </a:rPr>
              <a:t>trứng</a:t>
            </a:r>
            <a:r>
              <a:rPr lang="en-US" sz="2800" dirty="0" smtClean="0">
                <a:solidFill>
                  <a:srgbClr val="002060"/>
                </a:solidFill>
                <a:latin typeface="Time New Roman"/>
              </a:rPr>
              <a:t> </a:t>
            </a:r>
            <a:r>
              <a:rPr lang="en-US" sz="2800" dirty="0" err="1" smtClean="0">
                <a:solidFill>
                  <a:srgbClr val="002060"/>
                </a:solidFill>
                <a:latin typeface="Time New Roman"/>
              </a:rPr>
              <a:t>không</a:t>
            </a:r>
            <a:r>
              <a:rPr lang="en-US" sz="2800" dirty="0" smtClean="0">
                <a:solidFill>
                  <a:srgbClr val="002060"/>
                </a:solidFill>
                <a:latin typeface="Time New Roman"/>
              </a:rPr>
              <a:t> </a:t>
            </a:r>
            <a:r>
              <a:rPr lang="en-US" sz="2800" dirty="0" err="1" smtClean="0">
                <a:solidFill>
                  <a:srgbClr val="002060"/>
                </a:solidFill>
                <a:latin typeface="Time New Roman"/>
              </a:rPr>
              <a:t>phát</a:t>
            </a:r>
            <a:r>
              <a:rPr lang="en-US" sz="2800" dirty="0" smtClean="0">
                <a:solidFill>
                  <a:srgbClr val="002060"/>
                </a:solidFill>
                <a:latin typeface="Time New Roman"/>
              </a:rPr>
              <a:t> </a:t>
            </a:r>
            <a:r>
              <a:rPr lang="en-US" sz="2800" dirty="0" err="1" smtClean="0">
                <a:solidFill>
                  <a:srgbClr val="002060"/>
                </a:solidFill>
                <a:latin typeface="Time New Roman"/>
              </a:rPr>
              <a:t>triển</a:t>
            </a:r>
            <a:r>
              <a:rPr lang="en-US" sz="2800" dirty="0" smtClean="0">
                <a:solidFill>
                  <a:srgbClr val="002060"/>
                </a:solidFill>
                <a:latin typeface="Time New Roman"/>
              </a:rPr>
              <a:t>, </a:t>
            </a:r>
            <a:r>
              <a:rPr lang="en-US" sz="2800" dirty="0" err="1" smtClean="0">
                <a:solidFill>
                  <a:srgbClr val="002060"/>
                </a:solidFill>
                <a:latin typeface="Time New Roman"/>
              </a:rPr>
              <a:t>không</a:t>
            </a:r>
            <a:r>
              <a:rPr lang="en-US" sz="2800" dirty="0" smtClean="0">
                <a:solidFill>
                  <a:srgbClr val="002060"/>
                </a:solidFill>
                <a:latin typeface="Time New Roman"/>
              </a:rPr>
              <a:t> </a:t>
            </a:r>
            <a:r>
              <a:rPr lang="en-US" sz="2800" dirty="0" err="1" smtClean="0">
                <a:solidFill>
                  <a:srgbClr val="002060"/>
                </a:solidFill>
                <a:latin typeface="Time New Roman"/>
              </a:rPr>
              <a:t>có</a:t>
            </a:r>
            <a:r>
              <a:rPr lang="en-US" sz="2800" dirty="0" smtClean="0">
                <a:solidFill>
                  <a:srgbClr val="002060"/>
                </a:solidFill>
                <a:latin typeface="Time New Roman"/>
              </a:rPr>
              <a:t> </a:t>
            </a:r>
            <a:r>
              <a:rPr lang="en-US" sz="2800" dirty="0" err="1" smtClean="0">
                <a:solidFill>
                  <a:srgbClr val="002060"/>
                </a:solidFill>
                <a:latin typeface="Time New Roman"/>
              </a:rPr>
              <a:t>kinh</a:t>
            </a:r>
            <a:r>
              <a:rPr lang="en-US" sz="2800" dirty="0" smtClean="0">
                <a:solidFill>
                  <a:srgbClr val="002060"/>
                </a:solidFill>
                <a:latin typeface="Time New Roman"/>
              </a:rPr>
              <a:t> </a:t>
            </a:r>
            <a:r>
              <a:rPr lang="en-US" sz="2800" dirty="0" err="1" smtClean="0">
                <a:solidFill>
                  <a:srgbClr val="002060"/>
                </a:solidFill>
                <a:latin typeface="Time New Roman"/>
              </a:rPr>
              <a:t>nguyệt</a:t>
            </a:r>
            <a:r>
              <a:rPr lang="en-US" sz="2800" dirty="0" smtClean="0">
                <a:solidFill>
                  <a:srgbClr val="002060"/>
                </a:solidFill>
                <a:latin typeface="Time New Roman"/>
              </a:rPr>
              <a:t>, </a:t>
            </a:r>
            <a:r>
              <a:rPr lang="en-US" sz="2800" dirty="0" err="1" smtClean="0">
                <a:solidFill>
                  <a:srgbClr val="002060"/>
                </a:solidFill>
                <a:latin typeface="Time New Roman"/>
              </a:rPr>
              <a:t>trí</a:t>
            </a:r>
            <a:r>
              <a:rPr lang="en-US" sz="2800" dirty="0" smtClean="0">
                <a:solidFill>
                  <a:srgbClr val="002060"/>
                </a:solidFill>
                <a:latin typeface="Time New Roman"/>
              </a:rPr>
              <a:t> </a:t>
            </a:r>
            <a:r>
              <a:rPr lang="en-US" sz="2800" dirty="0" err="1" smtClean="0">
                <a:solidFill>
                  <a:srgbClr val="002060"/>
                </a:solidFill>
                <a:latin typeface="Time New Roman"/>
              </a:rPr>
              <a:t>tuệ</a:t>
            </a:r>
            <a:r>
              <a:rPr lang="en-US" sz="2800" dirty="0" smtClean="0">
                <a:solidFill>
                  <a:srgbClr val="002060"/>
                </a:solidFill>
                <a:latin typeface="Time New Roman"/>
              </a:rPr>
              <a:t> </a:t>
            </a:r>
            <a:r>
              <a:rPr lang="en-US" sz="2800" dirty="0" err="1" smtClean="0">
                <a:solidFill>
                  <a:srgbClr val="002060"/>
                </a:solidFill>
                <a:latin typeface="Time New Roman"/>
              </a:rPr>
              <a:t>kém</a:t>
            </a:r>
            <a:r>
              <a:rPr lang="en-US" sz="2800" dirty="0" smtClean="0">
                <a:solidFill>
                  <a:srgbClr val="002060"/>
                </a:solidFill>
                <a:latin typeface="Time New Roman"/>
              </a:rPr>
              <a:t> </a:t>
            </a:r>
            <a:r>
              <a:rPr lang="en-US" sz="2800" dirty="0" err="1" smtClean="0">
                <a:solidFill>
                  <a:srgbClr val="002060"/>
                </a:solidFill>
                <a:latin typeface="Time New Roman"/>
              </a:rPr>
              <a:t>phát</a:t>
            </a:r>
            <a:r>
              <a:rPr lang="en-US" sz="2800" dirty="0" smtClean="0">
                <a:solidFill>
                  <a:srgbClr val="002060"/>
                </a:solidFill>
                <a:latin typeface="Time New Roman"/>
              </a:rPr>
              <a:t> </a:t>
            </a:r>
            <a:r>
              <a:rPr lang="en-US" sz="2800" dirty="0" err="1" smtClean="0">
                <a:solidFill>
                  <a:srgbClr val="002060"/>
                </a:solidFill>
                <a:latin typeface="Time New Roman"/>
              </a:rPr>
              <a:t>triển</a:t>
            </a:r>
            <a:r>
              <a:rPr lang="en-US" sz="2800" dirty="0" smtClean="0">
                <a:solidFill>
                  <a:srgbClr val="002060"/>
                </a:solidFill>
                <a:latin typeface="Time New Roman"/>
              </a:rPr>
              <a:t>, </a:t>
            </a:r>
            <a:r>
              <a:rPr lang="en-US" sz="2800" dirty="0" err="1" smtClean="0">
                <a:solidFill>
                  <a:srgbClr val="002060"/>
                </a:solidFill>
                <a:latin typeface="Time New Roman"/>
              </a:rPr>
              <a:t>mắc</a:t>
            </a:r>
            <a:r>
              <a:rPr lang="en-US" sz="2800" dirty="0" smtClean="0">
                <a:solidFill>
                  <a:srgbClr val="002060"/>
                </a:solidFill>
                <a:latin typeface="Time New Roman"/>
              </a:rPr>
              <a:t> </a:t>
            </a:r>
            <a:r>
              <a:rPr lang="en-US" sz="2800" dirty="0" err="1" smtClean="0">
                <a:solidFill>
                  <a:srgbClr val="002060"/>
                </a:solidFill>
                <a:latin typeface="Time New Roman"/>
              </a:rPr>
              <a:t>một</a:t>
            </a:r>
            <a:r>
              <a:rPr lang="en-US" sz="2800" dirty="0" smtClean="0">
                <a:solidFill>
                  <a:srgbClr val="002060"/>
                </a:solidFill>
                <a:latin typeface="Time New Roman"/>
              </a:rPr>
              <a:t> </a:t>
            </a:r>
            <a:r>
              <a:rPr lang="en-US" sz="2800" dirty="0" err="1" smtClean="0">
                <a:solidFill>
                  <a:srgbClr val="002060"/>
                </a:solidFill>
                <a:latin typeface="Time New Roman"/>
              </a:rPr>
              <a:t>số</a:t>
            </a:r>
            <a:r>
              <a:rPr lang="en-US" sz="2800" dirty="0" smtClean="0">
                <a:solidFill>
                  <a:srgbClr val="002060"/>
                </a:solidFill>
                <a:latin typeface="Time New Roman"/>
              </a:rPr>
              <a:t> </a:t>
            </a:r>
            <a:r>
              <a:rPr lang="en-US" sz="2800" dirty="0" err="1" smtClean="0">
                <a:solidFill>
                  <a:srgbClr val="002060"/>
                </a:solidFill>
                <a:latin typeface="Time New Roman"/>
              </a:rPr>
              <a:t>dị</a:t>
            </a:r>
            <a:r>
              <a:rPr lang="en-US" sz="2800" dirty="0" smtClean="0">
                <a:solidFill>
                  <a:srgbClr val="002060"/>
                </a:solidFill>
                <a:latin typeface="Time New Roman"/>
              </a:rPr>
              <a:t> </a:t>
            </a:r>
            <a:r>
              <a:rPr lang="en-US" sz="2800" dirty="0" err="1" smtClean="0">
                <a:solidFill>
                  <a:srgbClr val="002060"/>
                </a:solidFill>
                <a:latin typeface="Time New Roman"/>
              </a:rPr>
              <a:t>tật</a:t>
            </a:r>
            <a:r>
              <a:rPr lang="en-US" sz="2800" dirty="0" smtClean="0">
                <a:solidFill>
                  <a:srgbClr val="002060"/>
                </a:solidFill>
                <a:latin typeface="Time New Roman"/>
              </a:rPr>
              <a:t> </a:t>
            </a:r>
            <a:r>
              <a:rPr lang="en-US" sz="2800" dirty="0" err="1" smtClean="0">
                <a:solidFill>
                  <a:srgbClr val="002060"/>
                </a:solidFill>
                <a:latin typeface="Time New Roman"/>
              </a:rPr>
              <a:t>bẩm</a:t>
            </a:r>
            <a:r>
              <a:rPr lang="en-US" sz="2800" dirty="0" smtClean="0">
                <a:solidFill>
                  <a:srgbClr val="002060"/>
                </a:solidFill>
                <a:latin typeface="Time New Roman"/>
              </a:rPr>
              <a:t> </a:t>
            </a:r>
            <a:r>
              <a:rPr lang="en-US" sz="2800" dirty="0" err="1" smtClean="0">
                <a:solidFill>
                  <a:srgbClr val="002060"/>
                </a:solidFill>
                <a:latin typeface="Time New Roman"/>
              </a:rPr>
              <a:t>sinh</a:t>
            </a:r>
            <a:r>
              <a:rPr lang="en-US" sz="2800" dirty="0" smtClean="0">
                <a:solidFill>
                  <a:srgbClr val="002060"/>
                </a:solidFill>
                <a:latin typeface="Time New Roman"/>
              </a:rPr>
              <a:t>…..</a:t>
            </a:r>
            <a:endParaRPr lang="en-US" sz="2800" dirty="0">
              <a:solidFill>
                <a:srgbClr val="002060"/>
              </a:solidFill>
              <a:latin typeface="Time New Roman"/>
            </a:endParaRPr>
          </a:p>
        </p:txBody>
      </p:sp>
      <p:pic>
        <p:nvPicPr>
          <p:cNvPr id="7" name="Picture 6"/>
          <p:cNvPicPr>
            <a:picLocks noChangeAspect="1"/>
          </p:cNvPicPr>
          <p:nvPr/>
        </p:nvPicPr>
        <p:blipFill>
          <a:blip r:embed="rId2"/>
          <a:stretch>
            <a:fillRect/>
          </a:stretch>
        </p:blipFill>
        <p:spPr>
          <a:xfrm>
            <a:off x="6858000" y="2309827"/>
            <a:ext cx="4792133" cy="4107905"/>
          </a:xfrm>
          <a:prstGeom prst="rect">
            <a:avLst/>
          </a:prstGeom>
        </p:spPr>
      </p:pic>
    </p:spTree>
    <p:extLst>
      <p:ext uri="{BB962C8B-B14F-4D97-AF65-F5344CB8AC3E}">
        <p14:creationId xmlns:p14="http://schemas.microsoft.com/office/powerpoint/2010/main" val="2663791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17913" y="174802"/>
            <a:ext cx="7338740" cy="480131"/>
          </a:xfrm>
          <a:prstGeom prst="rect">
            <a:avLst/>
          </a:prstGeom>
        </p:spPr>
        <p:txBody>
          <a:bodyPr wrap="none">
            <a:spAutoFit/>
          </a:bodyPr>
          <a:lstStyle/>
          <a:p>
            <a:pPr marL="228600" indent="-228600">
              <a:lnSpc>
                <a:spcPct val="90000"/>
              </a:lnSpc>
              <a:spcBef>
                <a:spcPct val="50000"/>
              </a:spcBef>
            </a:pPr>
            <a:r>
              <a:rPr lang="en-US" sz="2800" b="1" dirty="0" err="1" smtClean="0">
                <a:solidFill>
                  <a:srgbClr val="FF0000"/>
                </a:solidFill>
                <a:latin typeface="Times New Roman" pitchFamily="18" charset="0"/>
                <a:cs typeface="Times New Roman" pitchFamily="18" charset="0"/>
              </a:rPr>
              <a:t>BÀI</a:t>
            </a:r>
            <a:r>
              <a:rPr lang="en-US" sz="2800" b="1" dirty="0" smtClean="0">
                <a:solidFill>
                  <a:srgbClr val="FF0000"/>
                </a:solidFill>
                <a:latin typeface="Times New Roman" pitchFamily="18" charset="0"/>
                <a:cs typeface="Times New Roman" pitchFamily="18" charset="0"/>
              </a:rPr>
              <a:t> 44. DI </a:t>
            </a:r>
            <a:r>
              <a:rPr lang="en-US" sz="2800" b="1" dirty="0" err="1" smtClean="0">
                <a:solidFill>
                  <a:srgbClr val="FF0000"/>
                </a:solidFill>
                <a:latin typeface="Times New Roman" pitchFamily="18" charset="0"/>
                <a:cs typeface="Times New Roman" pitchFamily="18" charset="0"/>
              </a:rPr>
              <a:t>TRUYỀN</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HỌC</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VỚI</a:t>
            </a:r>
            <a:r>
              <a:rPr lang="en-US" sz="2800" b="1" dirty="0" smtClean="0">
                <a:solidFill>
                  <a:srgbClr val="FF0000"/>
                </a:solidFill>
                <a:latin typeface="Times New Roman" pitchFamily="18" charset="0"/>
                <a:cs typeface="Times New Roman" pitchFamily="18" charset="0"/>
              </a:rPr>
              <a:t> CON </a:t>
            </a:r>
            <a:r>
              <a:rPr lang="en-US" sz="2800" b="1" dirty="0" err="1" smtClean="0">
                <a:solidFill>
                  <a:srgbClr val="FF0000"/>
                </a:solidFill>
                <a:latin typeface="Times New Roman" pitchFamily="18" charset="0"/>
                <a:cs typeface="Times New Roman" pitchFamily="18" charset="0"/>
              </a:rPr>
              <a:t>NGƯỜI</a:t>
            </a:r>
            <a:endParaRPr lang="en-US" sz="2800" b="1" dirty="0">
              <a:solidFill>
                <a:srgbClr val="FF0000"/>
              </a:solidFill>
              <a:latin typeface="Times New Roman" pitchFamily="18" charset="0"/>
              <a:cs typeface="Times New Roman" pitchFamily="18" charset="0"/>
            </a:endParaRPr>
          </a:p>
        </p:txBody>
      </p:sp>
      <p:sp>
        <p:nvSpPr>
          <p:cNvPr id="8" name="Text Box 4"/>
          <p:cNvSpPr txBox="1">
            <a:spLocks noChangeArrowheads="1"/>
          </p:cNvSpPr>
          <p:nvPr/>
        </p:nvSpPr>
        <p:spPr bwMode="auto">
          <a:xfrm>
            <a:off x="142058" y="654933"/>
            <a:ext cx="7017294" cy="523220"/>
          </a:xfrm>
          <a:prstGeom prst="rect">
            <a:avLst/>
          </a:prstGeom>
          <a:noFill/>
          <a:ln w="9525">
            <a:noFill/>
            <a:miter lim="800000"/>
            <a:headEnd/>
            <a:tailEnd/>
          </a:ln>
        </p:spPr>
        <p:txBody>
          <a:bodyPr wrap="square">
            <a:spAutoFit/>
          </a:bodyPr>
          <a:lstStyle/>
          <a:p>
            <a:pPr algn="ctr">
              <a:spcBef>
                <a:spcPct val="50000"/>
              </a:spcBef>
            </a:pPr>
            <a:r>
              <a:rPr lang="en-US" sz="2800" b="1" dirty="0" smtClean="0">
                <a:solidFill>
                  <a:srgbClr val="3F3F3F"/>
                </a:solidFill>
                <a:latin typeface="Times New Roman" pitchFamily="18" charset="0"/>
                <a:cs typeface="Times New Roman" pitchFamily="18" charset="0"/>
              </a:rPr>
              <a:t>2. </a:t>
            </a:r>
            <a:r>
              <a:rPr lang="en-US" sz="2800" b="1" dirty="0" err="1" smtClean="0">
                <a:solidFill>
                  <a:srgbClr val="3F3F3F"/>
                </a:solidFill>
                <a:latin typeface="Times New Roman" pitchFamily="18" charset="0"/>
                <a:cs typeface="Times New Roman" pitchFamily="18" charset="0"/>
              </a:rPr>
              <a:t>BỆNH</a:t>
            </a:r>
            <a:r>
              <a:rPr lang="en-US" sz="2800" b="1" dirty="0" smtClean="0">
                <a:solidFill>
                  <a:srgbClr val="3F3F3F"/>
                </a:solidFill>
                <a:latin typeface="Times New Roman" pitchFamily="18" charset="0"/>
                <a:cs typeface="Times New Roman" pitchFamily="18" charset="0"/>
              </a:rPr>
              <a:t> </a:t>
            </a:r>
            <a:r>
              <a:rPr lang="en-US" sz="2800" b="1" dirty="0" err="1" smtClean="0">
                <a:solidFill>
                  <a:srgbClr val="3F3F3F"/>
                </a:solidFill>
                <a:latin typeface="Times New Roman" pitchFamily="18" charset="0"/>
                <a:cs typeface="Times New Roman" pitchFamily="18" charset="0"/>
              </a:rPr>
              <a:t>VÀ</a:t>
            </a:r>
            <a:r>
              <a:rPr lang="en-US" sz="2800" b="1" dirty="0" smtClean="0">
                <a:solidFill>
                  <a:srgbClr val="3F3F3F"/>
                </a:solidFill>
                <a:latin typeface="Times New Roman" pitchFamily="18" charset="0"/>
                <a:cs typeface="Times New Roman" pitchFamily="18" charset="0"/>
              </a:rPr>
              <a:t> </a:t>
            </a:r>
            <a:r>
              <a:rPr lang="en-US" sz="2800" b="1" dirty="0" err="1" smtClean="0">
                <a:solidFill>
                  <a:srgbClr val="3F3F3F"/>
                </a:solidFill>
                <a:latin typeface="Times New Roman" pitchFamily="18" charset="0"/>
                <a:cs typeface="Times New Roman" pitchFamily="18" charset="0"/>
              </a:rPr>
              <a:t>TẬT</a:t>
            </a:r>
            <a:r>
              <a:rPr lang="en-US" sz="2800" b="1" dirty="0" smtClean="0">
                <a:solidFill>
                  <a:srgbClr val="3F3F3F"/>
                </a:solidFill>
                <a:latin typeface="Times New Roman" pitchFamily="18" charset="0"/>
                <a:cs typeface="Times New Roman" pitchFamily="18" charset="0"/>
              </a:rPr>
              <a:t> DI </a:t>
            </a:r>
            <a:r>
              <a:rPr lang="en-US" sz="2800" b="1" dirty="0" err="1" smtClean="0">
                <a:solidFill>
                  <a:srgbClr val="3F3F3F"/>
                </a:solidFill>
                <a:latin typeface="Times New Roman" pitchFamily="18" charset="0"/>
                <a:cs typeface="Times New Roman" pitchFamily="18" charset="0"/>
              </a:rPr>
              <a:t>TRUYỀN</a:t>
            </a:r>
            <a:r>
              <a:rPr lang="en-US" sz="2800" b="1" dirty="0" smtClean="0">
                <a:solidFill>
                  <a:srgbClr val="3F3F3F"/>
                </a:solidFill>
                <a:latin typeface="Times New Roman" pitchFamily="18" charset="0"/>
                <a:cs typeface="Times New Roman" pitchFamily="18" charset="0"/>
              </a:rPr>
              <a:t> Ở </a:t>
            </a:r>
            <a:r>
              <a:rPr lang="en-US" sz="2800" b="1" dirty="0" err="1" smtClean="0">
                <a:solidFill>
                  <a:srgbClr val="3F3F3F"/>
                </a:solidFill>
                <a:latin typeface="Times New Roman" pitchFamily="18" charset="0"/>
                <a:cs typeface="Times New Roman" pitchFamily="18" charset="0"/>
              </a:rPr>
              <a:t>NGƯỜI</a:t>
            </a:r>
            <a:endParaRPr lang="en-US" sz="2800" b="1" dirty="0">
              <a:solidFill>
                <a:srgbClr val="3F3F3F"/>
              </a:solidFill>
              <a:latin typeface="Times New Roman" pitchFamily="18" charset="0"/>
              <a:cs typeface="Times New Roman" pitchFamily="18" charset="0"/>
            </a:endParaRPr>
          </a:p>
        </p:txBody>
      </p:sp>
      <p:sp>
        <p:nvSpPr>
          <p:cNvPr id="7" name="Rectangle 20"/>
          <p:cNvSpPr>
            <a:spLocks noChangeArrowheads="1"/>
          </p:cNvSpPr>
          <p:nvPr/>
        </p:nvSpPr>
        <p:spPr bwMode="auto">
          <a:xfrm>
            <a:off x="1426484" y="1135064"/>
            <a:ext cx="9321597" cy="461665"/>
          </a:xfrm>
          <a:prstGeom prst="rect">
            <a:avLst/>
          </a:prstGeom>
          <a:noFill/>
          <a:ln w="9525">
            <a:noFill/>
            <a:miter lim="800000"/>
            <a:headEnd/>
            <a:tailEnd/>
          </a:ln>
        </p:spPr>
        <p:txBody>
          <a:bodyPr wrap="square" anchor="ctr">
            <a:spAutoFit/>
          </a:bodyPr>
          <a:lstStyle/>
          <a:p>
            <a:pPr algn="ctr"/>
            <a:r>
              <a:rPr lang="en-US" sz="2400" b="1" dirty="0" err="1" smtClean="0">
                <a:solidFill>
                  <a:srgbClr val="002060"/>
                </a:solidFill>
                <a:latin typeface="Time New Roman"/>
                <a:cs typeface="Times New Roman" pitchFamily="18" charset="0"/>
              </a:rPr>
              <a:t>Nội</a:t>
            </a:r>
            <a:r>
              <a:rPr lang="en-US" sz="2400" b="1" dirty="0" smtClean="0">
                <a:solidFill>
                  <a:srgbClr val="002060"/>
                </a:solidFill>
                <a:latin typeface="Time New Roman"/>
                <a:cs typeface="Times New Roman" pitchFamily="18" charset="0"/>
              </a:rPr>
              <a:t> dung 3. </a:t>
            </a:r>
            <a:r>
              <a:rPr lang="en-US" sz="2400" b="1" dirty="0" err="1" smtClean="0">
                <a:solidFill>
                  <a:srgbClr val="002060"/>
                </a:solidFill>
                <a:latin typeface="Time New Roman"/>
                <a:cs typeface="Times New Roman" pitchFamily="18" charset="0"/>
              </a:rPr>
              <a:t>Tìm</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hiểu</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một</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số</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bệnh</a:t>
            </a:r>
            <a:r>
              <a:rPr lang="en-US" sz="2400" b="1" dirty="0" smtClean="0">
                <a:solidFill>
                  <a:srgbClr val="002060"/>
                </a:solidFill>
                <a:latin typeface="Time New Roman"/>
                <a:cs typeface="Times New Roman" pitchFamily="18" charset="0"/>
              </a:rPr>
              <a:t> di </a:t>
            </a:r>
            <a:r>
              <a:rPr lang="en-US" sz="2400" b="1" dirty="0" err="1" smtClean="0">
                <a:solidFill>
                  <a:srgbClr val="002060"/>
                </a:solidFill>
                <a:latin typeface="Time New Roman"/>
                <a:cs typeface="Times New Roman" pitchFamily="18" charset="0"/>
              </a:rPr>
              <a:t>truyền</a:t>
            </a:r>
            <a:r>
              <a:rPr lang="en-US" sz="2400" b="1" dirty="0" smtClean="0">
                <a:solidFill>
                  <a:srgbClr val="002060"/>
                </a:solidFill>
                <a:latin typeface="Time New Roman"/>
                <a:cs typeface="Times New Roman" pitchFamily="18" charset="0"/>
              </a:rPr>
              <a:t> ở </a:t>
            </a:r>
            <a:r>
              <a:rPr lang="en-US" sz="2400" b="1" dirty="0" err="1" smtClean="0">
                <a:solidFill>
                  <a:srgbClr val="002060"/>
                </a:solidFill>
                <a:latin typeface="Time New Roman"/>
                <a:cs typeface="Times New Roman" pitchFamily="18" charset="0"/>
              </a:rPr>
              <a:t>người</a:t>
            </a:r>
            <a:r>
              <a:rPr lang="en-US" sz="2400" b="1" dirty="0" smtClean="0">
                <a:solidFill>
                  <a:srgbClr val="002060"/>
                </a:solidFill>
                <a:latin typeface="Time New Roman"/>
                <a:cs typeface="Times New Roman" pitchFamily="18" charset="0"/>
              </a:rPr>
              <a:t> </a:t>
            </a:r>
            <a:endParaRPr lang="en-US" sz="2400" b="1" dirty="0">
              <a:solidFill>
                <a:srgbClr val="002060"/>
              </a:solidFill>
              <a:latin typeface="Time New Roman"/>
            </a:endParaRPr>
          </a:p>
        </p:txBody>
      </p:sp>
      <p:sp>
        <p:nvSpPr>
          <p:cNvPr id="12" name="Rectangle 5"/>
          <p:cNvSpPr>
            <a:spLocks noChangeArrowheads="1"/>
          </p:cNvSpPr>
          <p:nvPr/>
        </p:nvSpPr>
        <p:spPr bwMode="auto">
          <a:xfrm>
            <a:off x="4199468" y="1658284"/>
            <a:ext cx="32850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FontTx/>
              <a:buNone/>
            </a:pPr>
            <a:r>
              <a:rPr lang="en-US" altLang="en-US" sz="2400" b="1" dirty="0" err="1" smtClean="0">
                <a:solidFill>
                  <a:srgbClr val="0000FF"/>
                </a:solidFill>
                <a:latin typeface="Times New Roman" panose="02020603050405020304" pitchFamily="18" charset="0"/>
              </a:rPr>
              <a:t>HOẠT</a:t>
            </a:r>
            <a:r>
              <a:rPr lang="en-US" altLang="en-US" sz="2400" b="1" dirty="0" smtClean="0">
                <a:solidFill>
                  <a:srgbClr val="0000FF"/>
                </a:solidFill>
                <a:latin typeface="Times New Roman" panose="02020603050405020304" pitchFamily="18" charset="0"/>
              </a:rPr>
              <a:t> </a:t>
            </a:r>
            <a:r>
              <a:rPr lang="en-US" altLang="en-US" sz="2400" b="1" dirty="0" err="1" smtClean="0">
                <a:solidFill>
                  <a:srgbClr val="0000FF"/>
                </a:solidFill>
                <a:latin typeface="Times New Roman" panose="02020603050405020304" pitchFamily="18" charset="0"/>
              </a:rPr>
              <a:t>ĐỘNG</a:t>
            </a:r>
            <a:r>
              <a:rPr lang="en-US" altLang="en-US" sz="2400" b="1" dirty="0" smtClean="0">
                <a:solidFill>
                  <a:srgbClr val="0000FF"/>
                </a:solidFill>
                <a:latin typeface="Times New Roman" panose="02020603050405020304" pitchFamily="18" charset="0"/>
              </a:rPr>
              <a:t> </a:t>
            </a:r>
            <a:r>
              <a:rPr lang="en-US" altLang="en-US" sz="2400" b="1" dirty="0" err="1" smtClean="0">
                <a:solidFill>
                  <a:srgbClr val="0000FF"/>
                </a:solidFill>
                <a:latin typeface="Times New Roman" panose="02020603050405020304" pitchFamily="18" charset="0"/>
              </a:rPr>
              <a:t>NHÓM</a:t>
            </a:r>
            <a:endParaRPr lang="en-US" altLang="en-US" sz="2400" b="1" dirty="0" smtClean="0">
              <a:solidFill>
                <a:srgbClr val="0000FF"/>
              </a:solidFill>
              <a:latin typeface="Times New Roman" panose="02020603050405020304" pitchFamily="18" charset="0"/>
            </a:endParaRPr>
          </a:p>
          <a:p>
            <a:pPr fontAlgn="base">
              <a:spcBef>
                <a:spcPct val="0"/>
              </a:spcBef>
              <a:spcAft>
                <a:spcPct val="0"/>
              </a:spcAft>
              <a:buFontTx/>
              <a:buNone/>
            </a:pP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Phiếu</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học</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tập</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số</a:t>
            </a:r>
            <a:r>
              <a:rPr lang="en-US" altLang="en-US" sz="2400" b="1" dirty="0" smtClean="0">
                <a:solidFill>
                  <a:srgbClr val="FF0000"/>
                </a:solidFill>
                <a:latin typeface="Times New Roman" panose="02020603050405020304" pitchFamily="18" charset="0"/>
              </a:rPr>
              <a:t> </a:t>
            </a:r>
            <a:r>
              <a:rPr lang="en-US" altLang="en-US" sz="2400" b="1" dirty="0">
                <a:solidFill>
                  <a:srgbClr val="FF0000"/>
                </a:solidFill>
                <a:latin typeface="Times New Roman" panose="02020603050405020304" pitchFamily="18" charset="0"/>
              </a:rPr>
              <a:t>2</a:t>
            </a:r>
            <a:endParaRPr lang="en-US" altLang="en-US" sz="2400" b="1" dirty="0" smtClean="0">
              <a:solidFill>
                <a:srgbClr val="FF0000"/>
              </a:solidFill>
              <a:latin typeface="Times New Roman" panose="02020603050405020304" pitchFamily="18" charset="0"/>
            </a:endParaRPr>
          </a:p>
        </p:txBody>
      </p:sp>
      <p:pic>
        <p:nvPicPr>
          <p:cNvPr id="57346" name="Picture 2" descr="Quan sát Hình 44.4, hãy cho biết biểu hiện bên ngoài ở người mắc bệnh bạch tạng có gì khác so với người bình thường.   (ảnh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99151" y="2691167"/>
            <a:ext cx="3492850" cy="320163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stretch>
            <a:fillRect/>
          </a:stretch>
        </p:blipFill>
        <p:spPr>
          <a:xfrm>
            <a:off x="4673601" y="2691167"/>
            <a:ext cx="3890081" cy="3320166"/>
          </a:xfrm>
          <a:prstGeom prst="rect">
            <a:avLst/>
          </a:prstGeom>
        </p:spPr>
      </p:pic>
      <p:pic>
        <p:nvPicPr>
          <p:cNvPr id="57348" name="Picture 4" descr="https://images.dolenglish.vn/rs:auto:::0/w:1440/q:70/aHR0cHM6Ly9zdWlqbTljbG91b2JqLnZjZG4uY2xvdWQvUFVCTElDL01FRElBLzY5YWM5NGY1LTQwZDctNDdiYy04NGUzLWI1ZTYxM2M0ZTI4YS5qcG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174" y="2570514"/>
            <a:ext cx="4026959" cy="33222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7847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490133" y="863600"/>
            <a:ext cx="9127067" cy="4639734"/>
          </a:xfrm>
          <a:prstGeom prst="rect">
            <a:avLst/>
          </a:prstGeom>
        </p:spPr>
      </p:pic>
      <p:sp>
        <p:nvSpPr>
          <p:cNvPr id="5" name="Rectangle 4"/>
          <p:cNvSpPr/>
          <p:nvPr/>
        </p:nvSpPr>
        <p:spPr>
          <a:xfrm>
            <a:off x="2455333" y="5916768"/>
            <a:ext cx="6096000" cy="830997"/>
          </a:xfrm>
          <a:prstGeom prst="rect">
            <a:avLst/>
          </a:prstGeom>
        </p:spPr>
        <p:txBody>
          <a:bodyPr>
            <a:spAutoFit/>
          </a:bodyPr>
          <a:lstStyle/>
          <a:p>
            <a:pPr algn="ctr"/>
            <a:r>
              <a:rPr lang="vi-VN" sz="2400" b="1" dirty="0">
                <a:solidFill>
                  <a:srgbClr val="002060"/>
                </a:solidFill>
                <a:latin typeface="Time New Roman"/>
              </a:rPr>
              <a:t>Từ điển Ngôn ngữ ký hiệu - Ngôn ngữ của cộng đồng người Điếc</a:t>
            </a:r>
            <a:endParaRPr lang="vi-VN" sz="2400" b="1" i="0" dirty="0">
              <a:solidFill>
                <a:srgbClr val="002060"/>
              </a:solidFill>
              <a:effectLst/>
              <a:latin typeface="Time New Roman"/>
            </a:endParaRPr>
          </a:p>
        </p:txBody>
      </p:sp>
    </p:spTree>
    <p:extLst>
      <p:ext uri="{BB962C8B-B14F-4D97-AF65-F5344CB8AC3E}">
        <p14:creationId xmlns:p14="http://schemas.microsoft.com/office/powerpoint/2010/main" val="220840846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17913" y="174802"/>
            <a:ext cx="7338740" cy="480131"/>
          </a:xfrm>
          <a:prstGeom prst="rect">
            <a:avLst/>
          </a:prstGeom>
        </p:spPr>
        <p:txBody>
          <a:bodyPr wrap="none">
            <a:spAutoFit/>
          </a:bodyPr>
          <a:lstStyle/>
          <a:p>
            <a:pPr marL="228600" indent="-228600">
              <a:lnSpc>
                <a:spcPct val="90000"/>
              </a:lnSpc>
              <a:spcBef>
                <a:spcPct val="50000"/>
              </a:spcBef>
            </a:pPr>
            <a:r>
              <a:rPr lang="en-US" sz="2800" b="1" dirty="0" err="1" smtClean="0">
                <a:solidFill>
                  <a:srgbClr val="FF0000"/>
                </a:solidFill>
                <a:latin typeface="Times New Roman" pitchFamily="18" charset="0"/>
                <a:cs typeface="Times New Roman" pitchFamily="18" charset="0"/>
              </a:rPr>
              <a:t>BÀI</a:t>
            </a:r>
            <a:r>
              <a:rPr lang="en-US" sz="2800" b="1" dirty="0" smtClean="0">
                <a:solidFill>
                  <a:srgbClr val="FF0000"/>
                </a:solidFill>
                <a:latin typeface="Times New Roman" pitchFamily="18" charset="0"/>
                <a:cs typeface="Times New Roman" pitchFamily="18" charset="0"/>
              </a:rPr>
              <a:t> 44. DI </a:t>
            </a:r>
            <a:r>
              <a:rPr lang="en-US" sz="2800" b="1" dirty="0" err="1" smtClean="0">
                <a:solidFill>
                  <a:srgbClr val="FF0000"/>
                </a:solidFill>
                <a:latin typeface="Times New Roman" pitchFamily="18" charset="0"/>
                <a:cs typeface="Times New Roman" pitchFamily="18" charset="0"/>
              </a:rPr>
              <a:t>TRUYỀN</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HỌC</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VỚI</a:t>
            </a:r>
            <a:r>
              <a:rPr lang="en-US" sz="2800" b="1" dirty="0" smtClean="0">
                <a:solidFill>
                  <a:srgbClr val="FF0000"/>
                </a:solidFill>
                <a:latin typeface="Times New Roman" pitchFamily="18" charset="0"/>
                <a:cs typeface="Times New Roman" pitchFamily="18" charset="0"/>
              </a:rPr>
              <a:t> CON </a:t>
            </a:r>
            <a:r>
              <a:rPr lang="en-US" sz="2800" b="1" dirty="0" err="1" smtClean="0">
                <a:solidFill>
                  <a:srgbClr val="FF0000"/>
                </a:solidFill>
                <a:latin typeface="Times New Roman" pitchFamily="18" charset="0"/>
                <a:cs typeface="Times New Roman" pitchFamily="18" charset="0"/>
              </a:rPr>
              <a:t>NGƯỜI</a:t>
            </a:r>
            <a:endParaRPr lang="en-US" sz="2800" b="1" dirty="0">
              <a:solidFill>
                <a:srgbClr val="FF0000"/>
              </a:solidFill>
              <a:latin typeface="Times New Roman" pitchFamily="18" charset="0"/>
              <a:cs typeface="Times New Roman" pitchFamily="18" charset="0"/>
            </a:endParaRPr>
          </a:p>
        </p:txBody>
      </p:sp>
      <p:sp>
        <p:nvSpPr>
          <p:cNvPr id="8" name="Text Box 4"/>
          <p:cNvSpPr txBox="1">
            <a:spLocks noChangeArrowheads="1"/>
          </p:cNvSpPr>
          <p:nvPr/>
        </p:nvSpPr>
        <p:spPr bwMode="auto">
          <a:xfrm>
            <a:off x="142058" y="654933"/>
            <a:ext cx="7017294" cy="523220"/>
          </a:xfrm>
          <a:prstGeom prst="rect">
            <a:avLst/>
          </a:prstGeom>
          <a:noFill/>
          <a:ln w="9525">
            <a:noFill/>
            <a:miter lim="800000"/>
            <a:headEnd/>
            <a:tailEnd/>
          </a:ln>
        </p:spPr>
        <p:txBody>
          <a:bodyPr wrap="square">
            <a:spAutoFit/>
          </a:bodyPr>
          <a:lstStyle/>
          <a:p>
            <a:pPr algn="ctr">
              <a:spcBef>
                <a:spcPct val="50000"/>
              </a:spcBef>
            </a:pPr>
            <a:r>
              <a:rPr lang="en-US" sz="2800" b="1" dirty="0" smtClean="0">
                <a:solidFill>
                  <a:srgbClr val="3F3F3F"/>
                </a:solidFill>
                <a:latin typeface="Times New Roman" pitchFamily="18" charset="0"/>
                <a:cs typeface="Times New Roman" pitchFamily="18" charset="0"/>
              </a:rPr>
              <a:t>2. </a:t>
            </a:r>
            <a:r>
              <a:rPr lang="en-US" sz="2800" b="1" dirty="0" err="1" smtClean="0">
                <a:solidFill>
                  <a:srgbClr val="3F3F3F"/>
                </a:solidFill>
                <a:latin typeface="Times New Roman" pitchFamily="18" charset="0"/>
                <a:cs typeface="Times New Roman" pitchFamily="18" charset="0"/>
              </a:rPr>
              <a:t>BỆNH</a:t>
            </a:r>
            <a:r>
              <a:rPr lang="en-US" sz="2800" b="1" dirty="0" smtClean="0">
                <a:solidFill>
                  <a:srgbClr val="3F3F3F"/>
                </a:solidFill>
                <a:latin typeface="Times New Roman" pitchFamily="18" charset="0"/>
                <a:cs typeface="Times New Roman" pitchFamily="18" charset="0"/>
              </a:rPr>
              <a:t> </a:t>
            </a:r>
            <a:r>
              <a:rPr lang="en-US" sz="2800" b="1" dirty="0" err="1" smtClean="0">
                <a:solidFill>
                  <a:srgbClr val="3F3F3F"/>
                </a:solidFill>
                <a:latin typeface="Times New Roman" pitchFamily="18" charset="0"/>
                <a:cs typeface="Times New Roman" pitchFamily="18" charset="0"/>
              </a:rPr>
              <a:t>VÀ</a:t>
            </a:r>
            <a:r>
              <a:rPr lang="en-US" sz="2800" b="1" dirty="0" smtClean="0">
                <a:solidFill>
                  <a:srgbClr val="3F3F3F"/>
                </a:solidFill>
                <a:latin typeface="Times New Roman" pitchFamily="18" charset="0"/>
                <a:cs typeface="Times New Roman" pitchFamily="18" charset="0"/>
              </a:rPr>
              <a:t> </a:t>
            </a:r>
            <a:r>
              <a:rPr lang="en-US" sz="2800" b="1" dirty="0" err="1" smtClean="0">
                <a:solidFill>
                  <a:srgbClr val="3F3F3F"/>
                </a:solidFill>
                <a:latin typeface="Times New Roman" pitchFamily="18" charset="0"/>
                <a:cs typeface="Times New Roman" pitchFamily="18" charset="0"/>
              </a:rPr>
              <a:t>TẬT</a:t>
            </a:r>
            <a:r>
              <a:rPr lang="en-US" sz="2800" b="1" dirty="0" smtClean="0">
                <a:solidFill>
                  <a:srgbClr val="3F3F3F"/>
                </a:solidFill>
                <a:latin typeface="Times New Roman" pitchFamily="18" charset="0"/>
                <a:cs typeface="Times New Roman" pitchFamily="18" charset="0"/>
              </a:rPr>
              <a:t> DI </a:t>
            </a:r>
            <a:r>
              <a:rPr lang="en-US" sz="2800" b="1" dirty="0" err="1" smtClean="0">
                <a:solidFill>
                  <a:srgbClr val="3F3F3F"/>
                </a:solidFill>
                <a:latin typeface="Times New Roman" pitchFamily="18" charset="0"/>
                <a:cs typeface="Times New Roman" pitchFamily="18" charset="0"/>
              </a:rPr>
              <a:t>TRUYỀN</a:t>
            </a:r>
            <a:r>
              <a:rPr lang="en-US" sz="2800" b="1" dirty="0" smtClean="0">
                <a:solidFill>
                  <a:srgbClr val="3F3F3F"/>
                </a:solidFill>
                <a:latin typeface="Times New Roman" pitchFamily="18" charset="0"/>
                <a:cs typeface="Times New Roman" pitchFamily="18" charset="0"/>
              </a:rPr>
              <a:t> Ở </a:t>
            </a:r>
            <a:r>
              <a:rPr lang="en-US" sz="2800" b="1" dirty="0" err="1" smtClean="0">
                <a:solidFill>
                  <a:srgbClr val="3F3F3F"/>
                </a:solidFill>
                <a:latin typeface="Times New Roman" pitchFamily="18" charset="0"/>
                <a:cs typeface="Times New Roman" pitchFamily="18" charset="0"/>
              </a:rPr>
              <a:t>NGƯỜI</a:t>
            </a:r>
            <a:endParaRPr lang="en-US" sz="2800" b="1" dirty="0">
              <a:solidFill>
                <a:srgbClr val="3F3F3F"/>
              </a:solidFill>
              <a:latin typeface="Times New Roman" pitchFamily="18" charset="0"/>
              <a:cs typeface="Times New Roman" pitchFamily="18" charset="0"/>
            </a:endParaRPr>
          </a:p>
        </p:txBody>
      </p:sp>
      <p:sp>
        <p:nvSpPr>
          <p:cNvPr id="7" name="Rectangle 20"/>
          <p:cNvSpPr>
            <a:spLocks noChangeArrowheads="1"/>
          </p:cNvSpPr>
          <p:nvPr/>
        </p:nvSpPr>
        <p:spPr bwMode="auto">
          <a:xfrm>
            <a:off x="1426484" y="1135064"/>
            <a:ext cx="9321597" cy="461665"/>
          </a:xfrm>
          <a:prstGeom prst="rect">
            <a:avLst/>
          </a:prstGeom>
          <a:noFill/>
          <a:ln w="9525">
            <a:noFill/>
            <a:miter lim="800000"/>
            <a:headEnd/>
            <a:tailEnd/>
          </a:ln>
        </p:spPr>
        <p:txBody>
          <a:bodyPr wrap="square" anchor="ctr">
            <a:spAutoFit/>
          </a:bodyPr>
          <a:lstStyle/>
          <a:p>
            <a:pPr algn="ctr"/>
            <a:r>
              <a:rPr lang="en-US" sz="2400" b="1" dirty="0" err="1" smtClean="0">
                <a:solidFill>
                  <a:srgbClr val="002060"/>
                </a:solidFill>
                <a:latin typeface="Time New Roman"/>
                <a:cs typeface="Times New Roman" pitchFamily="18" charset="0"/>
              </a:rPr>
              <a:t>Nội</a:t>
            </a:r>
            <a:r>
              <a:rPr lang="en-US" sz="2400" b="1" dirty="0" smtClean="0">
                <a:solidFill>
                  <a:srgbClr val="002060"/>
                </a:solidFill>
                <a:latin typeface="Time New Roman"/>
                <a:cs typeface="Times New Roman" pitchFamily="18" charset="0"/>
              </a:rPr>
              <a:t> dung 3. </a:t>
            </a:r>
            <a:r>
              <a:rPr lang="en-US" sz="2400" b="1" dirty="0" err="1" smtClean="0">
                <a:solidFill>
                  <a:srgbClr val="002060"/>
                </a:solidFill>
                <a:latin typeface="Time New Roman"/>
                <a:cs typeface="Times New Roman" pitchFamily="18" charset="0"/>
              </a:rPr>
              <a:t>Tìm</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hiểu</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một</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số</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bệnh</a:t>
            </a:r>
            <a:r>
              <a:rPr lang="en-US" sz="2400" b="1" dirty="0" smtClean="0">
                <a:solidFill>
                  <a:srgbClr val="002060"/>
                </a:solidFill>
                <a:latin typeface="Time New Roman"/>
                <a:cs typeface="Times New Roman" pitchFamily="18" charset="0"/>
              </a:rPr>
              <a:t> di </a:t>
            </a:r>
            <a:r>
              <a:rPr lang="en-US" sz="2400" b="1" dirty="0" err="1" smtClean="0">
                <a:solidFill>
                  <a:srgbClr val="002060"/>
                </a:solidFill>
                <a:latin typeface="Time New Roman"/>
                <a:cs typeface="Times New Roman" pitchFamily="18" charset="0"/>
              </a:rPr>
              <a:t>truyền</a:t>
            </a:r>
            <a:r>
              <a:rPr lang="en-US" sz="2400" b="1" dirty="0" smtClean="0">
                <a:solidFill>
                  <a:srgbClr val="002060"/>
                </a:solidFill>
                <a:latin typeface="Time New Roman"/>
                <a:cs typeface="Times New Roman" pitchFamily="18" charset="0"/>
              </a:rPr>
              <a:t> ở </a:t>
            </a:r>
            <a:r>
              <a:rPr lang="en-US" sz="2400" b="1" dirty="0" err="1" smtClean="0">
                <a:solidFill>
                  <a:srgbClr val="002060"/>
                </a:solidFill>
                <a:latin typeface="Time New Roman"/>
                <a:cs typeface="Times New Roman" pitchFamily="18" charset="0"/>
              </a:rPr>
              <a:t>người</a:t>
            </a:r>
            <a:r>
              <a:rPr lang="en-US" sz="2400" b="1" dirty="0" smtClean="0">
                <a:solidFill>
                  <a:srgbClr val="002060"/>
                </a:solidFill>
                <a:latin typeface="Time New Roman"/>
                <a:cs typeface="Times New Roman" pitchFamily="18" charset="0"/>
              </a:rPr>
              <a:t> </a:t>
            </a:r>
            <a:endParaRPr lang="en-US" sz="2400" b="1" dirty="0">
              <a:solidFill>
                <a:srgbClr val="002060"/>
              </a:solidFill>
              <a:latin typeface="Time New Roman"/>
            </a:endParaRPr>
          </a:p>
        </p:txBody>
      </p:sp>
      <p:graphicFrame>
        <p:nvGraphicFramePr>
          <p:cNvPr id="11" name="Table 10"/>
          <p:cNvGraphicFramePr>
            <a:graphicFrameLocks noGrp="1"/>
          </p:cNvGraphicFramePr>
          <p:nvPr>
            <p:extLst>
              <p:ext uri="{D42A27DB-BD31-4B8C-83A1-F6EECF244321}">
                <p14:modId xmlns:p14="http://schemas.microsoft.com/office/powerpoint/2010/main" val="1307841371"/>
              </p:ext>
            </p:extLst>
          </p:nvPr>
        </p:nvGraphicFramePr>
        <p:xfrm>
          <a:off x="1303869" y="2724082"/>
          <a:ext cx="9444213" cy="3870757"/>
        </p:xfrm>
        <a:graphic>
          <a:graphicData uri="http://schemas.openxmlformats.org/drawingml/2006/table">
            <a:tbl>
              <a:tblPr/>
              <a:tblGrid>
                <a:gridCol w="1964264">
                  <a:extLst>
                    <a:ext uri="{9D8B030D-6E8A-4147-A177-3AD203B41FA5}">
                      <a16:colId xmlns:a16="http://schemas.microsoft.com/office/drawing/2014/main" val="20000"/>
                    </a:ext>
                  </a:extLst>
                </a:gridCol>
                <a:gridCol w="3877734">
                  <a:extLst>
                    <a:ext uri="{9D8B030D-6E8A-4147-A177-3AD203B41FA5}">
                      <a16:colId xmlns:a16="http://schemas.microsoft.com/office/drawing/2014/main" val="20001"/>
                    </a:ext>
                  </a:extLst>
                </a:gridCol>
                <a:gridCol w="3602215">
                  <a:extLst>
                    <a:ext uri="{9D8B030D-6E8A-4147-A177-3AD203B41FA5}">
                      <a16:colId xmlns:a16="http://schemas.microsoft.com/office/drawing/2014/main" val="20002"/>
                    </a:ext>
                  </a:extLst>
                </a:gridCol>
              </a:tblGrid>
              <a:tr h="459385">
                <a:tc>
                  <a:txBody>
                    <a:bodyPr/>
                    <a:lstStyle/>
                    <a:p>
                      <a:pPr algn="ctr">
                        <a:spcBef>
                          <a:spcPts val="130"/>
                        </a:spcBef>
                        <a:spcAft>
                          <a:spcPts val="130"/>
                        </a:spcAft>
                      </a:pPr>
                      <a:r>
                        <a:rPr lang="en-US" sz="2000" b="1" dirty="0" err="1">
                          <a:solidFill>
                            <a:srgbClr val="002060"/>
                          </a:solidFill>
                          <a:effectLst/>
                          <a:latin typeface="Time New Roman"/>
                        </a:rPr>
                        <a:t>Tên</a:t>
                      </a:r>
                      <a:r>
                        <a:rPr lang="en-US" sz="2000" b="1" dirty="0">
                          <a:solidFill>
                            <a:srgbClr val="002060"/>
                          </a:solidFill>
                          <a:effectLst/>
                          <a:latin typeface="Time New Roman"/>
                        </a:rPr>
                        <a:t> </a:t>
                      </a:r>
                      <a:r>
                        <a:rPr lang="en-US" sz="2000" b="1" dirty="0" err="1" smtClean="0">
                          <a:solidFill>
                            <a:srgbClr val="002060"/>
                          </a:solidFill>
                          <a:effectLst/>
                          <a:latin typeface="Time New Roman"/>
                        </a:rPr>
                        <a:t>bệnh</a:t>
                      </a:r>
                      <a:r>
                        <a:rPr lang="en-US" sz="2000" b="1" dirty="0" smtClean="0">
                          <a:solidFill>
                            <a:srgbClr val="002060"/>
                          </a:solidFill>
                          <a:effectLst/>
                          <a:latin typeface="Time New Roman"/>
                        </a:rPr>
                        <a:t> </a:t>
                      </a:r>
                      <a:r>
                        <a:rPr lang="en-US" sz="2000" b="1" dirty="0">
                          <a:solidFill>
                            <a:srgbClr val="002060"/>
                          </a:solidFill>
                          <a:effectLst/>
                          <a:latin typeface="Time New Roman"/>
                        </a:rPr>
                        <a:t>di </a:t>
                      </a:r>
                      <a:r>
                        <a:rPr lang="en-US" sz="2000" b="1" dirty="0" err="1">
                          <a:solidFill>
                            <a:srgbClr val="002060"/>
                          </a:solidFill>
                          <a:effectLst/>
                          <a:latin typeface="Time New Roman"/>
                        </a:rPr>
                        <a:t>truyền</a:t>
                      </a:r>
                      <a:endParaRPr lang="en-US" sz="2000" b="1" dirty="0">
                        <a:solidFill>
                          <a:srgbClr val="002060"/>
                        </a:solidFill>
                        <a:effectLst/>
                        <a:latin typeface="Time New Roman"/>
                      </a:endParaRPr>
                    </a:p>
                  </a:txBody>
                  <a:tcPr marL="60435" marR="60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Bef>
                          <a:spcPts val="130"/>
                        </a:spcBef>
                        <a:spcAft>
                          <a:spcPts val="130"/>
                        </a:spcAft>
                      </a:pPr>
                      <a:r>
                        <a:rPr lang="en-US" sz="2000" b="1" dirty="0" err="1" smtClean="0">
                          <a:solidFill>
                            <a:srgbClr val="002060"/>
                          </a:solidFill>
                          <a:effectLst/>
                          <a:latin typeface="Time New Roman"/>
                        </a:rPr>
                        <a:t>Nguyên</a:t>
                      </a:r>
                      <a:r>
                        <a:rPr lang="en-US" sz="2000" b="1" baseline="0" dirty="0" smtClean="0">
                          <a:solidFill>
                            <a:srgbClr val="002060"/>
                          </a:solidFill>
                          <a:effectLst/>
                          <a:latin typeface="Time New Roman"/>
                        </a:rPr>
                        <a:t> </a:t>
                      </a:r>
                      <a:r>
                        <a:rPr lang="en-US" sz="2000" b="1" baseline="0" dirty="0" err="1" smtClean="0">
                          <a:solidFill>
                            <a:srgbClr val="002060"/>
                          </a:solidFill>
                          <a:effectLst/>
                          <a:latin typeface="Time New Roman"/>
                        </a:rPr>
                        <a:t>nhân</a:t>
                      </a:r>
                      <a:endParaRPr lang="en-US" sz="2000" b="1" dirty="0">
                        <a:solidFill>
                          <a:srgbClr val="002060"/>
                        </a:solidFill>
                        <a:effectLst/>
                        <a:latin typeface="Time New Roman"/>
                      </a:endParaRPr>
                    </a:p>
                  </a:txBody>
                  <a:tcPr marL="60435" marR="60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Bef>
                          <a:spcPts val="130"/>
                        </a:spcBef>
                        <a:spcAft>
                          <a:spcPts val="130"/>
                        </a:spcAft>
                      </a:pPr>
                      <a:r>
                        <a:rPr lang="en-US" sz="2000" b="1" dirty="0" err="1">
                          <a:solidFill>
                            <a:srgbClr val="002060"/>
                          </a:solidFill>
                          <a:effectLst/>
                          <a:latin typeface="Time New Roman"/>
                        </a:rPr>
                        <a:t>Biểu</a:t>
                      </a:r>
                      <a:r>
                        <a:rPr lang="en-US" sz="2000" b="1" dirty="0">
                          <a:solidFill>
                            <a:srgbClr val="002060"/>
                          </a:solidFill>
                          <a:effectLst/>
                          <a:latin typeface="Time New Roman"/>
                        </a:rPr>
                        <a:t> </a:t>
                      </a:r>
                      <a:r>
                        <a:rPr lang="en-US" sz="2000" b="1" dirty="0" err="1">
                          <a:solidFill>
                            <a:srgbClr val="002060"/>
                          </a:solidFill>
                          <a:effectLst/>
                          <a:latin typeface="Time New Roman"/>
                        </a:rPr>
                        <a:t>hiện</a:t>
                      </a:r>
                      <a:endParaRPr lang="en-US" sz="2000" b="1" dirty="0">
                        <a:solidFill>
                          <a:srgbClr val="002060"/>
                        </a:solidFill>
                        <a:effectLst/>
                        <a:latin typeface="Time New Roman"/>
                      </a:endParaRPr>
                    </a:p>
                  </a:txBody>
                  <a:tcPr marL="60435" marR="60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1081435">
                <a:tc>
                  <a:txBody>
                    <a:bodyPr/>
                    <a:lstStyle/>
                    <a:p>
                      <a:pPr algn="just">
                        <a:spcBef>
                          <a:spcPts val="130"/>
                        </a:spcBef>
                        <a:spcAft>
                          <a:spcPts val="130"/>
                        </a:spcAft>
                      </a:pPr>
                      <a:r>
                        <a:rPr lang="en-US" sz="2000" b="1" dirty="0" err="1" smtClean="0">
                          <a:solidFill>
                            <a:srgbClr val="002060"/>
                          </a:solidFill>
                          <a:effectLst/>
                          <a:latin typeface="Time New Roman"/>
                        </a:rPr>
                        <a:t>Bệnh</a:t>
                      </a:r>
                      <a:r>
                        <a:rPr lang="en-US" sz="2000" b="1" baseline="0" dirty="0" smtClean="0">
                          <a:solidFill>
                            <a:srgbClr val="002060"/>
                          </a:solidFill>
                          <a:effectLst/>
                          <a:latin typeface="Time New Roman"/>
                        </a:rPr>
                        <a:t> </a:t>
                      </a:r>
                      <a:r>
                        <a:rPr lang="en-US" sz="2000" b="1" baseline="0" dirty="0" err="1" smtClean="0">
                          <a:solidFill>
                            <a:srgbClr val="002060"/>
                          </a:solidFill>
                          <a:effectLst/>
                          <a:latin typeface="Time New Roman"/>
                        </a:rPr>
                        <a:t>bạch</a:t>
                      </a:r>
                      <a:r>
                        <a:rPr lang="en-US" sz="2000" b="1" baseline="0" dirty="0" smtClean="0">
                          <a:solidFill>
                            <a:srgbClr val="002060"/>
                          </a:solidFill>
                          <a:effectLst/>
                          <a:latin typeface="Time New Roman"/>
                        </a:rPr>
                        <a:t> </a:t>
                      </a:r>
                      <a:r>
                        <a:rPr lang="en-US" sz="2000" b="1" baseline="0" dirty="0" err="1" smtClean="0">
                          <a:solidFill>
                            <a:srgbClr val="002060"/>
                          </a:solidFill>
                          <a:effectLst/>
                          <a:latin typeface="Time New Roman"/>
                        </a:rPr>
                        <a:t>tạng</a:t>
                      </a:r>
                      <a:endParaRPr lang="en-US" sz="2000" b="1" dirty="0">
                        <a:solidFill>
                          <a:srgbClr val="002060"/>
                        </a:solidFill>
                        <a:effectLst/>
                        <a:latin typeface="Time New Roman"/>
                      </a:endParaRPr>
                    </a:p>
                  </a:txBody>
                  <a:tcPr marL="60435" marR="60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Bef>
                          <a:spcPts val="130"/>
                        </a:spcBef>
                        <a:spcAft>
                          <a:spcPts val="130"/>
                        </a:spcAft>
                      </a:pPr>
                      <a:r>
                        <a:rPr lang="en-US" sz="2000" dirty="0" smtClean="0">
                          <a:solidFill>
                            <a:srgbClr val="002060"/>
                          </a:solidFill>
                          <a:effectLst/>
                          <a:latin typeface="Time New Roman"/>
                        </a:rPr>
                        <a:t>Do </a:t>
                      </a:r>
                      <a:r>
                        <a:rPr lang="en-US" sz="2000" dirty="0" err="1" smtClean="0">
                          <a:solidFill>
                            <a:srgbClr val="002060"/>
                          </a:solidFill>
                          <a:effectLst/>
                          <a:latin typeface="Time New Roman"/>
                        </a:rPr>
                        <a:t>đột</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biến</a:t>
                      </a:r>
                      <a:r>
                        <a:rPr lang="en-US" sz="2000" baseline="0" dirty="0" smtClean="0">
                          <a:solidFill>
                            <a:srgbClr val="002060"/>
                          </a:solidFill>
                          <a:effectLst/>
                          <a:latin typeface="Time New Roman"/>
                        </a:rPr>
                        <a:t> gene </a:t>
                      </a:r>
                      <a:r>
                        <a:rPr lang="en-US" sz="2000" baseline="0" dirty="0" err="1" smtClean="0">
                          <a:solidFill>
                            <a:srgbClr val="002060"/>
                          </a:solidFill>
                          <a:effectLst/>
                          <a:latin typeface="Time New Roman"/>
                        </a:rPr>
                        <a:t>lặn</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trên</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NST</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thường</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gây</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ra</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người</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bệnh</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không</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sản</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xuất</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được</a:t>
                      </a:r>
                      <a:r>
                        <a:rPr lang="en-US" sz="2000" baseline="0" dirty="0" smtClean="0">
                          <a:solidFill>
                            <a:srgbClr val="002060"/>
                          </a:solidFill>
                          <a:effectLst/>
                          <a:latin typeface="Time New Roman"/>
                        </a:rPr>
                        <a:t> enzyme </a:t>
                      </a:r>
                      <a:r>
                        <a:rPr lang="en-US" sz="2000" baseline="0" dirty="0" err="1" smtClean="0">
                          <a:solidFill>
                            <a:srgbClr val="002060"/>
                          </a:solidFill>
                          <a:effectLst/>
                          <a:latin typeface="Time New Roman"/>
                        </a:rPr>
                        <a:t>tyrosinase</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cần</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cho</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sự</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tổng</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hợp</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sắc</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tố</a:t>
                      </a:r>
                      <a:r>
                        <a:rPr lang="en-US" sz="2000" baseline="0" dirty="0" smtClean="0">
                          <a:solidFill>
                            <a:srgbClr val="002060"/>
                          </a:solidFill>
                          <a:effectLst/>
                          <a:latin typeface="Time New Roman"/>
                        </a:rPr>
                        <a:t> melanin</a:t>
                      </a:r>
                      <a:endParaRPr lang="en-US" sz="2000" dirty="0">
                        <a:solidFill>
                          <a:srgbClr val="002060"/>
                        </a:solidFill>
                        <a:effectLst/>
                        <a:latin typeface="Time New Roman"/>
                      </a:endParaRPr>
                    </a:p>
                  </a:txBody>
                  <a:tcPr marL="60435" marR="60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Bef>
                          <a:spcPts val="130"/>
                        </a:spcBef>
                        <a:spcAft>
                          <a:spcPts val="130"/>
                        </a:spcAft>
                      </a:pPr>
                      <a:r>
                        <a:rPr lang="en-US" sz="2000" b="0" i="0" dirty="0" smtClean="0">
                          <a:solidFill>
                            <a:srgbClr val="002060"/>
                          </a:solidFill>
                          <a:effectLst/>
                          <a:latin typeface="Time New Roman"/>
                        </a:rPr>
                        <a:t>L</a:t>
                      </a:r>
                      <a:r>
                        <a:rPr lang="vi-VN" sz="2000" b="0" i="0" dirty="0" smtClean="0">
                          <a:solidFill>
                            <a:srgbClr val="002060"/>
                          </a:solidFill>
                          <a:effectLst/>
                          <a:latin typeface="Time New Roman"/>
                        </a:rPr>
                        <a:t>ông - tóc bạc trắng, da trắng bất thường, tròng mắt cũng mất màu, thường bị bệnh cận thị hay viễn thị sớm,…</a:t>
                      </a:r>
                      <a:endParaRPr lang="vi-VN" sz="2000" dirty="0">
                        <a:solidFill>
                          <a:srgbClr val="002060"/>
                        </a:solidFill>
                        <a:effectLst/>
                        <a:latin typeface="Time New Roman"/>
                      </a:endParaRPr>
                    </a:p>
                  </a:txBody>
                  <a:tcPr marL="60435" marR="60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737157">
                <a:tc>
                  <a:txBody>
                    <a:bodyPr/>
                    <a:lstStyle/>
                    <a:p>
                      <a:pPr algn="just">
                        <a:spcBef>
                          <a:spcPts val="130"/>
                        </a:spcBef>
                        <a:spcAft>
                          <a:spcPts val="130"/>
                        </a:spcAft>
                      </a:pPr>
                      <a:r>
                        <a:rPr lang="en-US" sz="2000" b="1" dirty="0" err="1" smtClean="0">
                          <a:solidFill>
                            <a:srgbClr val="002060"/>
                          </a:solidFill>
                          <a:effectLst/>
                          <a:latin typeface="Time New Roman"/>
                        </a:rPr>
                        <a:t>Bệnh</a:t>
                      </a:r>
                      <a:r>
                        <a:rPr lang="en-US" sz="2000" b="1" baseline="0" dirty="0" smtClean="0">
                          <a:solidFill>
                            <a:srgbClr val="002060"/>
                          </a:solidFill>
                          <a:effectLst/>
                          <a:latin typeface="Time New Roman"/>
                        </a:rPr>
                        <a:t> </a:t>
                      </a:r>
                      <a:r>
                        <a:rPr lang="en-US" sz="2000" b="1" baseline="0" dirty="0" err="1" smtClean="0">
                          <a:solidFill>
                            <a:srgbClr val="002060"/>
                          </a:solidFill>
                          <a:effectLst/>
                          <a:latin typeface="Time New Roman"/>
                        </a:rPr>
                        <a:t>câm</a:t>
                      </a:r>
                      <a:r>
                        <a:rPr lang="en-US" sz="2000" b="1" baseline="0" dirty="0" smtClean="0">
                          <a:solidFill>
                            <a:srgbClr val="002060"/>
                          </a:solidFill>
                          <a:effectLst/>
                          <a:latin typeface="Time New Roman"/>
                        </a:rPr>
                        <a:t> </a:t>
                      </a:r>
                      <a:r>
                        <a:rPr lang="en-US" sz="2000" b="1" baseline="0" dirty="0" err="1" smtClean="0">
                          <a:solidFill>
                            <a:srgbClr val="002060"/>
                          </a:solidFill>
                          <a:effectLst/>
                          <a:latin typeface="Time New Roman"/>
                        </a:rPr>
                        <a:t>điếc</a:t>
                      </a:r>
                      <a:r>
                        <a:rPr lang="en-US" sz="2000" b="1" baseline="0" dirty="0" smtClean="0">
                          <a:solidFill>
                            <a:srgbClr val="002060"/>
                          </a:solidFill>
                          <a:effectLst/>
                          <a:latin typeface="Time New Roman"/>
                        </a:rPr>
                        <a:t> </a:t>
                      </a:r>
                      <a:r>
                        <a:rPr lang="en-US" sz="2000" b="1" baseline="0" dirty="0" err="1" smtClean="0">
                          <a:solidFill>
                            <a:srgbClr val="002060"/>
                          </a:solidFill>
                          <a:effectLst/>
                          <a:latin typeface="Time New Roman"/>
                        </a:rPr>
                        <a:t>bẩm</a:t>
                      </a:r>
                      <a:r>
                        <a:rPr lang="en-US" sz="2000" b="1" baseline="0" dirty="0" smtClean="0">
                          <a:solidFill>
                            <a:srgbClr val="002060"/>
                          </a:solidFill>
                          <a:effectLst/>
                          <a:latin typeface="Time New Roman"/>
                        </a:rPr>
                        <a:t> </a:t>
                      </a:r>
                      <a:r>
                        <a:rPr lang="en-US" sz="2000" b="1" baseline="0" dirty="0" err="1" smtClean="0">
                          <a:solidFill>
                            <a:srgbClr val="002060"/>
                          </a:solidFill>
                          <a:effectLst/>
                          <a:latin typeface="Time New Roman"/>
                        </a:rPr>
                        <a:t>sinh</a:t>
                      </a:r>
                      <a:endParaRPr lang="en-US" sz="2000" b="1" dirty="0">
                        <a:solidFill>
                          <a:srgbClr val="002060"/>
                        </a:solidFill>
                        <a:effectLst/>
                        <a:latin typeface="Time New Roman"/>
                      </a:endParaRPr>
                    </a:p>
                  </a:txBody>
                  <a:tcPr marL="60435" marR="60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Bef>
                          <a:spcPts val="130"/>
                        </a:spcBef>
                        <a:spcAft>
                          <a:spcPts val="130"/>
                        </a:spcAft>
                      </a:pPr>
                      <a:r>
                        <a:rPr lang="en-US" sz="2000" dirty="0" smtClean="0">
                          <a:solidFill>
                            <a:srgbClr val="002060"/>
                          </a:solidFill>
                          <a:effectLst/>
                          <a:latin typeface="Time New Roman"/>
                        </a:rPr>
                        <a:t>Do </a:t>
                      </a:r>
                      <a:r>
                        <a:rPr lang="en-US" sz="2000" dirty="0" err="1" smtClean="0">
                          <a:solidFill>
                            <a:srgbClr val="002060"/>
                          </a:solidFill>
                          <a:effectLst/>
                          <a:latin typeface="Time New Roman"/>
                        </a:rPr>
                        <a:t>đột</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biến</a:t>
                      </a:r>
                      <a:r>
                        <a:rPr lang="en-US" sz="2000" baseline="0" dirty="0" smtClean="0">
                          <a:solidFill>
                            <a:srgbClr val="002060"/>
                          </a:solidFill>
                          <a:effectLst/>
                          <a:latin typeface="Time New Roman"/>
                        </a:rPr>
                        <a:t> gene </a:t>
                      </a:r>
                      <a:r>
                        <a:rPr lang="en-US" sz="2000" baseline="0" dirty="0" err="1" smtClean="0">
                          <a:solidFill>
                            <a:srgbClr val="002060"/>
                          </a:solidFill>
                          <a:effectLst/>
                          <a:latin typeface="Time New Roman"/>
                        </a:rPr>
                        <a:t>lặn</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trên</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NST</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thường</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gây</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rối</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loạn</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cấu</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tạo</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của</a:t>
                      </a:r>
                      <a:r>
                        <a:rPr lang="en-US" sz="2000" baseline="0" dirty="0" smtClean="0">
                          <a:solidFill>
                            <a:srgbClr val="002060"/>
                          </a:solidFill>
                          <a:effectLst/>
                          <a:latin typeface="Time New Roman"/>
                        </a:rPr>
                        <a:t> tai </a:t>
                      </a:r>
                      <a:r>
                        <a:rPr lang="en-US" sz="2000" baseline="0" dirty="0" err="1" smtClean="0">
                          <a:solidFill>
                            <a:srgbClr val="002060"/>
                          </a:solidFill>
                          <a:effectLst/>
                          <a:latin typeface="Time New Roman"/>
                        </a:rPr>
                        <a:t>trong</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dẫn</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đến</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mất</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hoàn</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toàn</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thính</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lực</a:t>
                      </a:r>
                      <a:endParaRPr lang="en-US" sz="2000" dirty="0">
                        <a:solidFill>
                          <a:srgbClr val="002060"/>
                        </a:solidFill>
                        <a:effectLst/>
                        <a:latin typeface="Time New Roman"/>
                      </a:endParaRPr>
                    </a:p>
                  </a:txBody>
                  <a:tcPr marL="60435" marR="60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Bef>
                          <a:spcPts val="130"/>
                        </a:spcBef>
                        <a:spcAft>
                          <a:spcPts val="130"/>
                        </a:spcAft>
                      </a:pPr>
                      <a:r>
                        <a:rPr lang="en-US" sz="2000" dirty="0" err="1" smtClean="0">
                          <a:solidFill>
                            <a:srgbClr val="002060"/>
                          </a:solidFill>
                          <a:effectLst/>
                          <a:latin typeface="Time New Roman"/>
                        </a:rPr>
                        <a:t>Trẻ</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bị</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điếc</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bẩm</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sinh</a:t>
                      </a:r>
                      <a:r>
                        <a:rPr lang="en-US" sz="2000" baseline="0" dirty="0" smtClean="0">
                          <a:solidFill>
                            <a:srgbClr val="002060"/>
                          </a:solidFill>
                          <a:effectLst/>
                          <a:latin typeface="Time New Roman"/>
                        </a:rPr>
                        <a:t> do </a:t>
                      </a:r>
                      <a:r>
                        <a:rPr lang="en-US" sz="2000" baseline="0" dirty="0" err="1" smtClean="0">
                          <a:solidFill>
                            <a:srgbClr val="002060"/>
                          </a:solidFill>
                          <a:effectLst/>
                          <a:latin typeface="Time New Roman"/>
                        </a:rPr>
                        <a:t>không</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thể</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tiếp</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nhận</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tín</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hiệu</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âm</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thanh</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từ</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môi</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trường</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xung</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quanh</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đặc</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biệt</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là</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giai</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đoạn</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biết</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nói</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dẫn</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đến</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câm</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bẩm</a:t>
                      </a:r>
                      <a:r>
                        <a:rPr lang="en-US" sz="2000" baseline="0" dirty="0" smtClean="0">
                          <a:solidFill>
                            <a:srgbClr val="002060"/>
                          </a:solidFill>
                          <a:effectLst/>
                          <a:latin typeface="Time New Roman"/>
                        </a:rPr>
                        <a:t> </a:t>
                      </a:r>
                      <a:r>
                        <a:rPr lang="en-US" sz="2000" baseline="0" dirty="0" err="1" smtClean="0">
                          <a:solidFill>
                            <a:srgbClr val="002060"/>
                          </a:solidFill>
                          <a:effectLst/>
                          <a:latin typeface="Time New Roman"/>
                        </a:rPr>
                        <a:t>sinh</a:t>
                      </a:r>
                      <a:endParaRPr lang="vi-VN" sz="2000" dirty="0">
                        <a:solidFill>
                          <a:srgbClr val="002060"/>
                        </a:solidFill>
                        <a:effectLst/>
                        <a:latin typeface="Time New Roman"/>
                      </a:endParaRPr>
                    </a:p>
                  </a:txBody>
                  <a:tcPr marL="60435" marR="60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bl>
          </a:graphicData>
        </a:graphic>
      </p:graphicFrame>
      <p:sp>
        <p:nvSpPr>
          <p:cNvPr id="12" name="Rectangle 5"/>
          <p:cNvSpPr>
            <a:spLocks noChangeArrowheads="1"/>
          </p:cNvSpPr>
          <p:nvPr/>
        </p:nvSpPr>
        <p:spPr bwMode="auto">
          <a:xfrm>
            <a:off x="4199468" y="1658284"/>
            <a:ext cx="32850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FontTx/>
              <a:buNone/>
            </a:pPr>
            <a:r>
              <a:rPr lang="en-US" altLang="en-US" sz="2400" b="1" dirty="0" err="1" smtClean="0">
                <a:solidFill>
                  <a:srgbClr val="0000FF"/>
                </a:solidFill>
                <a:latin typeface="Times New Roman" panose="02020603050405020304" pitchFamily="18" charset="0"/>
              </a:rPr>
              <a:t>HOẠT</a:t>
            </a:r>
            <a:r>
              <a:rPr lang="en-US" altLang="en-US" sz="2400" b="1" dirty="0" smtClean="0">
                <a:solidFill>
                  <a:srgbClr val="0000FF"/>
                </a:solidFill>
                <a:latin typeface="Times New Roman" panose="02020603050405020304" pitchFamily="18" charset="0"/>
              </a:rPr>
              <a:t> </a:t>
            </a:r>
            <a:r>
              <a:rPr lang="en-US" altLang="en-US" sz="2400" b="1" dirty="0" err="1" smtClean="0">
                <a:solidFill>
                  <a:srgbClr val="0000FF"/>
                </a:solidFill>
                <a:latin typeface="Times New Roman" panose="02020603050405020304" pitchFamily="18" charset="0"/>
              </a:rPr>
              <a:t>ĐỘNG</a:t>
            </a:r>
            <a:r>
              <a:rPr lang="en-US" altLang="en-US" sz="2400" b="1" dirty="0" smtClean="0">
                <a:solidFill>
                  <a:srgbClr val="0000FF"/>
                </a:solidFill>
                <a:latin typeface="Times New Roman" panose="02020603050405020304" pitchFamily="18" charset="0"/>
              </a:rPr>
              <a:t> </a:t>
            </a:r>
            <a:r>
              <a:rPr lang="en-US" altLang="en-US" sz="2400" b="1" dirty="0" err="1" smtClean="0">
                <a:solidFill>
                  <a:srgbClr val="0000FF"/>
                </a:solidFill>
                <a:latin typeface="Times New Roman" panose="02020603050405020304" pitchFamily="18" charset="0"/>
              </a:rPr>
              <a:t>NHÓM</a:t>
            </a:r>
            <a:endParaRPr lang="en-US" altLang="en-US" sz="2400" b="1" dirty="0" smtClean="0">
              <a:solidFill>
                <a:srgbClr val="0000FF"/>
              </a:solidFill>
              <a:latin typeface="Times New Roman" panose="02020603050405020304" pitchFamily="18" charset="0"/>
            </a:endParaRPr>
          </a:p>
          <a:p>
            <a:pPr fontAlgn="base">
              <a:spcBef>
                <a:spcPct val="0"/>
              </a:spcBef>
              <a:spcAft>
                <a:spcPct val="0"/>
              </a:spcAft>
              <a:buFontTx/>
              <a:buNone/>
            </a:pP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Phiếu</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học</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tập</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số</a:t>
            </a:r>
            <a:r>
              <a:rPr lang="en-US" altLang="en-US" sz="2400" b="1" dirty="0" smtClean="0">
                <a:solidFill>
                  <a:srgbClr val="FF0000"/>
                </a:solidFill>
                <a:latin typeface="Times New Roman" panose="02020603050405020304" pitchFamily="18" charset="0"/>
              </a:rPr>
              <a:t> </a:t>
            </a:r>
            <a:r>
              <a:rPr lang="en-US" altLang="en-US" sz="2400" b="1" dirty="0">
                <a:solidFill>
                  <a:srgbClr val="FF0000"/>
                </a:solidFill>
                <a:latin typeface="Times New Roman" panose="02020603050405020304" pitchFamily="18" charset="0"/>
              </a:rPr>
              <a:t>2</a:t>
            </a:r>
            <a:endParaRPr lang="en-US" altLang="en-US" sz="2400" b="1" dirty="0" smtClean="0">
              <a:solidFill>
                <a:srgbClr val="FF0000"/>
              </a:solidFill>
              <a:latin typeface="Times New Roman" panose="02020603050405020304" pitchFamily="18" charset="0"/>
            </a:endParaRPr>
          </a:p>
        </p:txBody>
      </p:sp>
      <p:sp>
        <p:nvSpPr>
          <p:cNvPr id="3" name="Rounded Rectangle 2"/>
          <p:cNvSpPr/>
          <p:nvPr/>
        </p:nvSpPr>
        <p:spPr>
          <a:xfrm>
            <a:off x="3369732" y="3369734"/>
            <a:ext cx="7209015" cy="3098800"/>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Time New Roman"/>
              </a:rPr>
              <a:t>?</a:t>
            </a:r>
            <a:endParaRPr lang="en-US" sz="4000" dirty="0">
              <a:latin typeface="Time New Roman"/>
            </a:endParaRPr>
          </a:p>
        </p:txBody>
      </p:sp>
    </p:spTree>
    <p:extLst>
      <p:ext uri="{BB962C8B-B14F-4D97-AF65-F5344CB8AC3E}">
        <p14:creationId xmlns:p14="http://schemas.microsoft.com/office/powerpoint/2010/main" val="2336639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32" fill="hold" grpId="0" nodeType="clickEffect">
                                  <p:stCondLst>
                                    <p:cond delay="0"/>
                                  </p:stCondLst>
                                  <p:childTnLst>
                                    <p:animEffect transition="out" filter="box(out)">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3302000" y="508001"/>
            <a:ext cx="7501467" cy="1371600"/>
          </a:xfrm>
          <a:prstGeom prst="cloudCallou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dirty="0" err="1" smtClean="0">
                <a:solidFill>
                  <a:srgbClr val="FF0000"/>
                </a:solidFill>
                <a:latin typeface="Time New Roman"/>
              </a:rPr>
              <a:t>Em</a:t>
            </a:r>
            <a:r>
              <a:rPr lang="en-US" sz="2800" dirty="0" smtClean="0">
                <a:solidFill>
                  <a:srgbClr val="FF0000"/>
                </a:solidFill>
                <a:latin typeface="Time New Roman"/>
              </a:rPr>
              <a:t> </a:t>
            </a:r>
            <a:r>
              <a:rPr lang="en-US" sz="2800" dirty="0" err="1" smtClean="0">
                <a:solidFill>
                  <a:srgbClr val="FF0000"/>
                </a:solidFill>
                <a:latin typeface="Time New Roman"/>
              </a:rPr>
              <a:t>hãy</a:t>
            </a:r>
            <a:r>
              <a:rPr lang="en-US" sz="2800" dirty="0" smtClean="0">
                <a:solidFill>
                  <a:srgbClr val="FF0000"/>
                </a:solidFill>
                <a:latin typeface="Time New Roman"/>
              </a:rPr>
              <a:t> </a:t>
            </a:r>
            <a:r>
              <a:rPr lang="en-US" sz="2800" dirty="0" err="1" smtClean="0">
                <a:solidFill>
                  <a:srgbClr val="FF0000"/>
                </a:solidFill>
                <a:latin typeface="Time New Roman"/>
              </a:rPr>
              <a:t>tìm</a:t>
            </a:r>
            <a:r>
              <a:rPr lang="en-US" sz="2800" dirty="0" smtClean="0">
                <a:solidFill>
                  <a:srgbClr val="FF0000"/>
                </a:solidFill>
                <a:latin typeface="Time New Roman"/>
              </a:rPr>
              <a:t> </a:t>
            </a:r>
            <a:r>
              <a:rPr lang="en-US" sz="2800" dirty="0" err="1" smtClean="0">
                <a:solidFill>
                  <a:srgbClr val="FF0000"/>
                </a:solidFill>
                <a:latin typeface="Time New Roman"/>
              </a:rPr>
              <a:t>thêm</a:t>
            </a:r>
            <a:r>
              <a:rPr lang="en-US" sz="2800" dirty="0" smtClean="0">
                <a:solidFill>
                  <a:srgbClr val="FF0000"/>
                </a:solidFill>
                <a:latin typeface="Time New Roman"/>
              </a:rPr>
              <a:t> </a:t>
            </a:r>
            <a:r>
              <a:rPr lang="en-US" sz="2800" dirty="0" err="1" smtClean="0">
                <a:solidFill>
                  <a:srgbClr val="FF0000"/>
                </a:solidFill>
                <a:latin typeface="Time New Roman"/>
              </a:rPr>
              <a:t>một</a:t>
            </a:r>
            <a:r>
              <a:rPr lang="en-US" sz="2800" dirty="0" smtClean="0">
                <a:solidFill>
                  <a:srgbClr val="FF0000"/>
                </a:solidFill>
                <a:latin typeface="Time New Roman"/>
              </a:rPr>
              <a:t> </a:t>
            </a:r>
            <a:r>
              <a:rPr lang="en-US" sz="2800" dirty="0" err="1" smtClean="0">
                <a:solidFill>
                  <a:srgbClr val="FF0000"/>
                </a:solidFill>
                <a:latin typeface="Time New Roman"/>
              </a:rPr>
              <a:t>số</a:t>
            </a:r>
            <a:r>
              <a:rPr lang="en-US" sz="2800" dirty="0" smtClean="0">
                <a:solidFill>
                  <a:srgbClr val="FF0000"/>
                </a:solidFill>
                <a:latin typeface="Time New Roman"/>
              </a:rPr>
              <a:t> </a:t>
            </a:r>
            <a:r>
              <a:rPr lang="en-US" sz="2800" dirty="0" err="1" smtClean="0">
                <a:solidFill>
                  <a:srgbClr val="FF0000"/>
                </a:solidFill>
                <a:latin typeface="Time New Roman"/>
              </a:rPr>
              <a:t>bệnh</a:t>
            </a:r>
            <a:r>
              <a:rPr lang="en-US" sz="2800" dirty="0" smtClean="0">
                <a:solidFill>
                  <a:srgbClr val="FF0000"/>
                </a:solidFill>
                <a:latin typeface="Time New Roman"/>
              </a:rPr>
              <a:t> di </a:t>
            </a:r>
            <a:r>
              <a:rPr lang="en-US" sz="2800" dirty="0" err="1" smtClean="0">
                <a:solidFill>
                  <a:srgbClr val="FF0000"/>
                </a:solidFill>
                <a:latin typeface="Time New Roman"/>
              </a:rPr>
              <a:t>truyền</a:t>
            </a:r>
            <a:r>
              <a:rPr lang="en-US" sz="2800" dirty="0" smtClean="0">
                <a:solidFill>
                  <a:srgbClr val="FF0000"/>
                </a:solidFill>
                <a:latin typeface="Time New Roman"/>
              </a:rPr>
              <a:t> ở </a:t>
            </a:r>
            <a:r>
              <a:rPr lang="en-US" sz="2800" dirty="0" err="1" smtClean="0">
                <a:solidFill>
                  <a:srgbClr val="FF0000"/>
                </a:solidFill>
                <a:latin typeface="Time New Roman"/>
              </a:rPr>
              <a:t>người</a:t>
            </a:r>
            <a:endParaRPr lang="en-US" sz="2800" dirty="0">
              <a:solidFill>
                <a:srgbClr val="FF0000"/>
              </a:solidFill>
              <a:latin typeface="Time New Roman"/>
            </a:endParaRPr>
          </a:p>
        </p:txBody>
      </p:sp>
      <p:sp>
        <p:nvSpPr>
          <p:cNvPr id="5" name="Rectangle 4"/>
          <p:cNvSpPr/>
          <p:nvPr/>
        </p:nvSpPr>
        <p:spPr>
          <a:xfrm>
            <a:off x="1295400" y="3452336"/>
            <a:ext cx="9118599" cy="523220"/>
          </a:xfrm>
          <a:prstGeom prst="rect">
            <a:avLst/>
          </a:prstGeom>
        </p:spPr>
        <p:txBody>
          <a:bodyPr wrap="square">
            <a:spAutoFit/>
          </a:bodyPr>
          <a:lstStyle/>
          <a:p>
            <a:r>
              <a:rPr lang="en-US" sz="2800" dirty="0" smtClean="0">
                <a:solidFill>
                  <a:srgbClr val="002060"/>
                </a:solidFill>
                <a:latin typeface="Time New Roman"/>
              </a:rPr>
              <a:t>Huntington, </a:t>
            </a:r>
            <a:r>
              <a:rPr lang="en-US" sz="2800" dirty="0" err="1" smtClean="0">
                <a:solidFill>
                  <a:srgbClr val="002060"/>
                </a:solidFill>
                <a:latin typeface="Time New Roman"/>
              </a:rPr>
              <a:t>máu</a:t>
            </a:r>
            <a:r>
              <a:rPr lang="en-US" sz="2800" dirty="0" smtClean="0">
                <a:solidFill>
                  <a:srgbClr val="002060"/>
                </a:solidFill>
                <a:latin typeface="Time New Roman"/>
              </a:rPr>
              <a:t> </a:t>
            </a:r>
            <a:r>
              <a:rPr lang="en-US" sz="2800" dirty="0" err="1" smtClean="0">
                <a:solidFill>
                  <a:srgbClr val="002060"/>
                </a:solidFill>
                <a:latin typeface="Time New Roman"/>
              </a:rPr>
              <a:t>khó</a:t>
            </a:r>
            <a:r>
              <a:rPr lang="en-US" sz="2800" dirty="0" smtClean="0">
                <a:solidFill>
                  <a:srgbClr val="002060"/>
                </a:solidFill>
                <a:latin typeface="Time New Roman"/>
              </a:rPr>
              <a:t> </a:t>
            </a:r>
            <a:r>
              <a:rPr lang="en-US" sz="2800" dirty="0" err="1" smtClean="0">
                <a:solidFill>
                  <a:srgbClr val="002060"/>
                </a:solidFill>
                <a:latin typeface="Time New Roman"/>
              </a:rPr>
              <a:t>đông</a:t>
            </a:r>
            <a:r>
              <a:rPr lang="en-US" sz="2800" dirty="0" smtClean="0">
                <a:solidFill>
                  <a:srgbClr val="002060"/>
                </a:solidFill>
                <a:latin typeface="Time New Roman"/>
              </a:rPr>
              <a:t>, </a:t>
            </a:r>
            <a:r>
              <a:rPr lang="en-US" sz="2800" dirty="0" err="1" smtClean="0">
                <a:solidFill>
                  <a:srgbClr val="002060"/>
                </a:solidFill>
                <a:latin typeface="Time New Roman"/>
              </a:rPr>
              <a:t>mù</a:t>
            </a:r>
            <a:r>
              <a:rPr lang="en-US" sz="2800" dirty="0" smtClean="0">
                <a:solidFill>
                  <a:srgbClr val="002060"/>
                </a:solidFill>
                <a:latin typeface="Time New Roman"/>
              </a:rPr>
              <a:t> </a:t>
            </a:r>
            <a:r>
              <a:rPr lang="en-US" sz="2800" dirty="0" err="1" smtClean="0">
                <a:solidFill>
                  <a:srgbClr val="002060"/>
                </a:solidFill>
                <a:latin typeface="Time New Roman"/>
              </a:rPr>
              <a:t>màu</a:t>
            </a:r>
            <a:r>
              <a:rPr lang="en-US" sz="2800" dirty="0" smtClean="0">
                <a:solidFill>
                  <a:srgbClr val="002060"/>
                </a:solidFill>
                <a:latin typeface="Time New Roman"/>
              </a:rPr>
              <a:t> </a:t>
            </a:r>
            <a:r>
              <a:rPr lang="en-US" sz="2800" dirty="0" err="1" smtClean="0">
                <a:solidFill>
                  <a:srgbClr val="002060"/>
                </a:solidFill>
                <a:latin typeface="Time New Roman"/>
              </a:rPr>
              <a:t>đỏ</a:t>
            </a:r>
            <a:r>
              <a:rPr lang="en-US" sz="2800" dirty="0" smtClean="0">
                <a:solidFill>
                  <a:srgbClr val="002060"/>
                </a:solidFill>
                <a:latin typeface="Time New Roman"/>
              </a:rPr>
              <a:t> </a:t>
            </a:r>
            <a:r>
              <a:rPr lang="en-US" sz="2800" dirty="0" err="1" smtClean="0">
                <a:solidFill>
                  <a:srgbClr val="002060"/>
                </a:solidFill>
                <a:latin typeface="Time New Roman"/>
              </a:rPr>
              <a:t>lục</a:t>
            </a:r>
            <a:r>
              <a:rPr lang="en-US" sz="2800" dirty="0" smtClean="0">
                <a:solidFill>
                  <a:srgbClr val="002060"/>
                </a:solidFill>
                <a:latin typeface="Time New Roman"/>
              </a:rPr>
              <a:t>……</a:t>
            </a:r>
            <a:endParaRPr lang="en-US" sz="2800" dirty="0">
              <a:solidFill>
                <a:srgbClr val="002060"/>
              </a:solidFill>
              <a:latin typeface="Time New Roman"/>
            </a:endParaRPr>
          </a:p>
        </p:txBody>
      </p:sp>
    </p:spTree>
    <p:extLst>
      <p:ext uri="{BB962C8B-B14F-4D97-AF65-F5344CB8AC3E}">
        <p14:creationId xmlns:p14="http://schemas.microsoft.com/office/powerpoint/2010/main" val="3627124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17913" y="174802"/>
            <a:ext cx="7338740" cy="480131"/>
          </a:xfrm>
          <a:prstGeom prst="rect">
            <a:avLst/>
          </a:prstGeom>
        </p:spPr>
        <p:txBody>
          <a:bodyPr wrap="none">
            <a:spAutoFit/>
          </a:bodyPr>
          <a:lstStyle/>
          <a:p>
            <a:pPr marL="228600" indent="-228600">
              <a:lnSpc>
                <a:spcPct val="90000"/>
              </a:lnSpc>
              <a:spcBef>
                <a:spcPct val="50000"/>
              </a:spcBef>
            </a:pPr>
            <a:r>
              <a:rPr lang="en-US" sz="2800" b="1" dirty="0" err="1" smtClean="0">
                <a:solidFill>
                  <a:srgbClr val="FF0000"/>
                </a:solidFill>
                <a:latin typeface="Times New Roman" pitchFamily="18" charset="0"/>
                <a:cs typeface="Times New Roman" pitchFamily="18" charset="0"/>
              </a:rPr>
              <a:t>BÀI</a:t>
            </a:r>
            <a:r>
              <a:rPr lang="en-US" sz="2800" b="1" dirty="0" smtClean="0">
                <a:solidFill>
                  <a:srgbClr val="FF0000"/>
                </a:solidFill>
                <a:latin typeface="Times New Roman" pitchFamily="18" charset="0"/>
                <a:cs typeface="Times New Roman" pitchFamily="18" charset="0"/>
              </a:rPr>
              <a:t> 44. DI </a:t>
            </a:r>
            <a:r>
              <a:rPr lang="en-US" sz="2800" b="1" dirty="0" err="1" smtClean="0">
                <a:solidFill>
                  <a:srgbClr val="FF0000"/>
                </a:solidFill>
                <a:latin typeface="Times New Roman" pitchFamily="18" charset="0"/>
                <a:cs typeface="Times New Roman" pitchFamily="18" charset="0"/>
              </a:rPr>
              <a:t>TRUYỀN</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HỌC</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VỚI</a:t>
            </a:r>
            <a:r>
              <a:rPr lang="en-US" sz="2800" b="1" dirty="0" smtClean="0">
                <a:solidFill>
                  <a:srgbClr val="FF0000"/>
                </a:solidFill>
                <a:latin typeface="Times New Roman" pitchFamily="18" charset="0"/>
                <a:cs typeface="Times New Roman" pitchFamily="18" charset="0"/>
              </a:rPr>
              <a:t> CON </a:t>
            </a:r>
            <a:r>
              <a:rPr lang="en-US" sz="2800" b="1" dirty="0" err="1" smtClean="0">
                <a:solidFill>
                  <a:srgbClr val="FF0000"/>
                </a:solidFill>
                <a:latin typeface="Times New Roman" pitchFamily="18" charset="0"/>
                <a:cs typeface="Times New Roman" pitchFamily="18" charset="0"/>
              </a:rPr>
              <a:t>NGƯỜI</a:t>
            </a:r>
            <a:endParaRPr lang="en-US" sz="2800" b="1" dirty="0">
              <a:solidFill>
                <a:srgbClr val="FF0000"/>
              </a:solidFill>
              <a:latin typeface="Times New Roman" pitchFamily="18" charset="0"/>
              <a:cs typeface="Times New Roman" pitchFamily="18" charset="0"/>
            </a:endParaRPr>
          </a:p>
        </p:txBody>
      </p:sp>
      <p:sp>
        <p:nvSpPr>
          <p:cNvPr id="8" name="Text Box 4"/>
          <p:cNvSpPr txBox="1">
            <a:spLocks noChangeArrowheads="1"/>
          </p:cNvSpPr>
          <p:nvPr/>
        </p:nvSpPr>
        <p:spPr bwMode="auto">
          <a:xfrm>
            <a:off x="142058" y="654933"/>
            <a:ext cx="7017294" cy="523220"/>
          </a:xfrm>
          <a:prstGeom prst="rect">
            <a:avLst/>
          </a:prstGeom>
          <a:noFill/>
          <a:ln w="9525">
            <a:noFill/>
            <a:miter lim="800000"/>
            <a:headEnd/>
            <a:tailEnd/>
          </a:ln>
        </p:spPr>
        <p:txBody>
          <a:bodyPr wrap="square">
            <a:spAutoFit/>
          </a:bodyPr>
          <a:lstStyle/>
          <a:p>
            <a:pPr algn="ctr">
              <a:spcBef>
                <a:spcPct val="50000"/>
              </a:spcBef>
            </a:pPr>
            <a:r>
              <a:rPr lang="en-US" sz="2800" b="1" dirty="0" smtClean="0">
                <a:solidFill>
                  <a:srgbClr val="3F3F3F"/>
                </a:solidFill>
                <a:latin typeface="Times New Roman" pitchFamily="18" charset="0"/>
                <a:cs typeface="Times New Roman" pitchFamily="18" charset="0"/>
              </a:rPr>
              <a:t>2. </a:t>
            </a:r>
            <a:r>
              <a:rPr lang="en-US" sz="2800" b="1" dirty="0" err="1" smtClean="0">
                <a:solidFill>
                  <a:srgbClr val="3F3F3F"/>
                </a:solidFill>
                <a:latin typeface="Times New Roman" pitchFamily="18" charset="0"/>
                <a:cs typeface="Times New Roman" pitchFamily="18" charset="0"/>
              </a:rPr>
              <a:t>BỆNH</a:t>
            </a:r>
            <a:r>
              <a:rPr lang="en-US" sz="2800" b="1" dirty="0" smtClean="0">
                <a:solidFill>
                  <a:srgbClr val="3F3F3F"/>
                </a:solidFill>
                <a:latin typeface="Times New Roman" pitchFamily="18" charset="0"/>
                <a:cs typeface="Times New Roman" pitchFamily="18" charset="0"/>
              </a:rPr>
              <a:t> </a:t>
            </a:r>
            <a:r>
              <a:rPr lang="en-US" sz="2800" b="1" dirty="0" err="1" smtClean="0">
                <a:solidFill>
                  <a:srgbClr val="3F3F3F"/>
                </a:solidFill>
                <a:latin typeface="Times New Roman" pitchFamily="18" charset="0"/>
                <a:cs typeface="Times New Roman" pitchFamily="18" charset="0"/>
              </a:rPr>
              <a:t>VÀ</a:t>
            </a:r>
            <a:r>
              <a:rPr lang="en-US" sz="2800" b="1" dirty="0" smtClean="0">
                <a:solidFill>
                  <a:srgbClr val="3F3F3F"/>
                </a:solidFill>
                <a:latin typeface="Times New Roman" pitchFamily="18" charset="0"/>
                <a:cs typeface="Times New Roman" pitchFamily="18" charset="0"/>
              </a:rPr>
              <a:t> </a:t>
            </a:r>
            <a:r>
              <a:rPr lang="en-US" sz="2800" b="1" dirty="0" err="1" smtClean="0">
                <a:solidFill>
                  <a:srgbClr val="3F3F3F"/>
                </a:solidFill>
                <a:latin typeface="Times New Roman" pitchFamily="18" charset="0"/>
                <a:cs typeface="Times New Roman" pitchFamily="18" charset="0"/>
              </a:rPr>
              <a:t>TẬT</a:t>
            </a:r>
            <a:r>
              <a:rPr lang="en-US" sz="2800" b="1" dirty="0" smtClean="0">
                <a:solidFill>
                  <a:srgbClr val="3F3F3F"/>
                </a:solidFill>
                <a:latin typeface="Times New Roman" pitchFamily="18" charset="0"/>
                <a:cs typeface="Times New Roman" pitchFamily="18" charset="0"/>
              </a:rPr>
              <a:t> DI </a:t>
            </a:r>
            <a:r>
              <a:rPr lang="en-US" sz="2800" b="1" dirty="0" err="1" smtClean="0">
                <a:solidFill>
                  <a:srgbClr val="3F3F3F"/>
                </a:solidFill>
                <a:latin typeface="Times New Roman" pitchFamily="18" charset="0"/>
                <a:cs typeface="Times New Roman" pitchFamily="18" charset="0"/>
              </a:rPr>
              <a:t>TRUYỀN</a:t>
            </a:r>
            <a:r>
              <a:rPr lang="en-US" sz="2800" b="1" dirty="0" smtClean="0">
                <a:solidFill>
                  <a:srgbClr val="3F3F3F"/>
                </a:solidFill>
                <a:latin typeface="Times New Roman" pitchFamily="18" charset="0"/>
                <a:cs typeface="Times New Roman" pitchFamily="18" charset="0"/>
              </a:rPr>
              <a:t> Ở </a:t>
            </a:r>
            <a:r>
              <a:rPr lang="en-US" sz="2800" b="1" dirty="0" err="1" smtClean="0">
                <a:solidFill>
                  <a:srgbClr val="3F3F3F"/>
                </a:solidFill>
                <a:latin typeface="Times New Roman" pitchFamily="18" charset="0"/>
                <a:cs typeface="Times New Roman" pitchFamily="18" charset="0"/>
              </a:rPr>
              <a:t>NGƯỜI</a:t>
            </a:r>
            <a:endParaRPr lang="en-US" sz="2800" b="1" dirty="0">
              <a:solidFill>
                <a:srgbClr val="3F3F3F"/>
              </a:solidFill>
              <a:latin typeface="Times New Roman" pitchFamily="18" charset="0"/>
              <a:cs typeface="Times New Roman" pitchFamily="18" charset="0"/>
            </a:endParaRPr>
          </a:p>
        </p:txBody>
      </p:sp>
      <p:sp>
        <p:nvSpPr>
          <p:cNvPr id="7" name="Rectangle 20"/>
          <p:cNvSpPr>
            <a:spLocks noChangeArrowheads="1"/>
          </p:cNvSpPr>
          <p:nvPr/>
        </p:nvSpPr>
        <p:spPr bwMode="auto">
          <a:xfrm>
            <a:off x="1426484" y="1135064"/>
            <a:ext cx="9321597" cy="461665"/>
          </a:xfrm>
          <a:prstGeom prst="rect">
            <a:avLst/>
          </a:prstGeom>
          <a:noFill/>
          <a:ln w="9525">
            <a:noFill/>
            <a:miter lim="800000"/>
            <a:headEnd/>
            <a:tailEnd/>
          </a:ln>
        </p:spPr>
        <p:txBody>
          <a:bodyPr wrap="square" anchor="ctr">
            <a:spAutoFit/>
          </a:bodyPr>
          <a:lstStyle/>
          <a:p>
            <a:pPr algn="ctr"/>
            <a:r>
              <a:rPr lang="en-US" sz="2400" b="1" dirty="0" err="1" smtClean="0">
                <a:solidFill>
                  <a:srgbClr val="002060"/>
                </a:solidFill>
                <a:latin typeface="Time New Roman"/>
                <a:cs typeface="Times New Roman" pitchFamily="18" charset="0"/>
              </a:rPr>
              <a:t>Nội</a:t>
            </a:r>
            <a:r>
              <a:rPr lang="en-US" sz="2400" b="1" dirty="0" smtClean="0">
                <a:solidFill>
                  <a:srgbClr val="002060"/>
                </a:solidFill>
                <a:latin typeface="Time New Roman"/>
                <a:cs typeface="Times New Roman" pitchFamily="18" charset="0"/>
              </a:rPr>
              <a:t> dung </a:t>
            </a:r>
            <a:r>
              <a:rPr lang="en-US" sz="2400" b="1" dirty="0">
                <a:solidFill>
                  <a:srgbClr val="002060"/>
                </a:solidFill>
                <a:latin typeface="Time New Roman"/>
                <a:cs typeface="Times New Roman" pitchFamily="18" charset="0"/>
              </a:rPr>
              <a:t>4</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Tìm</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hiểu</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một</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số</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tật</a:t>
            </a:r>
            <a:r>
              <a:rPr lang="en-US" sz="2400" b="1" dirty="0" smtClean="0">
                <a:solidFill>
                  <a:srgbClr val="002060"/>
                </a:solidFill>
                <a:latin typeface="Time New Roman"/>
                <a:cs typeface="Times New Roman" pitchFamily="18" charset="0"/>
              </a:rPr>
              <a:t> di </a:t>
            </a:r>
            <a:r>
              <a:rPr lang="en-US" sz="2400" b="1" dirty="0" err="1" smtClean="0">
                <a:solidFill>
                  <a:srgbClr val="002060"/>
                </a:solidFill>
                <a:latin typeface="Time New Roman"/>
                <a:cs typeface="Times New Roman" pitchFamily="18" charset="0"/>
              </a:rPr>
              <a:t>truyền</a:t>
            </a:r>
            <a:r>
              <a:rPr lang="en-US" sz="2400" b="1" dirty="0" smtClean="0">
                <a:solidFill>
                  <a:srgbClr val="002060"/>
                </a:solidFill>
                <a:latin typeface="Time New Roman"/>
                <a:cs typeface="Times New Roman" pitchFamily="18" charset="0"/>
              </a:rPr>
              <a:t> ở </a:t>
            </a:r>
            <a:r>
              <a:rPr lang="en-US" sz="2400" b="1" dirty="0" err="1" smtClean="0">
                <a:solidFill>
                  <a:srgbClr val="002060"/>
                </a:solidFill>
                <a:latin typeface="Time New Roman"/>
                <a:cs typeface="Times New Roman" pitchFamily="18" charset="0"/>
              </a:rPr>
              <a:t>người</a:t>
            </a:r>
            <a:r>
              <a:rPr lang="en-US" sz="2400" b="1" dirty="0" smtClean="0">
                <a:solidFill>
                  <a:srgbClr val="002060"/>
                </a:solidFill>
                <a:latin typeface="Time New Roman"/>
                <a:cs typeface="Times New Roman" pitchFamily="18" charset="0"/>
              </a:rPr>
              <a:t> </a:t>
            </a:r>
            <a:endParaRPr lang="en-US" sz="2400" b="1" dirty="0">
              <a:solidFill>
                <a:srgbClr val="002060"/>
              </a:solidFill>
              <a:latin typeface="Time New Roman"/>
            </a:endParaRPr>
          </a:p>
        </p:txBody>
      </p:sp>
      <p:pic>
        <p:nvPicPr>
          <p:cNvPr id="9" name="Picture 8"/>
          <p:cNvPicPr>
            <a:picLocks noChangeAspect="1"/>
          </p:cNvPicPr>
          <p:nvPr/>
        </p:nvPicPr>
        <p:blipFill>
          <a:blip r:embed="rId2"/>
          <a:stretch>
            <a:fillRect/>
          </a:stretch>
        </p:blipFill>
        <p:spPr>
          <a:xfrm>
            <a:off x="7030508" y="2076859"/>
            <a:ext cx="5161491" cy="4544073"/>
          </a:xfrm>
          <a:prstGeom prst="rect">
            <a:avLst/>
          </a:prstGeom>
        </p:spPr>
      </p:pic>
      <p:sp>
        <p:nvSpPr>
          <p:cNvPr id="10" name="Rectangle 9"/>
          <p:cNvSpPr/>
          <p:nvPr/>
        </p:nvSpPr>
        <p:spPr>
          <a:xfrm>
            <a:off x="602705" y="2771474"/>
            <a:ext cx="6096000" cy="3211135"/>
          </a:xfrm>
          <a:prstGeom prst="rect">
            <a:avLst/>
          </a:prstGeom>
        </p:spPr>
        <p:txBody>
          <a:bodyPr>
            <a:spAutoFit/>
          </a:bodyPr>
          <a:lstStyle/>
          <a:p>
            <a:pPr algn="just">
              <a:spcBef>
                <a:spcPts val="130"/>
              </a:spcBef>
              <a:spcAft>
                <a:spcPts val="130"/>
              </a:spcAft>
            </a:pPr>
            <a:r>
              <a:rPr lang="vi-VN" sz="2800" dirty="0">
                <a:solidFill>
                  <a:srgbClr val="002060"/>
                </a:solidFill>
                <a:latin typeface="Time New Roman"/>
              </a:rPr>
              <a:t>Xác định tên gọi tương ứng và mô tả biểu hiện của các tật di truyền ở người trong Hình 44.5.</a:t>
            </a:r>
          </a:p>
          <a:p>
            <a:pPr algn="just">
              <a:spcBef>
                <a:spcPts val="130"/>
              </a:spcBef>
              <a:spcAft>
                <a:spcPts val="130"/>
              </a:spcAft>
            </a:pPr>
            <a:r>
              <a:rPr lang="vi-VN" sz="2800" dirty="0">
                <a:solidFill>
                  <a:srgbClr val="002060"/>
                </a:solidFill>
                <a:latin typeface="Time New Roman"/>
              </a:rPr>
              <a:t>- Tật khoèo chân.</a:t>
            </a:r>
          </a:p>
          <a:p>
            <a:pPr algn="just">
              <a:spcBef>
                <a:spcPts val="130"/>
              </a:spcBef>
              <a:spcAft>
                <a:spcPts val="130"/>
              </a:spcAft>
            </a:pPr>
            <a:r>
              <a:rPr lang="vi-VN" sz="2800" dirty="0">
                <a:solidFill>
                  <a:srgbClr val="002060"/>
                </a:solidFill>
                <a:latin typeface="Time New Roman"/>
              </a:rPr>
              <a:t>- Tật bàn tay có nhiều ngón.</a:t>
            </a:r>
          </a:p>
          <a:p>
            <a:pPr algn="just">
              <a:spcBef>
                <a:spcPts val="130"/>
              </a:spcBef>
              <a:spcAft>
                <a:spcPts val="130"/>
              </a:spcAft>
            </a:pPr>
            <a:r>
              <a:rPr lang="vi-VN" sz="2800" dirty="0">
                <a:solidFill>
                  <a:srgbClr val="002060"/>
                </a:solidFill>
                <a:latin typeface="Time New Roman"/>
              </a:rPr>
              <a:t>- Tật hở khe môi, hàm.</a:t>
            </a:r>
          </a:p>
          <a:p>
            <a:pPr algn="just">
              <a:spcBef>
                <a:spcPts val="130"/>
              </a:spcBef>
              <a:spcAft>
                <a:spcPts val="130"/>
              </a:spcAft>
            </a:pPr>
            <a:r>
              <a:rPr lang="vi-VN" sz="2800" dirty="0">
                <a:solidFill>
                  <a:srgbClr val="002060"/>
                </a:solidFill>
                <a:latin typeface="Time New Roman"/>
              </a:rPr>
              <a:t>- Tật dính ngón tay.</a:t>
            </a:r>
            <a:endParaRPr lang="vi-VN" sz="2800" b="0" i="0" dirty="0">
              <a:solidFill>
                <a:srgbClr val="002060"/>
              </a:solidFill>
              <a:effectLst/>
              <a:latin typeface="Time New Roman"/>
            </a:endParaRPr>
          </a:p>
        </p:txBody>
      </p:sp>
    </p:spTree>
    <p:extLst>
      <p:ext uri="{BB962C8B-B14F-4D97-AF65-F5344CB8AC3E}">
        <p14:creationId xmlns:p14="http://schemas.microsoft.com/office/powerpoint/2010/main" val="2844605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528726121"/>
              </p:ext>
            </p:extLst>
          </p:nvPr>
        </p:nvGraphicFramePr>
        <p:xfrm>
          <a:off x="372534" y="1197135"/>
          <a:ext cx="11074400" cy="5120640"/>
        </p:xfrm>
        <a:graphic>
          <a:graphicData uri="http://schemas.openxmlformats.org/drawingml/2006/table">
            <a:tbl>
              <a:tblPr/>
              <a:tblGrid>
                <a:gridCol w="1600336">
                  <a:extLst>
                    <a:ext uri="{9D8B030D-6E8A-4147-A177-3AD203B41FA5}">
                      <a16:colId xmlns:a16="http://schemas.microsoft.com/office/drawing/2014/main" val="20000"/>
                    </a:ext>
                  </a:extLst>
                </a:gridCol>
                <a:gridCol w="3039398">
                  <a:extLst>
                    <a:ext uri="{9D8B030D-6E8A-4147-A177-3AD203B41FA5}">
                      <a16:colId xmlns:a16="http://schemas.microsoft.com/office/drawing/2014/main" val="20001"/>
                    </a:ext>
                  </a:extLst>
                </a:gridCol>
                <a:gridCol w="6434666">
                  <a:extLst>
                    <a:ext uri="{9D8B030D-6E8A-4147-A177-3AD203B41FA5}">
                      <a16:colId xmlns:a16="http://schemas.microsoft.com/office/drawing/2014/main" val="20002"/>
                    </a:ext>
                  </a:extLst>
                </a:gridCol>
              </a:tblGrid>
              <a:tr h="241741">
                <a:tc>
                  <a:txBody>
                    <a:bodyPr/>
                    <a:lstStyle/>
                    <a:p>
                      <a:pPr algn="ctr">
                        <a:spcBef>
                          <a:spcPts val="130"/>
                        </a:spcBef>
                        <a:spcAft>
                          <a:spcPts val="130"/>
                        </a:spcAft>
                      </a:pPr>
                      <a:r>
                        <a:rPr lang="en-US" sz="2400" b="1" dirty="0" err="1">
                          <a:solidFill>
                            <a:srgbClr val="002060"/>
                          </a:solidFill>
                          <a:effectLst/>
                          <a:latin typeface="Time New Roman"/>
                        </a:rPr>
                        <a:t>Hình</a:t>
                      </a:r>
                      <a:endParaRPr lang="en-US" sz="2400" dirty="0">
                        <a:solidFill>
                          <a:srgbClr val="002060"/>
                        </a:solidFill>
                        <a:effectLst/>
                        <a:latin typeface="Time New Roman"/>
                      </a:endParaRPr>
                    </a:p>
                  </a:txBody>
                  <a:tcPr marL="60435" marR="60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Bef>
                          <a:spcPts val="130"/>
                        </a:spcBef>
                        <a:spcAft>
                          <a:spcPts val="130"/>
                        </a:spcAft>
                      </a:pPr>
                      <a:r>
                        <a:rPr lang="en-US" sz="2400" b="1" dirty="0" err="1">
                          <a:solidFill>
                            <a:srgbClr val="002060"/>
                          </a:solidFill>
                          <a:effectLst/>
                          <a:latin typeface="Time New Roman"/>
                        </a:rPr>
                        <a:t>Tên</a:t>
                      </a:r>
                      <a:r>
                        <a:rPr lang="en-US" sz="2400" b="1" dirty="0">
                          <a:solidFill>
                            <a:srgbClr val="002060"/>
                          </a:solidFill>
                          <a:effectLst/>
                          <a:latin typeface="Time New Roman"/>
                        </a:rPr>
                        <a:t> </a:t>
                      </a:r>
                      <a:r>
                        <a:rPr lang="en-US" sz="2400" b="1" dirty="0" err="1">
                          <a:solidFill>
                            <a:srgbClr val="002060"/>
                          </a:solidFill>
                          <a:effectLst/>
                          <a:latin typeface="Time New Roman"/>
                        </a:rPr>
                        <a:t>tật</a:t>
                      </a:r>
                      <a:r>
                        <a:rPr lang="en-US" sz="2400" b="1" dirty="0">
                          <a:solidFill>
                            <a:srgbClr val="002060"/>
                          </a:solidFill>
                          <a:effectLst/>
                          <a:latin typeface="Time New Roman"/>
                        </a:rPr>
                        <a:t> di </a:t>
                      </a:r>
                      <a:r>
                        <a:rPr lang="en-US" sz="2400" b="1" dirty="0" err="1">
                          <a:solidFill>
                            <a:srgbClr val="002060"/>
                          </a:solidFill>
                          <a:effectLst/>
                          <a:latin typeface="Time New Roman"/>
                        </a:rPr>
                        <a:t>truyền</a:t>
                      </a:r>
                      <a:endParaRPr lang="en-US" sz="2400" dirty="0">
                        <a:solidFill>
                          <a:srgbClr val="002060"/>
                        </a:solidFill>
                        <a:effectLst/>
                        <a:latin typeface="Time New Roman"/>
                      </a:endParaRPr>
                    </a:p>
                  </a:txBody>
                  <a:tcPr marL="60435" marR="60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Bef>
                          <a:spcPts val="130"/>
                        </a:spcBef>
                        <a:spcAft>
                          <a:spcPts val="130"/>
                        </a:spcAft>
                      </a:pPr>
                      <a:r>
                        <a:rPr lang="en-US" sz="2400" b="1">
                          <a:solidFill>
                            <a:srgbClr val="002060"/>
                          </a:solidFill>
                          <a:effectLst/>
                          <a:latin typeface="Time New Roman"/>
                        </a:rPr>
                        <a:t>Biểu hiện</a:t>
                      </a:r>
                      <a:endParaRPr lang="en-US" sz="2400">
                        <a:solidFill>
                          <a:srgbClr val="002060"/>
                        </a:solidFill>
                        <a:effectLst/>
                        <a:latin typeface="Time New Roman"/>
                      </a:endParaRPr>
                    </a:p>
                  </a:txBody>
                  <a:tcPr marL="60435" marR="60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966964">
                <a:tc>
                  <a:txBody>
                    <a:bodyPr/>
                    <a:lstStyle/>
                    <a:p>
                      <a:pPr algn="ctr">
                        <a:spcBef>
                          <a:spcPts val="130"/>
                        </a:spcBef>
                        <a:spcAft>
                          <a:spcPts val="130"/>
                        </a:spcAft>
                      </a:pPr>
                      <a:r>
                        <a:rPr lang="en-US" sz="2400" b="1" dirty="0">
                          <a:solidFill>
                            <a:srgbClr val="002060"/>
                          </a:solidFill>
                          <a:effectLst/>
                          <a:latin typeface="Time New Roman"/>
                        </a:rPr>
                        <a:t>a</a:t>
                      </a:r>
                      <a:endParaRPr lang="en-US" sz="2400" dirty="0">
                        <a:solidFill>
                          <a:srgbClr val="002060"/>
                        </a:solidFill>
                        <a:effectLst/>
                        <a:latin typeface="Time New Roman"/>
                      </a:endParaRPr>
                    </a:p>
                  </a:txBody>
                  <a:tcPr marL="60435" marR="60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Bef>
                          <a:spcPts val="130"/>
                        </a:spcBef>
                        <a:spcAft>
                          <a:spcPts val="130"/>
                        </a:spcAft>
                      </a:pPr>
                      <a:r>
                        <a:rPr lang="en-US" sz="2400" dirty="0" err="1">
                          <a:solidFill>
                            <a:srgbClr val="002060"/>
                          </a:solidFill>
                          <a:effectLst/>
                          <a:latin typeface="Time New Roman"/>
                        </a:rPr>
                        <a:t>Tật</a:t>
                      </a:r>
                      <a:r>
                        <a:rPr lang="en-US" sz="2400" dirty="0">
                          <a:solidFill>
                            <a:srgbClr val="002060"/>
                          </a:solidFill>
                          <a:effectLst/>
                          <a:latin typeface="Time New Roman"/>
                        </a:rPr>
                        <a:t> </a:t>
                      </a:r>
                      <a:r>
                        <a:rPr lang="en-US" sz="2400" dirty="0" err="1">
                          <a:solidFill>
                            <a:srgbClr val="002060"/>
                          </a:solidFill>
                          <a:effectLst/>
                          <a:latin typeface="Time New Roman"/>
                        </a:rPr>
                        <a:t>hở</a:t>
                      </a:r>
                      <a:r>
                        <a:rPr lang="en-US" sz="2400" dirty="0">
                          <a:solidFill>
                            <a:srgbClr val="002060"/>
                          </a:solidFill>
                          <a:effectLst/>
                          <a:latin typeface="Time New Roman"/>
                        </a:rPr>
                        <a:t> </a:t>
                      </a:r>
                      <a:r>
                        <a:rPr lang="en-US" sz="2400" dirty="0" err="1">
                          <a:solidFill>
                            <a:srgbClr val="002060"/>
                          </a:solidFill>
                          <a:effectLst/>
                          <a:latin typeface="Time New Roman"/>
                        </a:rPr>
                        <a:t>khe</a:t>
                      </a:r>
                      <a:r>
                        <a:rPr lang="en-US" sz="2400" dirty="0">
                          <a:solidFill>
                            <a:srgbClr val="002060"/>
                          </a:solidFill>
                          <a:effectLst/>
                          <a:latin typeface="Time New Roman"/>
                        </a:rPr>
                        <a:t> </a:t>
                      </a:r>
                      <a:r>
                        <a:rPr lang="en-US" sz="2400" dirty="0" err="1">
                          <a:solidFill>
                            <a:srgbClr val="002060"/>
                          </a:solidFill>
                          <a:effectLst/>
                          <a:latin typeface="Time New Roman"/>
                        </a:rPr>
                        <a:t>môi</a:t>
                      </a:r>
                      <a:r>
                        <a:rPr lang="en-US" sz="2400" dirty="0">
                          <a:solidFill>
                            <a:srgbClr val="002060"/>
                          </a:solidFill>
                          <a:effectLst/>
                          <a:latin typeface="Time New Roman"/>
                        </a:rPr>
                        <a:t>, </a:t>
                      </a:r>
                      <a:r>
                        <a:rPr lang="en-US" sz="2400" dirty="0" err="1">
                          <a:solidFill>
                            <a:srgbClr val="002060"/>
                          </a:solidFill>
                          <a:effectLst/>
                          <a:latin typeface="Time New Roman"/>
                        </a:rPr>
                        <a:t>hàm</a:t>
                      </a:r>
                      <a:endParaRPr lang="en-US" sz="2400" dirty="0">
                        <a:solidFill>
                          <a:srgbClr val="002060"/>
                        </a:solidFill>
                        <a:effectLst/>
                        <a:latin typeface="Time New Roman"/>
                      </a:endParaRPr>
                    </a:p>
                  </a:txBody>
                  <a:tcPr marL="60435" marR="60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Bef>
                          <a:spcPts val="130"/>
                        </a:spcBef>
                        <a:spcAft>
                          <a:spcPts val="130"/>
                        </a:spcAft>
                      </a:pPr>
                      <a:r>
                        <a:rPr lang="vi-VN" sz="2400">
                          <a:solidFill>
                            <a:srgbClr val="002060"/>
                          </a:solidFill>
                          <a:effectLst/>
                          <a:latin typeface="Time New Roman"/>
                        </a:rPr>
                        <a:t>Có một vết nứt ở môi và vòm miệng (vòm miệng) ảnh hưởng đến một hoặc cả hai bên của khuôn mặt.</a:t>
                      </a:r>
                    </a:p>
                  </a:txBody>
                  <a:tcPr marL="60435" marR="60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208705">
                <a:tc>
                  <a:txBody>
                    <a:bodyPr/>
                    <a:lstStyle/>
                    <a:p>
                      <a:pPr algn="ctr">
                        <a:spcBef>
                          <a:spcPts val="130"/>
                        </a:spcBef>
                        <a:spcAft>
                          <a:spcPts val="130"/>
                        </a:spcAft>
                      </a:pPr>
                      <a:r>
                        <a:rPr lang="en-US" sz="2400" b="1">
                          <a:solidFill>
                            <a:srgbClr val="002060"/>
                          </a:solidFill>
                          <a:effectLst/>
                          <a:latin typeface="Time New Roman"/>
                        </a:rPr>
                        <a:t>b</a:t>
                      </a:r>
                      <a:endParaRPr lang="en-US" sz="2400">
                        <a:solidFill>
                          <a:srgbClr val="002060"/>
                        </a:solidFill>
                        <a:effectLst/>
                        <a:latin typeface="Time New Roman"/>
                      </a:endParaRPr>
                    </a:p>
                  </a:txBody>
                  <a:tcPr marL="60435" marR="60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Bef>
                          <a:spcPts val="130"/>
                        </a:spcBef>
                        <a:spcAft>
                          <a:spcPts val="130"/>
                        </a:spcAft>
                      </a:pPr>
                      <a:r>
                        <a:rPr lang="en-US" sz="2400" dirty="0" err="1">
                          <a:solidFill>
                            <a:srgbClr val="002060"/>
                          </a:solidFill>
                          <a:effectLst/>
                          <a:latin typeface="Time New Roman"/>
                        </a:rPr>
                        <a:t>Tật</a:t>
                      </a:r>
                      <a:r>
                        <a:rPr lang="en-US" sz="2400" dirty="0">
                          <a:solidFill>
                            <a:srgbClr val="002060"/>
                          </a:solidFill>
                          <a:effectLst/>
                          <a:latin typeface="Time New Roman"/>
                        </a:rPr>
                        <a:t> </a:t>
                      </a:r>
                      <a:r>
                        <a:rPr lang="en-US" sz="2400" dirty="0" err="1">
                          <a:solidFill>
                            <a:srgbClr val="002060"/>
                          </a:solidFill>
                          <a:effectLst/>
                          <a:latin typeface="Time New Roman"/>
                        </a:rPr>
                        <a:t>bàn</a:t>
                      </a:r>
                      <a:r>
                        <a:rPr lang="en-US" sz="2400" dirty="0">
                          <a:solidFill>
                            <a:srgbClr val="002060"/>
                          </a:solidFill>
                          <a:effectLst/>
                          <a:latin typeface="Time New Roman"/>
                        </a:rPr>
                        <a:t> </a:t>
                      </a:r>
                      <a:r>
                        <a:rPr lang="en-US" sz="2400" dirty="0" err="1">
                          <a:solidFill>
                            <a:srgbClr val="002060"/>
                          </a:solidFill>
                          <a:effectLst/>
                          <a:latin typeface="Time New Roman"/>
                        </a:rPr>
                        <a:t>tay</a:t>
                      </a:r>
                      <a:r>
                        <a:rPr lang="en-US" sz="2400" dirty="0">
                          <a:solidFill>
                            <a:srgbClr val="002060"/>
                          </a:solidFill>
                          <a:effectLst/>
                          <a:latin typeface="Time New Roman"/>
                        </a:rPr>
                        <a:t> </a:t>
                      </a:r>
                      <a:r>
                        <a:rPr lang="en-US" sz="2400" dirty="0" err="1">
                          <a:solidFill>
                            <a:srgbClr val="002060"/>
                          </a:solidFill>
                          <a:effectLst/>
                          <a:latin typeface="Time New Roman"/>
                        </a:rPr>
                        <a:t>có</a:t>
                      </a:r>
                      <a:r>
                        <a:rPr lang="en-US" sz="2400" dirty="0">
                          <a:solidFill>
                            <a:srgbClr val="002060"/>
                          </a:solidFill>
                          <a:effectLst/>
                          <a:latin typeface="Time New Roman"/>
                        </a:rPr>
                        <a:t> </a:t>
                      </a:r>
                      <a:r>
                        <a:rPr lang="en-US" sz="2400" dirty="0" err="1">
                          <a:solidFill>
                            <a:srgbClr val="002060"/>
                          </a:solidFill>
                          <a:effectLst/>
                          <a:latin typeface="Time New Roman"/>
                        </a:rPr>
                        <a:t>nhiều</a:t>
                      </a:r>
                      <a:r>
                        <a:rPr lang="en-US" sz="2400" dirty="0">
                          <a:solidFill>
                            <a:srgbClr val="002060"/>
                          </a:solidFill>
                          <a:effectLst/>
                          <a:latin typeface="Time New Roman"/>
                        </a:rPr>
                        <a:t> </a:t>
                      </a:r>
                      <a:r>
                        <a:rPr lang="en-US" sz="2400" dirty="0" err="1">
                          <a:solidFill>
                            <a:srgbClr val="002060"/>
                          </a:solidFill>
                          <a:effectLst/>
                          <a:latin typeface="Time New Roman"/>
                        </a:rPr>
                        <a:t>ngón</a:t>
                      </a:r>
                      <a:endParaRPr lang="en-US" sz="2400" dirty="0">
                        <a:solidFill>
                          <a:srgbClr val="002060"/>
                        </a:solidFill>
                        <a:effectLst/>
                        <a:latin typeface="Time New Roman"/>
                      </a:endParaRPr>
                    </a:p>
                  </a:txBody>
                  <a:tcPr marL="60435" marR="60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Bef>
                          <a:spcPts val="130"/>
                        </a:spcBef>
                        <a:spcAft>
                          <a:spcPts val="130"/>
                        </a:spcAft>
                      </a:pPr>
                      <a:r>
                        <a:rPr lang="vi-VN" sz="2400">
                          <a:solidFill>
                            <a:srgbClr val="002060"/>
                          </a:solidFill>
                          <a:effectLst/>
                          <a:latin typeface="Time New Roman"/>
                        </a:rPr>
                        <a:t>Có các ngón tay thừa, thường là các mô nhỏ có xương mà thiếu khớp, các ngón này thường không có tất cả các chức năng của một ngón tay bình thường.</a:t>
                      </a:r>
                    </a:p>
                  </a:txBody>
                  <a:tcPr marL="60435" marR="60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725223">
                <a:tc>
                  <a:txBody>
                    <a:bodyPr/>
                    <a:lstStyle/>
                    <a:p>
                      <a:pPr algn="ctr">
                        <a:spcBef>
                          <a:spcPts val="130"/>
                        </a:spcBef>
                        <a:spcAft>
                          <a:spcPts val="130"/>
                        </a:spcAft>
                      </a:pPr>
                      <a:r>
                        <a:rPr lang="en-US" sz="2400" b="1">
                          <a:solidFill>
                            <a:srgbClr val="002060"/>
                          </a:solidFill>
                          <a:effectLst/>
                          <a:latin typeface="Time New Roman"/>
                        </a:rPr>
                        <a:t>c</a:t>
                      </a:r>
                      <a:endParaRPr lang="en-US" sz="2400">
                        <a:solidFill>
                          <a:srgbClr val="002060"/>
                        </a:solidFill>
                        <a:effectLst/>
                        <a:latin typeface="Time New Roman"/>
                      </a:endParaRPr>
                    </a:p>
                  </a:txBody>
                  <a:tcPr marL="60435" marR="60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Bef>
                          <a:spcPts val="130"/>
                        </a:spcBef>
                        <a:spcAft>
                          <a:spcPts val="130"/>
                        </a:spcAft>
                      </a:pPr>
                      <a:r>
                        <a:rPr lang="en-US" sz="2400">
                          <a:solidFill>
                            <a:srgbClr val="002060"/>
                          </a:solidFill>
                          <a:effectLst/>
                          <a:latin typeface="Time New Roman"/>
                        </a:rPr>
                        <a:t>Tật dính ngón tay</a:t>
                      </a:r>
                    </a:p>
                  </a:txBody>
                  <a:tcPr marL="60435" marR="60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Bef>
                          <a:spcPts val="130"/>
                        </a:spcBef>
                        <a:spcAft>
                          <a:spcPts val="130"/>
                        </a:spcAft>
                      </a:pPr>
                      <a:r>
                        <a:rPr lang="en-US" sz="2400" dirty="0" err="1">
                          <a:solidFill>
                            <a:srgbClr val="002060"/>
                          </a:solidFill>
                          <a:effectLst/>
                          <a:latin typeface="Time New Roman"/>
                        </a:rPr>
                        <a:t>Các</a:t>
                      </a:r>
                      <a:r>
                        <a:rPr lang="en-US" sz="2400" dirty="0">
                          <a:solidFill>
                            <a:srgbClr val="002060"/>
                          </a:solidFill>
                          <a:effectLst/>
                          <a:latin typeface="Time New Roman"/>
                        </a:rPr>
                        <a:t> </a:t>
                      </a:r>
                      <a:r>
                        <a:rPr lang="en-US" sz="2400" dirty="0" err="1">
                          <a:solidFill>
                            <a:srgbClr val="002060"/>
                          </a:solidFill>
                          <a:effectLst/>
                          <a:latin typeface="Time New Roman"/>
                        </a:rPr>
                        <a:t>ngón</a:t>
                      </a:r>
                      <a:r>
                        <a:rPr lang="en-US" sz="2400" dirty="0">
                          <a:solidFill>
                            <a:srgbClr val="002060"/>
                          </a:solidFill>
                          <a:effectLst/>
                          <a:latin typeface="Time New Roman"/>
                        </a:rPr>
                        <a:t> </a:t>
                      </a:r>
                      <a:r>
                        <a:rPr lang="en-US" sz="2400" dirty="0" err="1">
                          <a:solidFill>
                            <a:srgbClr val="002060"/>
                          </a:solidFill>
                          <a:effectLst/>
                          <a:latin typeface="Time New Roman"/>
                        </a:rPr>
                        <a:t>tay</a:t>
                      </a:r>
                      <a:r>
                        <a:rPr lang="en-US" sz="2400" dirty="0">
                          <a:solidFill>
                            <a:srgbClr val="002060"/>
                          </a:solidFill>
                          <a:effectLst/>
                          <a:latin typeface="Time New Roman"/>
                        </a:rPr>
                        <a:t> </a:t>
                      </a:r>
                      <a:r>
                        <a:rPr lang="en-US" sz="2400" dirty="0" err="1">
                          <a:solidFill>
                            <a:srgbClr val="002060"/>
                          </a:solidFill>
                          <a:effectLst/>
                          <a:latin typeface="Time New Roman"/>
                        </a:rPr>
                        <a:t>bị</a:t>
                      </a:r>
                      <a:r>
                        <a:rPr lang="en-US" sz="2400" dirty="0">
                          <a:solidFill>
                            <a:srgbClr val="002060"/>
                          </a:solidFill>
                          <a:effectLst/>
                          <a:latin typeface="Time New Roman"/>
                        </a:rPr>
                        <a:t> </a:t>
                      </a:r>
                      <a:r>
                        <a:rPr lang="en-US" sz="2400" dirty="0" err="1">
                          <a:solidFill>
                            <a:srgbClr val="002060"/>
                          </a:solidFill>
                          <a:effectLst/>
                          <a:latin typeface="Time New Roman"/>
                        </a:rPr>
                        <a:t>dính</a:t>
                      </a:r>
                      <a:r>
                        <a:rPr lang="en-US" sz="2400" dirty="0">
                          <a:solidFill>
                            <a:srgbClr val="002060"/>
                          </a:solidFill>
                          <a:effectLst/>
                          <a:latin typeface="Time New Roman"/>
                        </a:rPr>
                        <a:t> </a:t>
                      </a:r>
                      <a:r>
                        <a:rPr lang="en-US" sz="2400" dirty="0" err="1">
                          <a:solidFill>
                            <a:srgbClr val="002060"/>
                          </a:solidFill>
                          <a:effectLst/>
                          <a:latin typeface="Time New Roman"/>
                        </a:rPr>
                        <a:t>với</a:t>
                      </a:r>
                      <a:r>
                        <a:rPr lang="en-US" sz="2400" dirty="0">
                          <a:solidFill>
                            <a:srgbClr val="002060"/>
                          </a:solidFill>
                          <a:effectLst/>
                          <a:latin typeface="Time New Roman"/>
                        </a:rPr>
                        <a:t> </a:t>
                      </a:r>
                      <a:r>
                        <a:rPr lang="en-US" sz="2400" dirty="0" err="1">
                          <a:solidFill>
                            <a:srgbClr val="002060"/>
                          </a:solidFill>
                          <a:effectLst/>
                          <a:latin typeface="Time New Roman"/>
                        </a:rPr>
                        <a:t>nhau</a:t>
                      </a:r>
                      <a:r>
                        <a:rPr lang="en-US" sz="2400" dirty="0">
                          <a:solidFill>
                            <a:srgbClr val="002060"/>
                          </a:solidFill>
                          <a:effectLst/>
                          <a:latin typeface="Time New Roman"/>
                        </a:rPr>
                        <a:t>, </a:t>
                      </a:r>
                      <a:r>
                        <a:rPr lang="en-US" sz="2400" dirty="0" err="1">
                          <a:solidFill>
                            <a:srgbClr val="002060"/>
                          </a:solidFill>
                          <a:effectLst/>
                          <a:latin typeface="Time New Roman"/>
                        </a:rPr>
                        <a:t>ngón</a:t>
                      </a:r>
                      <a:r>
                        <a:rPr lang="en-US" sz="2400" dirty="0">
                          <a:solidFill>
                            <a:srgbClr val="002060"/>
                          </a:solidFill>
                          <a:effectLst/>
                          <a:latin typeface="Time New Roman"/>
                        </a:rPr>
                        <a:t> </a:t>
                      </a:r>
                      <a:r>
                        <a:rPr lang="en-US" sz="2400" dirty="0" err="1">
                          <a:solidFill>
                            <a:srgbClr val="002060"/>
                          </a:solidFill>
                          <a:effectLst/>
                          <a:latin typeface="Time New Roman"/>
                        </a:rPr>
                        <a:t>tay</a:t>
                      </a:r>
                      <a:r>
                        <a:rPr lang="en-US" sz="2400" dirty="0">
                          <a:solidFill>
                            <a:srgbClr val="002060"/>
                          </a:solidFill>
                          <a:effectLst/>
                          <a:latin typeface="Time New Roman"/>
                        </a:rPr>
                        <a:t> </a:t>
                      </a:r>
                      <a:r>
                        <a:rPr lang="en-US" sz="2400" dirty="0" err="1">
                          <a:solidFill>
                            <a:srgbClr val="002060"/>
                          </a:solidFill>
                          <a:effectLst/>
                          <a:latin typeface="Time New Roman"/>
                        </a:rPr>
                        <a:t>có</a:t>
                      </a:r>
                      <a:r>
                        <a:rPr lang="en-US" sz="2400" dirty="0">
                          <a:solidFill>
                            <a:srgbClr val="002060"/>
                          </a:solidFill>
                          <a:effectLst/>
                          <a:latin typeface="Time New Roman"/>
                        </a:rPr>
                        <a:t> </a:t>
                      </a:r>
                      <a:r>
                        <a:rPr lang="en-US" sz="2400" dirty="0" err="1">
                          <a:solidFill>
                            <a:srgbClr val="002060"/>
                          </a:solidFill>
                          <a:effectLst/>
                          <a:latin typeface="Time New Roman"/>
                        </a:rPr>
                        <a:t>thể</a:t>
                      </a:r>
                      <a:r>
                        <a:rPr lang="en-US" sz="2400" dirty="0">
                          <a:solidFill>
                            <a:srgbClr val="002060"/>
                          </a:solidFill>
                          <a:effectLst/>
                          <a:latin typeface="Time New Roman"/>
                        </a:rPr>
                        <a:t> </a:t>
                      </a:r>
                      <a:r>
                        <a:rPr lang="en-US" sz="2400" dirty="0" err="1">
                          <a:solidFill>
                            <a:srgbClr val="002060"/>
                          </a:solidFill>
                          <a:effectLst/>
                          <a:latin typeface="Time New Roman"/>
                        </a:rPr>
                        <a:t>bị</a:t>
                      </a:r>
                      <a:r>
                        <a:rPr lang="en-US" sz="2400" dirty="0">
                          <a:solidFill>
                            <a:srgbClr val="002060"/>
                          </a:solidFill>
                          <a:effectLst/>
                          <a:latin typeface="Time New Roman"/>
                        </a:rPr>
                        <a:t> </a:t>
                      </a:r>
                      <a:r>
                        <a:rPr lang="en-US" sz="2400" dirty="0" err="1">
                          <a:solidFill>
                            <a:srgbClr val="002060"/>
                          </a:solidFill>
                          <a:effectLst/>
                          <a:latin typeface="Time New Roman"/>
                        </a:rPr>
                        <a:t>dính</a:t>
                      </a:r>
                      <a:r>
                        <a:rPr lang="en-US" sz="2400" dirty="0">
                          <a:solidFill>
                            <a:srgbClr val="002060"/>
                          </a:solidFill>
                          <a:effectLst/>
                          <a:latin typeface="Time New Roman"/>
                        </a:rPr>
                        <a:t> </a:t>
                      </a:r>
                      <a:r>
                        <a:rPr lang="en-US" sz="2400" dirty="0" err="1">
                          <a:solidFill>
                            <a:srgbClr val="002060"/>
                          </a:solidFill>
                          <a:effectLst/>
                          <a:latin typeface="Time New Roman"/>
                        </a:rPr>
                        <a:t>toàn</a:t>
                      </a:r>
                      <a:r>
                        <a:rPr lang="en-US" sz="2400" dirty="0">
                          <a:solidFill>
                            <a:srgbClr val="002060"/>
                          </a:solidFill>
                          <a:effectLst/>
                          <a:latin typeface="Time New Roman"/>
                        </a:rPr>
                        <a:t> </a:t>
                      </a:r>
                      <a:r>
                        <a:rPr lang="en-US" sz="2400" dirty="0" err="1">
                          <a:solidFill>
                            <a:srgbClr val="002060"/>
                          </a:solidFill>
                          <a:effectLst/>
                          <a:latin typeface="Time New Roman"/>
                        </a:rPr>
                        <a:t>bộ</a:t>
                      </a:r>
                      <a:r>
                        <a:rPr lang="en-US" sz="2400" dirty="0">
                          <a:solidFill>
                            <a:srgbClr val="002060"/>
                          </a:solidFill>
                          <a:effectLst/>
                          <a:latin typeface="Time New Roman"/>
                        </a:rPr>
                        <a:t> </a:t>
                      </a:r>
                      <a:r>
                        <a:rPr lang="en-US" sz="2400" dirty="0" err="1">
                          <a:solidFill>
                            <a:srgbClr val="002060"/>
                          </a:solidFill>
                          <a:effectLst/>
                          <a:latin typeface="Time New Roman"/>
                        </a:rPr>
                        <a:t>hoặc</a:t>
                      </a:r>
                      <a:r>
                        <a:rPr lang="en-US" sz="2400" dirty="0">
                          <a:solidFill>
                            <a:srgbClr val="002060"/>
                          </a:solidFill>
                          <a:effectLst/>
                          <a:latin typeface="Time New Roman"/>
                        </a:rPr>
                        <a:t> </a:t>
                      </a:r>
                      <a:r>
                        <a:rPr lang="en-US" sz="2400" dirty="0" err="1">
                          <a:solidFill>
                            <a:srgbClr val="002060"/>
                          </a:solidFill>
                          <a:effectLst/>
                          <a:latin typeface="Time New Roman"/>
                        </a:rPr>
                        <a:t>chỉ</a:t>
                      </a:r>
                      <a:r>
                        <a:rPr lang="en-US" sz="2400" dirty="0">
                          <a:solidFill>
                            <a:srgbClr val="002060"/>
                          </a:solidFill>
                          <a:effectLst/>
                          <a:latin typeface="Time New Roman"/>
                        </a:rPr>
                        <a:t> </a:t>
                      </a:r>
                      <a:r>
                        <a:rPr lang="en-US" sz="2400" dirty="0" err="1">
                          <a:solidFill>
                            <a:srgbClr val="002060"/>
                          </a:solidFill>
                          <a:effectLst/>
                          <a:latin typeface="Time New Roman"/>
                        </a:rPr>
                        <a:t>một</a:t>
                      </a:r>
                      <a:r>
                        <a:rPr lang="en-US" sz="2400" dirty="0">
                          <a:solidFill>
                            <a:srgbClr val="002060"/>
                          </a:solidFill>
                          <a:effectLst/>
                          <a:latin typeface="Time New Roman"/>
                        </a:rPr>
                        <a:t> </a:t>
                      </a:r>
                      <a:r>
                        <a:rPr lang="en-US" sz="2400" dirty="0" err="1">
                          <a:solidFill>
                            <a:srgbClr val="002060"/>
                          </a:solidFill>
                          <a:effectLst/>
                          <a:latin typeface="Time New Roman"/>
                        </a:rPr>
                        <a:t>phần</a:t>
                      </a:r>
                      <a:r>
                        <a:rPr lang="en-US" sz="2400" dirty="0">
                          <a:solidFill>
                            <a:srgbClr val="002060"/>
                          </a:solidFill>
                          <a:effectLst/>
                          <a:latin typeface="Time New Roman"/>
                        </a:rPr>
                        <a:t>.</a:t>
                      </a:r>
                    </a:p>
                  </a:txBody>
                  <a:tcPr marL="60435" marR="60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1208705">
                <a:tc>
                  <a:txBody>
                    <a:bodyPr/>
                    <a:lstStyle/>
                    <a:p>
                      <a:pPr algn="ctr">
                        <a:spcBef>
                          <a:spcPts val="130"/>
                        </a:spcBef>
                        <a:spcAft>
                          <a:spcPts val="130"/>
                        </a:spcAft>
                      </a:pPr>
                      <a:r>
                        <a:rPr lang="en-US" sz="2400" b="1">
                          <a:solidFill>
                            <a:srgbClr val="002060"/>
                          </a:solidFill>
                          <a:effectLst/>
                          <a:latin typeface="Time New Roman"/>
                        </a:rPr>
                        <a:t>d</a:t>
                      </a:r>
                      <a:endParaRPr lang="en-US" sz="2400">
                        <a:solidFill>
                          <a:srgbClr val="002060"/>
                        </a:solidFill>
                        <a:effectLst/>
                        <a:latin typeface="Time New Roman"/>
                      </a:endParaRPr>
                    </a:p>
                  </a:txBody>
                  <a:tcPr marL="60435" marR="60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Bef>
                          <a:spcPts val="130"/>
                        </a:spcBef>
                        <a:spcAft>
                          <a:spcPts val="130"/>
                        </a:spcAft>
                      </a:pPr>
                      <a:r>
                        <a:rPr lang="en-US" sz="2400">
                          <a:solidFill>
                            <a:srgbClr val="002060"/>
                          </a:solidFill>
                          <a:effectLst/>
                          <a:latin typeface="Time New Roman"/>
                        </a:rPr>
                        <a:t>Tật khoèo chân</a:t>
                      </a:r>
                    </a:p>
                  </a:txBody>
                  <a:tcPr marL="60435" marR="60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Bef>
                          <a:spcPts val="130"/>
                        </a:spcBef>
                        <a:spcAft>
                          <a:spcPts val="130"/>
                        </a:spcAft>
                      </a:pPr>
                      <a:r>
                        <a:rPr lang="vi-VN" sz="2400" dirty="0">
                          <a:solidFill>
                            <a:srgbClr val="002060"/>
                          </a:solidFill>
                          <a:effectLst/>
                          <a:latin typeface="Time New Roman"/>
                        </a:rPr>
                        <a:t>Phần trước bàn chân nghiêng, xoay trong và bị kéo xuống dưới; phần gót chân bị kéo vào trong, một số cơ và dây chằng bị ngắn lại và co rút.</a:t>
                      </a:r>
                    </a:p>
                  </a:txBody>
                  <a:tcPr marL="60435" marR="60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
        <p:nvSpPr>
          <p:cNvPr id="6" name="Rectangle 5"/>
          <p:cNvSpPr>
            <a:spLocks noChangeArrowheads="1"/>
          </p:cNvSpPr>
          <p:nvPr/>
        </p:nvSpPr>
        <p:spPr bwMode="auto">
          <a:xfrm>
            <a:off x="4656667" y="140641"/>
            <a:ext cx="39909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FontTx/>
              <a:buNone/>
            </a:pPr>
            <a:r>
              <a:rPr lang="en-US" altLang="en-US" sz="2400" b="1" dirty="0" err="1" smtClean="0">
                <a:solidFill>
                  <a:srgbClr val="0000FF"/>
                </a:solidFill>
                <a:latin typeface="Times New Roman" panose="02020603050405020304" pitchFamily="18" charset="0"/>
              </a:rPr>
              <a:t>HOẠT</a:t>
            </a:r>
            <a:r>
              <a:rPr lang="en-US" altLang="en-US" sz="2400" b="1" dirty="0" smtClean="0">
                <a:solidFill>
                  <a:srgbClr val="0000FF"/>
                </a:solidFill>
                <a:latin typeface="Times New Roman" panose="02020603050405020304" pitchFamily="18" charset="0"/>
              </a:rPr>
              <a:t> </a:t>
            </a:r>
            <a:r>
              <a:rPr lang="en-US" altLang="en-US" sz="2400" b="1" dirty="0" err="1" smtClean="0">
                <a:solidFill>
                  <a:srgbClr val="0000FF"/>
                </a:solidFill>
                <a:latin typeface="Times New Roman" panose="02020603050405020304" pitchFamily="18" charset="0"/>
              </a:rPr>
              <a:t>ĐỘNG</a:t>
            </a:r>
            <a:r>
              <a:rPr lang="en-US" altLang="en-US" sz="2400" b="1" dirty="0" smtClean="0">
                <a:solidFill>
                  <a:srgbClr val="0000FF"/>
                </a:solidFill>
                <a:latin typeface="Times New Roman" panose="02020603050405020304" pitchFamily="18" charset="0"/>
              </a:rPr>
              <a:t> </a:t>
            </a:r>
            <a:r>
              <a:rPr lang="en-US" altLang="en-US" sz="2400" b="1" dirty="0" err="1" smtClean="0">
                <a:solidFill>
                  <a:srgbClr val="0000FF"/>
                </a:solidFill>
                <a:latin typeface="Times New Roman" panose="02020603050405020304" pitchFamily="18" charset="0"/>
              </a:rPr>
              <a:t>NHÓM</a:t>
            </a:r>
            <a:endParaRPr lang="en-US" altLang="en-US" sz="2400" b="1" dirty="0" smtClean="0">
              <a:solidFill>
                <a:srgbClr val="0000FF"/>
              </a:solidFill>
              <a:latin typeface="Times New Roman" panose="02020603050405020304" pitchFamily="18" charset="0"/>
            </a:endParaRPr>
          </a:p>
          <a:p>
            <a:pPr fontAlgn="base">
              <a:spcBef>
                <a:spcPct val="0"/>
              </a:spcBef>
              <a:spcAft>
                <a:spcPct val="0"/>
              </a:spcAft>
              <a:buFontTx/>
              <a:buNone/>
            </a:pP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Phiếu</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học</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tập</a:t>
            </a:r>
            <a:r>
              <a:rPr lang="en-US" altLang="en-US" sz="2400" b="1" dirty="0" smtClean="0">
                <a:solidFill>
                  <a:srgbClr val="FF0000"/>
                </a:solidFill>
                <a:latin typeface="Times New Roman" panose="02020603050405020304" pitchFamily="18" charset="0"/>
              </a:rPr>
              <a:t> </a:t>
            </a:r>
            <a:r>
              <a:rPr lang="en-US" altLang="en-US" sz="2400" b="1" dirty="0" err="1" smtClean="0">
                <a:solidFill>
                  <a:srgbClr val="FF0000"/>
                </a:solidFill>
                <a:latin typeface="Times New Roman" panose="02020603050405020304" pitchFamily="18" charset="0"/>
              </a:rPr>
              <a:t>số</a:t>
            </a:r>
            <a:r>
              <a:rPr lang="en-US" altLang="en-US" sz="2400" b="1" dirty="0" smtClean="0">
                <a:solidFill>
                  <a:srgbClr val="FF0000"/>
                </a:solidFill>
                <a:latin typeface="Times New Roman" panose="02020603050405020304" pitchFamily="18" charset="0"/>
              </a:rPr>
              <a:t> 3</a:t>
            </a:r>
          </a:p>
        </p:txBody>
      </p:sp>
      <p:sp>
        <p:nvSpPr>
          <p:cNvPr id="7" name="Rounded Rectangle 6"/>
          <p:cNvSpPr/>
          <p:nvPr/>
        </p:nvSpPr>
        <p:spPr>
          <a:xfrm>
            <a:off x="5096934" y="1574800"/>
            <a:ext cx="6282266" cy="4588933"/>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smtClean="0">
                <a:solidFill>
                  <a:srgbClr val="FF0000"/>
                </a:solidFill>
                <a:latin typeface="Time New Roman"/>
              </a:rPr>
              <a:t>?</a:t>
            </a:r>
            <a:endParaRPr lang="en-US" sz="4800" dirty="0">
              <a:solidFill>
                <a:srgbClr val="FF0000"/>
              </a:solidFill>
              <a:latin typeface="Time New Roman"/>
            </a:endParaRPr>
          </a:p>
        </p:txBody>
      </p:sp>
    </p:spTree>
    <p:extLst>
      <p:ext uri="{BB962C8B-B14F-4D97-AF65-F5344CB8AC3E}">
        <p14:creationId xmlns:p14="http://schemas.microsoft.com/office/powerpoint/2010/main" val="455418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32" fill="hold" grpId="0" nodeType="clickEffect">
                                  <p:stCondLst>
                                    <p:cond delay="0"/>
                                  </p:stCondLst>
                                  <p:childTnLst>
                                    <p:animEffect transition="out" filter="box(out)">
                                      <p:cBhvr>
                                        <p:cTn id="6" dur="2000"/>
                                        <p:tgtEl>
                                          <p:spTgt spid="7"/>
                                        </p:tgtEl>
                                      </p:cBhvr>
                                    </p:animEffect>
                                    <p:set>
                                      <p:cBhvr>
                                        <p:cTn id="7" dur="1" fill="hold">
                                          <p:stCondLst>
                                            <p:cond delay="1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2709334" y="1100667"/>
            <a:ext cx="7332133" cy="1456267"/>
          </a:xfrm>
          <a:prstGeom prst="cloudCallou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400" dirty="0" err="1" smtClean="0">
                <a:solidFill>
                  <a:srgbClr val="FF0000"/>
                </a:solidFill>
                <a:latin typeface="Time New Roman"/>
              </a:rPr>
              <a:t>Nguyên</a:t>
            </a:r>
            <a:r>
              <a:rPr lang="en-US" sz="2400" dirty="0" smtClean="0">
                <a:solidFill>
                  <a:srgbClr val="FF0000"/>
                </a:solidFill>
                <a:latin typeface="Time New Roman"/>
              </a:rPr>
              <a:t> </a:t>
            </a:r>
            <a:r>
              <a:rPr lang="en-US" sz="2400" dirty="0" err="1" smtClean="0">
                <a:solidFill>
                  <a:srgbClr val="FF0000"/>
                </a:solidFill>
                <a:latin typeface="Time New Roman"/>
              </a:rPr>
              <a:t>nhân</a:t>
            </a:r>
            <a:r>
              <a:rPr lang="en-US" sz="2400" dirty="0" smtClean="0">
                <a:solidFill>
                  <a:srgbClr val="FF0000"/>
                </a:solidFill>
                <a:latin typeface="Time New Roman"/>
              </a:rPr>
              <a:t> </a:t>
            </a:r>
            <a:r>
              <a:rPr lang="en-US" sz="2400" dirty="0" err="1" smtClean="0">
                <a:solidFill>
                  <a:srgbClr val="FF0000"/>
                </a:solidFill>
                <a:latin typeface="Time New Roman"/>
              </a:rPr>
              <a:t>gây</a:t>
            </a:r>
            <a:r>
              <a:rPr lang="en-US" sz="2400" dirty="0" smtClean="0">
                <a:solidFill>
                  <a:srgbClr val="FF0000"/>
                </a:solidFill>
                <a:latin typeface="Time New Roman"/>
              </a:rPr>
              <a:t> </a:t>
            </a:r>
            <a:r>
              <a:rPr lang="en-US" sz="2400" dirty="0" err="1" smtClean="0">
                <a:solidFill>
                  <a:srgbClr val="FF0000"/>
                </a:solidFill>
                <a:latin typeface="Time New Roman"/>
              </a:rPr>
              <a:t>ra</a:t>
            </a:r>
            <a:r>
              <a:rPr lang="en-US" sz="2400" dirty="0" smtClean="0">
                <a:solidFill>
                  <a:srgbClr val="FF0000"/>
                </a:solidFill>
                <a:latin typeface="Time New Roman"/>
              </a:rPr>
              <a:t> </a:t>
            </a:r>
            <a:r>
              <a:rPr lang="en-US" sz="2400" dirty="0" err="1" smtClean="0">
                <a:solidFill>
                  <a:srgbClr val="FF0000"/>
                </a:solidFill>
                <a:latin typeface="Time New Roman"/>
              </a:rPr>
              <a:t>các</a:t>
            </a:r>
            <a:r>
              <a:rPr lang="en-US" sz="2400" dirty="0" smtClean="0">
                <a:solidFill>
                  <a:srgbClr val="FF0000"/>
                </a:solidFill>
                <a:latin typeface="Time New Roman"/>
              </a:rPr>
              <a:t> </a:t>
            </a:r>
            <a:r>
              <a:rPr lang="en-US" sz="2400" dirty="0" err="1" smtClean="0">
                <a:solidFill>
                  <a:srgbClr val="FF0000"/>
                </a:solidFill>
                <a:latin typeface="Time New Roman"/>
              </a:rPr>
              <a:t>tật</a:t>
            </a:r>
            <a:r>
              <a:rPr lang="en-US" sz="2400" dirty="0" smtClean="0">
                <a:solidFill>
                  <a:srgbClr val="FF0000"/>
                </a:solidFill>
                <a:latin typeface="Time New Roman"/>
              </a:rPr>
              <a:t> di </a:t>
            </a:r>
            <a:r>
              <a:rPr lang="en-US" sz="2400" dirty="0" err="1" smtClean="0">
                <a:solidFill>
                  <a:srgbClr val="FF0000"/>
                </a:solidFill>
                <a:latin typeface="Time New Roman"/>
              </a:rPr>
              <a:t>truyền</a:t>
            </a:r>
            <a:r>
              <a:rPr lang="en-US" sz="2400" dirty="0" smtClean="0">
                <a:solidFill>
                  <a:srgbClr val="FF0000"/>
                </a:solidFill>
                <a:latin typeface="Time New Roman"/>
              </a:rPr>
              <a:t> </a:t>
            </a:r>
            <a:r>
              <a:rPr lang="en-US" sz="2400" dirty="0" err="1" smtClean="0">
                <a:solidFill>
                  <a:srgbClr val="FF0000"/>
                </a:solidFill>
                <a:latin typeface="Time New Roman"/>
              </a:rPr>
              <a:t>là</a:t>
            </a:r>
            <a:r>
              <a:rPr lang="en-US" sz="2400" dirty="0" smtClean="0">
                <a:solidFill>
                  <a:srgbClr val="FF0000"/>
                </a:solidFill>
                <a:latin typeface="Time New Roman"/>
              </a:rPr>
              <a:t> </a:t>
            </a:r>
            <a:r>
              <a:rPr lang="en-US" sz="2400" dirty="0" err="1" smtClean="0">
                <a:solidFill>
                  <a:srgbClr val="FF0000"/>
                </a:solidFill>
                <a:latin typeface="Time New Roman"/>
              </a:rPr>
              <a:t>gì</a:t>
            </a:r>
            <a:r>
              <a:rPr lang="en-US" sz="2400" dirty="0" smtClean="0">
                <a:solidFill>
                  <a:srgbClr val="FF0000"/>
                </a:solidFill>
                <a:latin typeface="Time New Roman"/>
              </a:rPr>
              <a:t>?</a:t>
            </a:r>
            <a:endParaRPr lang="en-US" sz="2400" dirty="0">
              <a:solidFill>
                <a:srgbClr val="FF0000"/>
              </a:solidFill>
              <a:latin typeface="Time New Roman"/>
            </a:endParaRPr>
          </a:p>
        </p:txBody>
      </p:sp>
      <p:sp>
        <p:nvSpPr>
          <p:cNvPr id="5" name="Rounded Rectangle 4"/>
          <p:cNvSpPr/>
          <p:nvPr/>
        </p:nvSpPr>
        <p:spPr>
          <a:xfrm>
            <a:off x="1100666" y="3996267"/>
            <a:ext cx="9838267" cy="1574799"/>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800" dirty="0" err="1" smtClean="0">
                <a:solidFill>
                  <a:srgbClr val="002060"/>
                </a:solidFill>
                <a:latin typeface="Time New Roman"/>
              </a:rPr>
              <a:t>Nhiều</a:t>
            </a:r>
            <a:r>
              <a:rPr lang="en-US" sz="2800" dirty="0" smtClean="0">
                <a:solidFill>
                  <a:srgbClr val="002060"/>
                </a:solidFill>
                <a:latin typeface="Time New Roman"/>
              </a:rPr>
              <a:t> </a:t>
            </a:r>
            <a:r>
              <a:rPr lang="en-US" sz="2800" dirty="0" err="1" smtClean="0">
                <a:solidFill>
                  <a:srgbClr val="002060"/>
                </a:solidFill>
                <a:latin typeface="Time New Roman"/>
              </a:rPr>
              <a:t>dạng</a:t>
            </a:r>
            <a:r>
              <a:rPr lang="en-US" sz="2800" dirty="0" smtClean="0">
                <a:solidFill>
                  <a:srgbClr val="002060"/>
                </a:solidFill>
                <a:latin typeface="Time New Roman"/>
              </a:rPr>
              <a:t> </a:t>
            </a:r>
            <a:r>
              <a:rPr lang="en-US" sz="2800" dirty="0" err="1" smtClean="0">
                <a:solidFill>
                  <a:srgbClr val="002060"/>
                </a:solidFill>
                <a:latin typeface="Time New Roman"/>
              </a:rPr>
              <a:t>đột</a:t>
            </a:r>
            <a:r>
              <a:rPr lang="en-US" sz="2800" dirty="0" smtClean="0">
                <a:solidFill>
                  <a:srgbClr val="002060"/>
                </a:solidFill>
                <a:latin typeface="Time New Roman"/>
              </a:rPr>
              <a:t> </a:t>
            </a:r>
            <a:r>
              <a:rPr lang="en-US" sz="2800" dirty="0" err="1" smtClean="0">
                <a:solidFill>
                  <a:srgbClr val="002060"/>
                </a:solidFill>
                <a:latin typeface="Time New Roman"/>
              </a:rPr>
              <a:t>biến</a:t>
            </a:r>
            <a:r>
              <a:rPr lang="en-US" sz="2800" dirty="0" smtClean="0">
                <a:solidFill>
                  <a:srgbClr val="002060"/>
                </a:solidFill>
                <a:latin typeface="Time New Roman"/>
              </a:rPr>
              <a:t> gene </a:t>
            </a:r>
            <a:r>
              <a:rPr lang="en-US" sz="2800" dirty="0" err="1" smtClean="0">
                <a:solidFill>
                  <a:srgbClr val="002060"/>
                </a:solidFill>
                <a:latin typeface="Time New Roman"/>
              </a:rPr>
              <a:t>hoặc</a:t>
            </a:r>
            <a:r>
              <a:rPr lang="en-US" sz="2800" dirty="0" smtClean="0">
                <a:solidFill>
                  <a:srgbClr val="002060"/>
                </a:solidFill>
                <a:latin typeface="Time New Roman"/>
              </a:rPr>
              <a:t> </a:t>
            </a:r>
            <a:r>
              <a:rPr lang="en-US" sz="2800" dirty="0" err="1" smtClean="0">
                <a:solidFill>
                  <a:srgbClr val="002060"/>
                </a:solidFill>
                <a:latin typeface="Time New Roman"/>
              </a:rPr>
              <a:t>NST</a:t>
            </a:r>
            <a:r>
              <a:rPr lang="en-US" sz="2800" dirty="0" smtClean="0">
                <a:solidFill>
                  <a:srgbClr val="002060"/>
                </a:solidFill>
                <a:latin typeface="Time New Roman"/>
              </a:rPr>
              <a:t> </a:t>
            </a:r>
            <a:r>
              <a:rPr lang="en-US" sz="2800" dirty="0" err="1" smtClean="0">
                <a:solidFill>
                  <a:srgbClr val="002060"/>
                </a:solidFill>
                <a:latin typeface="Time New Roman"/>
              </a:rPr>
              <a:t>đã</a:t>
            </a:r>
            <a:r>
              <a:rPr lang="en-US" sz="2800" dirty="0" smtClean="0">
                <a:solidFill>
                  <a:srgbClr val="002060"/>
                </a:solidFill>
                <a:latin typeface="Time New Roman"/>
              </a:rPr>
              <a:t> </a:t>
            </a:r>
            <a:r>
              <a:rPr lang="en-US" sz="2800" dirty="0" err="1" smtClean="0">
                <a:solidFill>
                  <a:srgbClr val="002060"/>
                </a:solidFill>
                <a:latin typeface="Time New Roman"/>
              </a:rPr>
              <a:t>gây</a:t>
            </a:r>
            <a:r>
              <a:rPr lang="en-US" sz="2800" dirty="0" smtClean="0">
                <a:solidFill>
                  <a:srgbClr val="002060"/>
                </a:solidFill>
                <a:latin typeface="Time New Roman"/>
              </a:rPr>
              <a:t> </a:t>
            </a:r>
            <a:r>
              <a:rPr lang="en-US" sz="2800" dirty="0" err="1" smtClean="0">
                <a:solidFill>
                  <a:srgbClr val="002060"/>
                </a:solidFill>
                <a:latin typeface="Time New Roman"/>
              </a:rPr>
              <a:t>ra</a:t>
            </a:r>
            <a:r>
              <a:rPr lang="en-US" sz="2800" dirty="0" smtClean="0">
                <a:solidFill>
                  <a:srgbClr val="002060"/>
                </a:solidFill>
                <a:latin typeface="Time New Roman"/>
              </a:rPr>
              <a:t> </a:t>
            </a:r>
            <a:r>
              <a:rPr lang="en-US" sz="2800" dirty="0" err="1" smtClean="0">
                <a:solidFill>
                  <a:srgbClr val="002060"/>
                </a:solidFill>
                <a:latin typeface="Time New Roman"/>
              </a:rPr>
              <a:t>các</a:t>
            </a:r>
            <a:r>
              <a:rPr lang="en-US" sz="2800" dirty="0" smtClean="0">
                <a:solidFill>
                  <a:srgbClr val="002060"/>
                </a:solidFill>
                <a:latin typeface="Time New Roman"/>
              </a:rPr>
              <a:t> </a:t>
            </a:r>
            <a:r>
              <a:rPr lang="en-US" sz="2800" dirty="0" err="1" smtClean="0">
                <a:solidFill>
                  <a:srgbClr val="002060"/>
                </a:solidFill>
                <a:latin typeface="Time New Roman"/>
              </a:rPr>
              <a:t>bất</a:t>
            </a:r>
            <a:r>
              <a:rPr lang="en-US" sz="2800" dirty="0" smtClean="0">
                <a:solidFill>
                  <a:srgbClr val="002060"/>
                </a:solidFill>
                <a:latin typeface="Time New Roman"/>
              </a:rPr>
              <a:t> </a:t>
            </a:r>
            <a:r>
              <a:rPr lang="en-US" sz="2800" dirty="0" err="1" smtClean="0">
                <a:solidFill>
                  <a:srgbClr val="002060"/>
                </a:solidFill>
                <a:latin typeface="Time New Roman"/>
              </a:rPr>
              <a:t>thường</a:t>
            </a:r>
            <a:r>
              <a:rPr lang="en-US" sz="2800" dirty="0" smtClean="0">
                <a:solidFill>
                  <a:srgbClr val="002060"/>
                </a:solidFill>
                <a:latin typeface="Time New Roman"/>
              </a:rPr>
              <a:t> </a:t>
            </a:r>
            <a:r>
              <a:rPr lang="en-US" sz="2800" dirty="0" err="1" smtClean="0">
                <a:solidFill>
                  <a:srgbClr val="002060"/>
                </a:solidFill>
                <a:latin typeface="Time New Roman"/>
              </a:rPr>
              <a:t>về</a:t>
            </a:r>
            <a:r>
              <a:rPr lang="en-US" sz="2800" dirty="0" smtClean="0">
                <a:solidFill>
                  <a:srgbClr val="002060"/>
                </a:solidFill>
                <a:latin typeface="Time New Roman"/>
              </a:rPr>
              <a:t> </a:t>
            </a:r>
            <a:r>
              <a:rPr lang="en-US" sz="2800" dirty="0" err="1" smtClean="0">
                <a:solidFill>
                  <a:srgbClr val="002060"/>
                </a:solidFill>
                <a:latin typeface="Time New Roman"/>
              </a:rPr>
              <a:t>hình</a:t>
            </a:r>
            <a:r>
              <a:rPr lang="en-US" sz="2800" dirty="0" smtClean="0">
                <a:solidFill>
                  <a:srgbClr val="002060"/>
                </a:solidFill>
                <a:latin typeface="Time New Roman"/>
              </a:rPr>
              <a:t> </a:t>
            </a:r>
            <a:r>
              <a:rPr lang="en-US" sz="2800" dirty="0" err="1" smtClean="0">
                <a:solidFill>
                  <a:srgbClr val="002060"/>
                </a:solidFill>
                <a:latin typeface="Time New Roman"/>
              </a:rPr>
              <a:t>thái</a:t>
            </a:r>
            <a:r>
              <a:rPr lang="en-US" sz="2800" dirty="0" smtClean="0">
                <a:solidFill>
                  <a:srgbClr val="002060"/>
                </a:solidFill>
                <a:latin typeface="Time New Roman"/>
              </a:rPr>
              <a:t>, </a:t>
            </a:r>
            <a:r>
              <a:rPr lang="en-US" sz="2800" dirty="0" err="1" smtClean="0">
                <a:solidFill>
                  <a:srgbClr val="002060"/>
                </a:solidFill>
                <a:latin typeface="Time New Roman"/>
              </a:rPr>
              <a:t>có</a:t>
            </a:r>
            <a:r>
              <a:rPr lang="en-US" sz="2800" dirty="0" smtClean="0">
                <a:solidFill>
                  <a:srgbClr val="002060"/>
                </a:solidFill>
                <a:latin typeface="Time New Roman"/>
              </a:rPr>
              <a:t> </a:t>
            </a:r>
            <a:r>
              <a:rPr lang="en-US" sz="2800" dirty="0" err="1" smtClean="0">
                <a:solidFill>
                  <a:srgbClr val="002060"/>
                </a:solidFill>
                <a:latin typeface="Time New Roman"/>
              </a:rPr>
              <a:t>thể</a:t>
            </a:r>
            <a:r>
              <a:rPr lang="en-US" sz="2800" dirty="0" smtClean="0">
                <a:solidFill>
                  <a:srgbClr val="002060"/>
                </a:solidFill>
                <a:latin typeface="Time New Roman"/>
              </a:rPr>
              <a:t> </a:t>
            </a:r>
            <a:r>
              <a:rPr lang="en-US" sz="2800" dirty="0" err="1" smtClean="0">
                <a:solidFill>
                  <a:srgbClr val="002060"/>
                </a:solidFill>
                <a:latin typeface="Time New Roman"/>
              </a:rPr>
              <a:t>biểu</a:t>
            </a:r>
            <a:r>
              <a:rPr lang="en-US" sz="2800" dirty="0" smtClean="0">
                <a:solidFill>
                  <a:srgbClr val="002060"/>
                </a:solidFill>
                <a:latin typeface="Time New Roman"/>
              </a:rPr>
              <a:t> </a:t>
            </a:r>
            <a:r>
              <a:rPr lang="en-US" sz="2800" dirty="0" err="1" smtClean="0">
                <a:solidFill>
                  <a:srgbClr val="002060"/>
                </a:solidFill>
                <a:latin typeface="Time New Roman"/>
              </a:rPr>
              <a:t>hiện</a:t>
            </a:r>
            <a:r>
              <a:rPr lang="en-US" sz="2800" dirty="0" smtClean="0">
                <a:solidFill>
                  <a:srgbClr val="002060"/>
                </a:solidFill>
                <a:latin typeface="Time New Roman"/>
              </a:rPr>
              <a:t> </a:t>
            </a:r>
            <a:r>
              <a:rPr lang="en-US" sz="2800" dirty="0" err="1" smtClean="0">
                <a:solidFill>
                  <a:srgbClr val="002060"/>
                </a:solidFill>
                <a:latin typeface="Time New Roman"/>
              </a:rPr>
              <a:t>trong</a:t>
            </a:r>
            <a:r>
              <a:rPr lang="en-US" sz="2800" dirty="0" smtClean="0">
                <a:solidFill>
                  <a:srgbClr val="002060"/>
                </a:solidFill>
                <a:latin typeface="Time New Roman"/>
              </a:rPr>
              <a:t> </a:t>
            </a:r>
            <a:r>
              <a:rPr lang="en-US" sz="2800" dirty="0" err="1" smtClean="0">
                <a:solidFill>
                  <a:srgbClr val="002060"/>
                </a:solidFill>
                <a:latin typeface="Time New Roman"/>
              </a:rPr>
              <a:t>quá</a:t>
            </a:r>
            <a:r>
              <a:rPr lang="en-US" sz="2800" dirty="0" smtClean="0">
                <a:solidFill>
                  <a:srgbClr val="002060"/>
                </a:solidFill>
                <a:latin typeface="Time New Roman"/>
              </a:rPr>
              <a:t> </a:t>
            </a:r>
            <a:r>
              <a:rPr lang="en-US" sz="2800" dirty="0" err="1" smtClean="0">
                <a:solidFill>
                  <a:srgbClr val="002060"/>
                </a:solidFill>
                <a:latin typeface="Time New Roman"/>
              </a:rPr>
              <a:t>trình</a:t>
            </a:r>
            <a:r>
              <a:rPr lang="en-US" sz="2800" dirty="0" smtClean="0">
                <a:solidFill>
                  <a:srgbClr val="002060"/>
                </a:solidFill>
                <a:latin typeface="Time New Roman"/>
              </a:rPr>
              <a:t> </a:t>
            </a:r>
            <a:r>
              <a:rPr lang="en-US" sz="2800" dirty="0" err="1" smtClean="0">
                <a:solidFill>
                  <a:srgbClr val="002060"/>
                </a:solidFill>
                <a:latin typeface="Time New Roman"/>
              </a:rPr>
              <a:t>phát</a:t>
            </a:r>
            <a:r>
              <a:rPr lang="en-US" sz="2800" dirty="0" smtClean="0">
                <a:solidFill>
                  <a:srgbClr val="002060"/>
                </a:solidFill>
                <a:latin typeface="Time New Roman"/>
              </a:rPr>
              <a:t> </a:t>
            </a:r>
            <a:r>
              <a:rPr lang="en-US" sz="2800" dirty="0" err="1" smtClean="0">
                <a:solidFill>
                  <a:srgbClr val="002060"/>
                </a:solidFill>
                <a:latin typeface="Time New Roman"/>
              </a:rPr>
              <a:t>triển</a:t>
            </a:r>
            <a:r>
              <a:rPr lang="en-US" sz="2800" dirty="0" smtClean="0">
                <a:solidFill>
                  <a:srgbClr val="002060"/>
                </a:solidFill>
                <a:latin typeface="Time New Roman"/>
              </a:rPr>
              <a:t> </a:t>
            </a:r>
            <a:r>
              <a:rPr lang="en-US" sz="2800" dirty="0" err="1" smtClean="0">
                <a:solidFill>
                  <a:srgbClr val="002060"/>
                </a:solidFill>
                <a:latin typeface="Time New Roman"/>
              </a:rPr>
              <a:t>phôi</a:t>
            </a:r>
            <a:r>
              <a:rPr lang="en-US" sz="2800" dirty="0" smtClean="0">
                <a:solidFill>
                  <a:srgbClr val="002060"/>
                </a:solidFill>
                <a:latin typeface="Time New Roman"/>
              </a:rPr>
              <a:t> </a:t>
            </a:r>
            <a:r>
              <a:rPr lang="en-US" sz="2800" dirty="0" err="1" smtClean="0">
                <a:solidFill>
                  <a:srgbClr val="002060"/>
                </a:solidFill>
                <a:latin typeface="Time New Roman"/>
              </a:rPr>
              <a:t>thai</a:t>
            </a:r>
            <a:r>
              <a:rPr lang="en-US" sz="2800" dirty="0" smtClean="0">
                <a:solidFill>
                  <a:srgbClr val="002060"/>
                </a:solidFill>
                <a:latin typeface="Time New Roman"/>
              </a:rPr>
              <a:t> </a:t>
            </a:r>
            <a:r>
              <a:rPr lang="en-US" sz="2800" dirty="0" err="1" smtClean="0">
                <a:solidFill>
                  <a:srgbClr val="002060"/>
                </a:solidFill>
                <a:latin typeface="Time New Roman"/>
              </a:rPr>
              <a:t>từ</a:t>
            </a:r>
            <a:r>
              <a:rPr lang="en-US" sz="2800" dirty="0" smtClean="0">
                <a:solidFill>
                  <a:srgbClr val="002060"/>
                </a:solidFill>
                <a:latin typeface="Time New Roman"/>
              </a:rPr>
              <a:t> </a:t>
            </a:r>
            <a:r>
              <a:rPr lang="en-US" sz="2800" dirty="0" err="1" smtClean="0">
                <a:solidFill>
                  <a:srgbClr val="002060"/>
                </a:solidFill>
                <a:latin typeface="Time New Roman"/>
              </a:rPr>
              <a:t>khi</a:t>
            </a:r>
            <a:r>
              <a:rPr lang="en-US" sz="2800" dirty="0" smtClean="0">
                <a:solidFill>
                  <a:srgbClr val="002060"/>
                </a:solidFill>
                <a:latin typeface="Time New Roman"/>
              </a:rPr>
              <a:t> </a:t>
            </a:r>
            <a:r>
              <a:rPr lang="en-US" sz="2800" dirty="0" err="1" smtClean="0">
                <a:solidFill>
                  <a:srgbClr val="002060"/>
                </a:solidFill>
                <a:latin typeface="Time New Roman"/>
              </a:rPr>
              <a:t>mới</a:t>
            </a:r>
            <a:r>
              <a:rPr lang="en-US" sz="2800" dirty="0" smtClean="0">
                <a:solidFill>
                  <a:srgbClr val="002060"/>
                </a:solidFill>
                <a:latin typeface="Time New Roman"/>
              </a:rPr>
              <a:t> </a:t>
            </a:r>
            <a:r>
              <a:rPr lang="en-US" sz="2800" dirty="0" err="1" smtClean="0">
                <a:solidFill>
                  <a:srgbClr val="002060"/>
                </a:solidFill>
                <a:latin typeface="Time New Roman"/>
              </a:rPr>
              <a:t>sinh</a:t>
            </a:r>
            <a:r>
              <a:rPr lang="en-US" sz="2800" dirty="0" smtClean="0">
                <a:solidFill>
                  <a:srgbClr val="002060"/>
                </a:solidFill>
                <a:latin typeface="Time New Roman"/>
              </a:rPr>
              <a:t> </a:t>
            </a:r>
            <a:r>
              <a:rPr lang="en-US" sz="2800" dirty="0" err="1" smtClean="0">
                <a:solidFill>
                  <a:srgbClr val="002060"/>
                </a:solidFill>
                <a:latin typeface="Time New Roman"/>
              </a:rPr>
              <a:t>hoặc</a:t>
            </a:r>
            <a:r>
              <a:rPr lang="en-US" sz="2800" dirty="0" smtClean="0">
                <a:solidFill>
                  <a:srgbClr val="002060"/>
                </a:solidFill>
                <a:latin typeface="Time New Roman"/>
              </a:rPr>
              <a:t> </a:t>
            </a:r>
            <a:r>
              <a:rPr lang="en-US" sz="2800" dirty="0" err="1" smtClean="0">
                <a:solidFill>
                  <a:srgbClr val="002060"/>
                </a:solidFill>
                <a:latin typeface="Time New Roman"/>
              </a:rPr>
              <a:t>muộn</a:t>
            </a:r>
            <a:r>
              <a:rPr lang="en-US" sz="2800" dirty="0" smtClean="0">
                <a:solidFill>
                  <a:srgbClr val="002060"/>
                </a:solidFill>
                <a:latin typeface="Time New Roman"/>
              </a:rPr>
              <a:t> </a:t>
            </a:r>
            <a:r>
              <a:rPr lang="en-US" sz="2800" dirty="0" err="1" smtClean="0">
                <a:solidFill>
                  <a:srgbClr val="002060"/>
                </a:solidFill>
                <a:latin typeface="Time New Roman"/>
              </a:rPr>
              <a:t>hơn</a:t>
            </a:r>
            <a:r>
              <a:rPr lang="en-US" sz="2800" dirty="0" smtClean="0">
                <a:solidFill>
                  <a:srgbClr val="002060"/>
                </a:solidFill>
                <a:latin typeface="Time New Roman"/>
              </a:rPr>
              <a:t>.</a:t>
            </a:r>
            <a:endParaRPr lang="en-US" sz="2800" dirty="0">
              <a:solidFill>
                <a:srgbClr val="002060"/>
              </a:solidFill>
              <a:latin typeface="Time New Roman"/>
            </a:endParaRPr>
          </a:p>
        </p:txBody>
      </p:sp>
    </p:spTree>
    <p:extLst>
      <p:ext uri="{BB962C8B-B14F-4D97-AF65-F5344CB8AC3E}">
        <p14:creationId xmlns:p14="http://schemas.microsoft.com/office/powerpoint/2010/main" val="3120858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àng lọc trước sinh và sơ sinh.">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27200" y="1083735"/>
            <a:ext cx="8754534" cy="4368800"/>
          </a:xfrm>
          <a:prstGeom prst="rect">
            <a:avLst/>
          </a:prstGeom>
        </p:spPr>
      </p:pic>
      <p:sp>
        <p:nvSpPr>
          <p:cNvPr id="5" name="Rectangle 4"/>
          <p:cNvSpPr/>
          <p:nvPr/>
        </p:nvSpPr>
        <p:spPr>
          <a:xfrm>
            <a:off x="3802087" y="179400"/>
            <a:ext cx="5265159" cy="369332"/>
          </a:xfrm>
          <a:prstGeom prst="rect">
            <a:avLst/>
          </a:prstGeom>
        </p:spPr>
        <p:txBody>
          <a:bodyPr wrap="none">
            <a:spAutoFit/>
          </a:bodyPr>
          <a:lstStyle/>
          <a:p>
            <a:r>
              <a:rPr lang="en-US" dirty="0"/>
              <a:t>https://www.youtube.com/watch?v=8zqWQjrGYa8</a:t>
            </a:r>
          </a:p>
        </p:txBody>
      </p:sp>
      <p:sp>
        <p:nvSpPr>
          <p:cNvPr id="6" name="Rectangle 9"/>
          <p:cNvSpPr>
            <a:spLocks noChangeArrowheads="1"/>
          </p:cNvSpPr>
          <p:nvPr/>
        </p:nvSpPr>
        <p:spPr bwMode="auto">
          <a:xfrm>
            <a:off x="4187297" y="6277802"/>
            <a:ext cx="3449636" cy="46166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0" fontAlgn="base" hangingPunct="0">
              <a:spcBef>
                <a:spcPct val="0"/>
              </a:spcBef>
              <a:spcAft>
                <a:spcPct val="0"/>
              </a:spcAft>
            </a:pPr>
            <a:r>
              <a:rPr lang="en-GB" altLang="en-US" b="1" dirty="0" smtClean="0">
                <a:solidFill>
                  <a:srgbClr val="000000"/>
                </a:solidFill>
                <a:cs typeface="Times New Roman" panose="02020603050405020304" pitchFamily="18" charset="0"/>
              </a:rPr>
              <a:t>Video </a:t>
            </a:r>
            <a:r>
              <a:rPr lang="en-GB" altLang="en-US" b="1" dirty="0" err="1" smtClean="0">
                <a:solidFill>
                  <a:srgbClr val="000000"/>
                </a:solidFill>
                <a:cs typeface="Times New Roman" panose="02020603050405020304" pitchFamily="18" charset="0"/>
              </a:rPr>
              <a:t>sàng</a:t>
            </a:r>
            <a:r>
              <a:rPr lang="en-GB" altLang="en-US" b="1" dirty="0" smtClean="0">
                <a:solidFill>
                  <a:srgbClr val="000000"/>
                </a:solidFill>
                <a:cs typeface="Times New Roman" panose="02020603050405020304" pitchFamily="18" charset="0"/>
              </a:rPr>
              <a:t> </a:t>
            </a:r>
            <a:r>
              <a:rPr lang="en-GB" altLang="en-US" b="1" dirty="0" err="1" smtClean="0">
                <a:solidFill>
                  <a:srgbClr val="000000"/>
                </a:solidFill>
                <a:cs typeface="Times New Roman" panose="02020603050405020304" pitchFamily="18" charset="0"/>
              </a:rPr>
              <a:t>lọc</a:t>
            </a:r>
            <a:r>
              <a:rPr lang="en-GB" altLang="en-US" b="1" dirty="0" smtClean="0">
                <a:solidFill>
                  <a:srgbClr val="000000"/>
                </a:solidFill>
                <a:cs typeface="Times New Roman" panose="02020603050405020304" pitchFamily="18" charset="0"/>
              </a:rPr>
              <a:t> di </a:t>
            </a:r>
            <a:r>
              <a:rPr lang="en-GB" altLang="en-US" b="1" dirty="0" err="1" smtClean="0">
                <a:solidFill>
                  <a:srgbClr val="000000"/>
                </a:solidFill>
                <a:cs typeface="Times New Roman" panose="02020603050405020304" pitchFamily="18" charset="0"/>
              </a:rPr>
              <a:t>truyền</a:t>
            </a:r>
            <a:endParaRPr lang="en-GB" altLang="en-US" b="1" dirty="0">
              <a:solidFill>
                <a:srgbClr val="000000"/>
              </a:solidFill>
              <a:cs typeface="Times New Roman" panose="02020603050405020304" pitchFamily="18" charset="0"/>
            </a:endParaRPr>
          </a:p>
        </p:txBody>
      </p:sp>
    </p:spTree>
    <p:extLst>
      <p:ext uri="{BB962C8B-B14F-4D97-AF65-F5344CB8AC3E}">
        <p14:creationId xmlns:p14="http://schemas.microsoft.com/office/powerpoint/2010/main" val="240618193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17913" y="174802"/>
            <a:ext cx="7338740" cy="480131"/>
          </a:xfrm>
          <a:prstGeom prst="rect">
            <a:avLst/>
          </a:prstGeom>
        </p:spPr>
        <p:txBody>
          <a:bodyPr wrap="none">
            <a:spAutoFit/>
          </a:bodyPr>
          <a:lstStyle/>
          <a:p>
            <a:pPr marL="228600" indent="-228600">
              <a:lnSpc>
                <a:spcPct val="90000"/>
              </a:lnSpc>
              <a:spcBef>
                <a:spcPct val="50000"/>
              </a:spcBef>
            </a:pPr>
            <a:r>
              <a:rPr lang="en-US" sz="2800" b="1" dirty="0" err="1" smtClean="0">
                <a:solidFill>
                  <a:srgbClr val="FF0000"/>
                </a:solidFill>
                <a:latin typeface="Times New Roman" pitchFamily="18" charset="0"/>
                <a:cs typeface="Times New Roman" pitchFamily="18" charset="0"/>
              </a:rPr>
              <a:t>BÀI</a:t>
            </a:r>
            <a:r>
              <a:rPr lang="en-US" sz="2800" b="1" dirty="0" smtClean="0">
                <a:solidFill>
                  <a:srgbClr val="FF0000"/>
                </a:solidFill>
                <a:latin typeface="Times New Roman" pitchFamily="18" charset="0"/>
                <a:cs typeface="Times New Roman" pitchFamily="18" charset="0"/>
              </a:rPr>
              <a:t> 44. DI </a:t>
            </a:r>
            <a:r>
              <a:rPr lang="en-US" sz="2800" b="1" dirty="0" err="1" smtClean="0">
                <a:solidFill>
                  <a:srgbClr val="FF0000"/>
                </a:solidFill>
                <a:latin typeface="Times New Roman" pitchFamily="18" charset="0"/>
                <a:cs typeface="Times New Roman" pitchFamily="18" charset="0"/>
              </a:rPr>
              <a:t>TRUYỀN</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HỌC</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VỚI</a:t>
            </a:r>
            <a:r>
              <a:rPr lang="en-US" sz="2800" b="1" dirty="0" smtClean="0">
                <a:solidFill>
                  <a:srgbClr val="FF0000"/>
                </a:solidFill>
                <a:latin typeface="Times New Roman" pitchFamily="18" charset="0"/>
                <a:cs typeface="Times New Roman" pitchFamily="18" charset="0"/>
              </a:rPr>
              <a:t> CON </a:t>
            </a:r>
            <a:r>
              <a:rPr lang="en-US" sz="2800" b="1" dirty="0" err="1" smtClean="0">
                <a:solidFill>
                  <a:srgbClr val="FF0000"/>
                </a:solidFill>
                <a:latin typeface="Times New Roman" pitchFamily="18" charset="0"/>
                <a:cs typeface="Times New Roman" pitchFamily="18" charset="0"/>
              </a:rPr>
              <a:t>NGƯỜI</a:t>
            </a:r>
            <a:endParaRPr lang="en-US" sz="2800" b="1" dirty="0">
              <a:solidFill>
                <a:srgbClr val="FF0000"/>
              </a:solidFill>
              <a:latin typeface="Times New Roman" pitchFamily="18" charset="0"/>
              <a:cs typeface="Times New Roman" pitchFamily="18" charset="0"/>
            </a:endParaRPr>
          </a:p>
        </p:txBody>
      </p:sp>
      <p:sp>
        <p:nvSpPr>
          <p:cNvPr id="8" name="Text Box 4"/>
          <p:cNvSpPr txBox="1">
            <a:spLocks noChangeArrowheads="1"/>
          </p:cNvSpPr>
          <p:nvPr/>
        </p:nvSpPr>
        <p:spPr bwMode="auto">
          <a:xfrm>
            <a:off x="142058" y="654933"/>
            <a:ext cx="7017294" cy="523220"/>
          </a:xfrm>
          <a:prstGeom prst="rect">
            <a:avLst/>
          </a:prstGeom>
          <a:noFill/>
          <a:ln w="9525">
            <a:noFill/>
            <a:miter lim="800000"/>
            <a:headEnd/>
            <a:tailEnd/>
          </a:ln>
        </p:spPr>
        <p:txBody>
          <a:bodyPr wrap="square">
            <a:spAutoFit/>
          </a:bodyPr>
          <a:lstStyle/>
          <a:p>
            <a:pPr algn="ctr">
              <a:spcBef>
                <a:spcPct val="50000"/>
              </a:spcBef>
            </a:pPr>
            <a:r>
              <a:rPr lang="en-US" sz="2800" b="1" dirty="0" smtClean="0">
                <a:solidFill>
                  <a:srgbClr val="3F3F3F"/>
                </a:solidFill>
                <a:latin typeface="Times New Roman" pitchFamily="18" charset="0"/>
                <a:cs typeface="Times New Roman" pitchFamily="18" charset="0"/>
              </a:rPr>
              <a:t>2. </a:t>
            </a:r>
            <a:r>
              <a:rPr lang="en-US" sz="2800" b="1" dirty="0" err="1" smtClean="0">
                <a:solidFill>
                  <a:srgbClr val="3F3F3F"/>
                </a:solidFill>
                <a:latin typeface="Times New Roman" pitchFamily="18" charset="0"/>
                <a:cs typeface="Times New Roman" pitchFamily="18" charset="0"/>
              </a:rPr>
              <a:t>BỆNH</a:t>
            </a:r>
            <a:r>
              <a:rPr lang="en-US" sz="2800" b="1" dirty="0" smtClean="0">
                <a:solidFill>
                  <a:srgbClr val="3F3F3F"/>
                </a:solidFill>
                <a:latin typeface="Times New Roman" pitchFamily="18" charset="0"/>
                <a:cs typeface="Times New Roman" pitchFamily="18" charset="0"/>
              </a:rPr>
              <a:t> </a:t>
            </a:r>
            <a:r>
              <a:rPr lang="en-US" sz="2800" b="1" dirty="0" err="1" smtClean="0">
                <a:solidFill>
                  <a:srgbClr val="3F3F3F"/>
                </a:solidFill>
                <a:latin typeface="Times New Roman" pitchFamily="18" charset="0"/>
                <a:cs typeface="Times New Roman" pitchFamily="18" charset="0"/>
              </a:rPr>
              <a:t>VÀ</a:t>
            </a:r>
            <a:r>
              <a:rPr lang="en-US" sz="2800" b="1" dirty="0" smtClean="0">
                <a:solidFill>
                  <a:srgbClr val="3F3F3F"/>
                </a:solidFill>
                <a:latin typeface="Times New Roman" pitchFamily="18" charset="0"/>
                <a:cs typeface="Times New Roman" pitchFamily="18" charset="0"/>
              </a:rPr>
              <a:t> </a:t>
            </a:r>
            <a:r>
              <a:rPr lang="en-US" sz="2800" b="1" dirty="0" err="1" smtClean="0">
                <a:solidFill>
                  <a:srgbClr val="3F3F3F"/>
                </a:solidFill>
                <a:latin typeface="Times New Roman" pitchFamily="18" charset="0"/>
                <a:cs typeface="Times New Roman" pitchFamily="18" charset="0"/>
              </a:rPr>
              <a:t>TẬT</a:t>
            </a:r>
            <a:r>
              <a:rPr lang="en-US" sz="2800" b="1" dirty="0" smtClean="0">
                <a:solidFill>
                  <a:srgbClr val="3F3F3F"/>
                </a:solidFill>
                <a:latin typeface="Times New Roman" pitchFamily="18" charset="0"/>
                <a:cs typeface="Times New Roman" pitchFamily="18" charset="0"/>
              </a:rPr>
              <a:t> DI </a:t>
            </a:r>
            <a:r>
              <a:rPr lang="en-US" sz="2800" b="1" dirty="0" err="1" smtClean="0">
                <a:solidFill>
                  <a:srgbClr val="3F3F3F"/>
                </a:solidFill>
                <a:latin typeface="Times New Roman" pitchFamily="18" charset="0"/>
                <a:cs typeface="Times New Roman" pitchFamily="18" charset="0"/>
              </a:rPr>
              <a:t>TRUYỀN</a:t>
            </a:r>
            <a:r>
              <a:rPr lang="en-US" sz="2800" b="1" dirty="0" smtClean="0">
                <a:solidFill>
                  <a:srgbClr val="3F3F3F"/>
                </a:solidFill>
                <a:latin typeface="Times New Roman" pitchFamily="18" charset="0"/>
                <a:cs typeface="Times New Roman" pitchFamily="18" charset="0"/>
              </a:rPr>
              <a:t> Ở </a:t>
            </a:r>
            <a:r>
              <a:rPr lang="en-US" sz="2800" b="1" dirty="0" err="1" smtClean="0">
                <a:solidFill>
                  <a:srgbClr val="3F3F3F"/>
                </a:solidFill>
                <a:latin typeface="Times New Roman" pitchFamily="18" charset="0"/>
                <a:cs typeface="Times New Roman" pitchFamily="18" charset="0"/>
              </a:rPr>
              <a:t>NGƯỜI</a:t>
            </a:r>
            <a:endParaRPr lang="en-US" sz="2800" b="1" dirty="0">
              <a:solidFill>
                <a:srgbClr val="3F3F3F"/>
              </a:solidFill>
              <a:latin typeface="Times New Roman" pitchFamily="18" charset="0"/>
              <a:cs typeface="Times New Roman" pitchFamily="18" charset="0"/>
            </a:endParaRPr>
          </a:p>
        </p:txBody>
      </p:sp>
      <p:sp>
        <p:nvSpPr>
          <p:cNvPr id="2" name="Rectangle 1"/>
          <p:cNvSpPr/>
          <p:nvPr/>
        </p:nvSpPr>
        <p:spPr>
          <a:xfrm>
            <a:off x="1014025" y="1383066"/>
            <a:ext cx="10146515" cy="2006575"/>
          </a:xfrm>
          <a:prstGeom prst="rect">
            <a:avLst/>
          </a:prstGeom>
        </p:spPr>
        <p:txBody>
          <a:bodyPr wrap="square">
            <a:spAutoFit/>
          </a:bodyPr>
          <a:lstStyle/>
          <a:p>
            <a:pPr marL="342900" marR="718185" lvl="0" indent="-342900" algn="just">
              <a:lnSpc>
                <a:spcPct val="133000"/>
              </a:lnSpc>
              <a:spcBef>
                <a:spcPts val="470"/>
              </a:spcBef>
              <a:spcAft>
                <a:spcPts val="0"/>
              </a:spcAft>
              <a:buSzPts val="1200"/>
              <a:buFont typeface="Times New Roman" panose="02020603050405020304" pitchFamily="18" charset="0"/>
              <a:buChar char="–"/>
              <a:tabLst>
                <a:tab pos="936625" algn="l"/>
              </a:tabLst>
            </a:pPr>
            <a:r>
              <a:rPr lang="vi-VN"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Bệnh,</a:t>
            </a:r>
            <a:r>
              <a:rPr lang="vi-VN" sz="2400" spc="-45"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tật</a:t>
            </a:r>
            <a:r>
              <a:rPr lang="vi-VN" sz="2400" spc="-45"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di</a:t>
            </a:r>
            <a:r>
              <a:rPr lang="vi-VN" sz="2400" spc="-45"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truyền</a:t>
            </a:r>
            <a:r>
              <a:rPr lang="vi-VN" sz="2400" spc="-45"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ở</a:t>
            </a:r>
            <a:r>
              <a:rPr lang="vi-VN" sz="2400" spc="-45"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vi-VN" sz="2400" spc="-45"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là</a:t>
            </a:r>
            <a:r>
              <a:rPr lang="vi-VN" sz="2400" spc="-45"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vi-VN" sz="2400" spc="-45"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bất thường bẩm sinh của cơ thể, phát sinh do đột biến gene hoặc đột biến nhiễm sắc thể. Bệnh, tật di truyền ở người có thể gây nên bởi các tác nhân vật lí, hoá học và sinh học trong tự nhiên, do ô nhiễm môi trường, </a:t>
            </a:r>
            <a:r>
              <a:rPr lang="vi-VN" sz="2400"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rgbClr val="002060"/>
              </a:solidFill>
              <a:latin typeface="Times New Roman" panose="02020603050405020304" pitchFamily="18" charset="0"/>
              <a:ea typeface="Times New Roman" panose="02020603050405020304" pitchFamily="18" charset="0"/>
            </a:endParaRPr>
          </a:p>
        </p:txBody>
      </p:sp>
      <p:sp>
        <p:nvSpPr>
          <p:cNvPr id="3" name="Rectangle 2"/>
          <p:cNvSpPr/>
          <p:nvPr/>
        </p:nvSpPr>
        <p:spPr>
          <a:xfrm>
            <a:off x="863599" y="3594554"/>
            <a:ext cx="9736668" cy="1968488"/>
          </a:xfrm>
          <a:prstGeom prst="rect">
            <a:avLst/>
          </a:prstGeom>
        </p:spPr>
        <p:txBody>
          <a:bodyPr wrap="square">
            <a:spAutoFit/>
          </a:bodyPr>
          <a:lstStyle/>
          <a:p>
            <a:pPr marL="342900" marR="642620" lvl="0" indent="-342900" algn="just">
              <a:lnSpc>
                <a:spcPct val="127000"/>
              </a:lnSpc>
              <a:spcBef>
                <a:spcPts val="420"/>
              </a:spcBef>
              <a:spcAft>
                <a:spcPts val="0"/>
              </a:spcAft>
              <a:buSzPts val="1200"/>
              <a:buFont typeface="Times New Roman" panose="02020603050405020304" pitchFamily="18" charset="0"/>
              <a:buChar char="–"/>
              <a:tabLst>
                <a:tab pos="1007110" algn="l"/>
              </a:tabLst>
            </a:pPr>
            <a:r>
              <a:rPr lang="vi-VN"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Dựa</a:t>
            </a:r>
            <a:r>
              <a:rPr lang="vi-VN" sz="2400" spc="-55"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vào</a:t>
            </a:r>
            <a:r>
              <a:rPr lang="vi-VN" sz="2400" spc="-55"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đặc</a:t>
            </a:r>
            <a:r>
              <a:rPr lang="vi-VN" sz="2400" spc="-55"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điểm</a:t>
            </a:r>
            <a:r>
              <a:rPr lang="vi-VN" sz="2400" spc="-6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di</a:t>
            </a:r>
            <a:r>
              <a:rPr lang="vi-VN" sz="2400" spc="-55"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truyền</a:t>
            </a:r>
            <a:r>
              <a:rPr lang="vi-VN" sz="2400" spc="-6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và</a:t>
            </a:r>
            <a:r>
              <a:rPr lang="vi-VN" sz="2400" spc="-55"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vi-VN" sz="2400" spc="-6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hiện bên ngoài, người ta có thể nhận biết các hội chứng (Down, Turner, …), bệnh di truyền (bạch tạng, câm điếc bẩm sinh, …) và tật di truyền (hở khe môi, hàm; dính ngón tay; …).</a:t>
            </a:r>
            <a:endParaRPr lang="en-US" sz="2400" spc="0" dirty="0">
              <a:solidFill>
                <a:srgbClr val="002060"/>
              </a:solidFill>
              <a:effectLst/>
              <a:latin typeface="Times New Roman" panose="02020603050405020304" pitchFamily="18" charset="0"/>
              <a:ea typeface="Times New Roman" panose="02020603050405020304" pitchFamily="18" charset="0"/>
            </a:endParaRPr>
          </a:p>
        </p:txBody>
      </p:sp>
      <p:pic>
        <p:nvPicPr>
          <p:cNvPr id="11" name="Picture 6" descr="viet3"/>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42057" y="1082234"/>
            <a:ext cx="871967" cy="831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8088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17913" y="174802"/>
            <a:ext cx="7338740" cy="480131"/>
          </a:xfrm>
          <a:prstGeom prst="rect">
            <a:avLst/>
          </a:prstGeom>
        </p:spPr>
        <p:txBody>
          <a:bodyPr wrap="none">
            <a:spAutoFit/>
          </a:bodyPr>
          <a:lstStyle/>
          <a:p>
            <a:pPr marL="228600" lvl="0" indent="-228600">
              <a:lnSpc>
                <a:spcPct val="90000"/>
              </a:lnSpc>
              <a:spcBef>
                <a:spcPct val="50000"/>
              </a:spcBef>
            </a:pPr>
            <a:r>
              <a:rPr lang="en-US" sz="2800" b="1" dirty="0" err="1" smtClean="0">
                <a:solidFill>
                  <a:srgbClr val="FF0000"/>
                </a:solidFill>
                <a:latin typeface="Times New Roman" pitchFamily="18" charset="0"/>
                <a:cs typeface="Times New Roman" pitchFamily="18" charset="0"/>
              </a:rPr>
              <a:t>BÀI</a:t>
            </a:r>
            <a:r>
              <a:rPr lang="en-US" sz="2800" b="1" dirty="0" smtClean="0">
                <a:solidFill>
                  <a:srgbClr val="FF0000"/>
                </a:solidFill>
                <a:latin typeface="Times New Roman" pitchFamily="18" charset="0"/>
                <a:cs typeface="Times New Roman" pitchFamily="18" charset="0"/>
              </a:rPr>
              <a:t> 44. DI </a:t>
            </a:r>
            <a:r>
              <a:rPr lang="en-US" sz="2800" b="1" dirty="0" err="1" smtClean="0">
                <a:solidFill>
                  <a:srgbClr val="FF0000"/>
                </a:solidFill>
                <a:latin typeface="Times New Roman" pitchFamily="18" charset="0"/>
                <a:cs typeface="Times New Roman" pitchFamily="18" charset="0"/>
              </a:rPr>
              <a:t>TRUYỀN</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HỌC</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VỚI</a:t>
            </a:r>
            <a:r>
              <a:rPr lang="en-US" sz="2800" b="1" dirty="0" smtClean="0">
                <a:solidFill>
                  <a:srgbClr val="FF0000"/>
                </a:solidFill>
                <a:latin typeface="Times New Roman" pitchFamily="18" charset="0"/>
                <a:cs typeface="Times New Roman" pitchFamily="18" charset="0"/>
              </a:rPr>
              <a:t> CON </a:t>
            </a:r>
            <a:r>
              <a:rPr lang="en-US" sz="2800" b="1" dirty="0" err="1" smtClean="0">
                <a:solidFill>
                  <a:srgbClr val="FF0000"/>
                </a:solidFill>
                <a:latin typeface="Times New Roman" pitchFamily="18" charset="0"/>
                <a:cs typeface="Times New Roman" pitchFamily="18" charset="0"/>
              </a:rPr>
              <a:t>NGƯỜI</a:t>
            </a:r>
            <a:endParaRPr lang="en-US" sz="2800" b="1" dirty="0">
              <a:solidFill>
                <a:srgbClr val="FF0000"/>
              </a:solidFill>
              <a:latin typeface="Times New Roman" pitchFamily="18" charset="0"/>
              <a:cs typeface="Times New Roman" pitchFamily="18" charset="0"/>
            </a:endParaRPr>
          </a:p>
        </p:txBody>
      </p:sp>
      <p:sp>
        <p:nvSpPr>
          <p:cNvPr id="6" name="Text Box 4"/>
          <p:cNvSpPr txBox="1">
            <a:spLocks noChangeArrowheads="1"/>
          </p:cNvSpPr>
          <p:nvPr/>
        </p:nvSpPr>
        <p:spPr bwMode="auto">
          <a:xfrm>
            <a:off x="4836039" y="654933"/>
            <a:ext cx="2502487" cy="523220"/>
          </a:xfrm>
          <a:prstGeom prst="rect">
            <a:avLst/>
          </a:prstGeom>
          <a:noFill/>
          <a:ln w="9525">
            <a:noFill/>
            <a:miter lim="800000"/>
            <a:headEnd/>
            <a:tailEnd/>
          </a:ln>
        </p:spPr>
        <p:txBody>
          <a:bodyPr wrap="square">
            <a:spAutoFit/>
          </a:bodyPr>
          <a:lstStyle/>
          <a:p>
            <a:pPr algn="ctr">
              <a:spcBef>
                <a:spcPct val="50000"/>
              </a:spcBef>
            </a:pPr>
            <a:r>
              <a:rPr lang="en-US" sz="2800" b="1" dirty="0" err="1" smtClean="0">
                <a:solidFill>
                  <a:srgbClr val="002060"/>
                </a:solidFill>
                <a:latin typeface="Times New Roman" pitchFamily="18" charset="0"/>
                <a:cs typeface="Times New Roman" pitchFamily="18" charset="0"/>
              </a:rPr>
              <a:t>MỤC</a:t>
            </a:r>
            <a:r>
              <a:rPr lang="en-US" sz="2800" b="1" dirty="0" smtClean="0">
                <a:solidFill>
                  <a:srgbClr val="002060"/>
                </a:solidFill>
                <a:latin typeface="Times New Roman" pitchFamily="18" charset="0"/>
                <a:cs typeface="Times New Roman" pitchFamily="18" charset="0"/>
              </a:rPr>
              <a:t> </a:t>
            </a:r>
            <a:r>
              <a:rPr lang="en-US" sz="2800" b="1" dirty="0" err="1" smtClean="0">
                <a:solidFill>
                  <a:srgbClr val="002060"/>
                </a:solidFill>
                <a:latin typeface="Times New Roman" pitchFamily="18" charset="0"/>
                <a:cs typeface="Times New Roman" pitchFamily="18" charset="0"/>
              </a:rPr>
              <a:t>TIÊU</a:t>
            </a:r>
            <a:endParaRPr lang="en-US" sz="2800" b="1" dirty="0">
              <a:solidFill>
                <a:srgbClr val="002060"/>
              </a:solidFill>
              <a:latin typeface="Times New Roman" pitchFamily="18" charset="0"/>
              <a:cs typeface="Times New Roman" pitchFamily="18" charset="0"/>
            </a:endParaRPr>
          </a:p>
        </p:txBody>
      </p:sp>
      <p:sp>
        <p:nvSpPr>
          <p:cNvPr id="7" name="Rectangle 6"/>
          <p:cNvSpPr/>
          <p:nvPr/>
        </p:nvSpPr>
        <p:spPr>
          <a:xfrm>
            <a:off x="177548" y="1457371"/>
            <a:ext cx="11819467" cy="4410887"/>
          </a:xfrm>
          <a:prstGeom prst="rect">
            <a:avLst/>
          </a:prstGeom>
        </p:spPr>
        <p:txBody>
          <a:bodyPr wrap="square">
            <a:spAutoFit/>
          </a:bodyPr>
          <a:lstStyle/>
          <a:p>
            <a:pPr marL="1143000" marR="718185" lvl="2" indent="-228600" algn="just">
              <a:lnSpc>
                <a:spcPct val="130000"/>
              </a:lnSpc>
              <a:spcBef>
                <a:spcPts val="420"/>
              </a:spcBef>
              <a:spcAft>
                <a:spcPts val="0"/>
              </a:spcAft>
              <a:buSzPts val="1200"/>
              <a:buFont typeface="Times New Roman" panose="02020603050405020304" pitchFamily="18" charset="0"/>
              <a:buChar char="–"/>
              <a:tabLst>
                <a:tab pos="942975" algn="l"/>
              </a:tabLst>
            </a:pPr>
            <a:r>
              <a:rPr lang="vi-VN" sz="2000" b="1" dirty="0">
                <a:solidFill>
                  <a:schemeClr val="tx2"/>
                </a:solidFill>
                <a:latin typeface="Time New Roman"/>
                <a:ea typeface="Times New Roman" panose="02020603050405020304" pitchFamily="18" charset="0"/>
                <a:cs typeface="Times New Roman" panose="02020603050405020304" pitchFamily="18" charset="0"/>
              </a:rPr>
              <a:t>Nêu được một số ví dụ về tính trạng ở </a:t>
            </a:r>
            <a:r>
              <a:rPr lang="vi-VN" sz="2000" b="1" dirty="0" smtClean="0">
                <a:solidFill>
                  <a:schemeClr val="tx2"/>
                </a:solidFill>
                <a:latin typeface="Time New Roman"/>
                <a:ea typeface="Times New Roman" panose="02020603050405020304" pitchFamily="18" charset="0"/>
                <a:cs typeface="Times New Roman" panose="02020603050405020304" pitchFamily="18" charset="0"/>
              </a:rPr>
              <a:t>người</a:t>
            </a:r>
            <a:r>
              <a:rPr lang="en-US" sz="2000" b="1" dirty="0" smtClean="0">
                <a:solidFill>
                  <a:schemeClr val="tx2"/>
                </a:solidFill>
                <a:latin typeface="Time New Roman"/>
                <a:ea typeface="Times New Roman" panose="02020603050405020304" pitchFamily="18" charset="0"/>
                <a:cs typeface="Times New Roman" panose="02020603050405020304" pitchFamily="18" charset="0"/>
              </a:rPr>
              <a:t>.</a:t>
            </a:r>
          </a:p>
          <a:p>
            <a:pPr marL="1143000" marR="718185" lvl="2" indent="-228600" algn="just">
              <a:lnSpc>
                <a:spcPct val="130000"/>
              </a:lnSpc>
              <a:spcBef>
                <a:spcPts val="420"/>
              </a:spcBef>
              <a:spcAft>
                <a:spcPts val="0"/>
              </a:spcAft>
              <a:buSzPts val="1200"/>
              <a:buFont typeface="Times New Roman" panose="02020603050405020304" pitchFamily="18" charset="0"/>
              <a:buChar char="–"/>
              <a:tabLst>
                <a:tab pos="942975" algn="l"/>
              </a:tabLst>
            </a:pPr>
            <a:r>
              <a:rPr lang="vi-VN" sz="2000" b="1" dirty="0" smtClean="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Nêu được khái niệm về bệnh và tật di truyền ở </a:t>
            </a:r>
            <a:r>
              <a:rPr lang="vi-VN" sz="2000" b="1" dirty="0" smtClean="0">
                <a:solidFill>
                  <a:schemeClr val="tx2"/>
                </a:solidFill>
                <a:latin typeface="Time New Roman"/>
                <a:ea typeface="Times New Roman" panose="02020603050405020304" pitchFamily="18" charset="0"/>
                <a:cs typeface="Times New Roman" panose="02020603050405020304" pitchFamily="18" charset="0"/>
              </a:rPr>
              <a:t>người</a:t>
            </a:r>
            <a:r>
              <a:rPr lang="en-US" sz="2000" b="1" dirty="0" smtClean="0">
                <a:solidFill>
                  <a:schemeClr val="tx2"/>
                </a:solidFill>
                <a:latin typeface="Time New Roman"/>
                <a:ea typeface="Times New Roman" panose="02020603050405020304" pitchFamily="18" charset="0"/>
                <a:cs typeface="Times New Roman" panose="02020603050405020304" pitchFamily="18" charset="0"/>
              </a:rPr>
              <a:t>.</a:t>
            </a:r>
          </a:p>
          <a:p>
            <a:pPr marL="1143000" marR="718185" lvl="2" indent="-228600" algn="just">
              <a:lnSpc>
                <a:spcPct val="130000"/>
              </a:lnSpc>
              <a:spcBef>
                <a:spcPts val="420"/>
              </a:spcBef>
              <a:spcAft>
                <a:spcPts val="0"/>
              </a:spcAft>
              <a:buSzPts val="1200"/>
              <a:buFont typeface="Times New Roman" panose="02020603050405020304" pitchFamily="18" charset="0"/>
              <a:buChar char="–"/>
              <a:tabLst>
                <a:tab pos="942975" algn="l"/>
              </a:tabLst>
            </a:pPr>
            <a:r>
              <a:rPr lang="vi-VN" sz="2000" b="1" dirty="0" smtClean="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Trình bày được một số tác nhân gây bệnh di </a:t>
            </a:r>
            <a:r>
              <a:rPr lang="vi-VN" sz="2000" b="1" dirty="0" smtClean="0">
                <a:solidFill>
                  <a:schemeClr val="tx2"/>
                </a:solidFill>
                <a:latin typeface="Time New Roman"/>
                <a:ea typeface="Times New Roman" panose="02020603050405020304" pitchFamily="18" charset="0"/>
                <a:cs typeface="Times New Roman" panose="02020603050405020304" pitchFamily="18" charset="0"/>
              </a:rPr>
              <a:t>truyền</a:t>
            </a:r>
            <a:r>
              <a:rPr lang="en-US" sz="2000" b="1" dirty="0" smtClean="0">
                <a:solidFill>
                  <a:schemeClr val="tx2"/>
                </a:solidFill>
                <a:latin typeface="Time New Roman"/>
                <a:ea typeface="Times New Roman" panose="02020603050405020304" pitchFamily="18" charset="0"/>
                <a:cs typeface="Times New Roman" panose="02020603050405020304" pitchFamily="18" charset="0"/>
              </a:rPr>
              <a:t>.</a:t>
            </a:r>
          </a:p>
          <a:p>
            <a:pPr marL="1143000" marR="718185" lvl="2" indent="-228600" algn="just">
              <a:lnSpc>
                <a:spcPct val="130000"/>
              </a:lnSpc>
              <a:spcBef>
                <a:spcPts val="420"/>
              </a:spcBef>
              <a:spcAft>
                <a:spcPts val="0"/>
              </a:spcAft>
              <a:buSzPts val="1200"/>
              <a:buFont typeface="Times New Roman" panose="02020603050405020304" pitchFamily="18" charset="0"/>
              <a:buChar char="–"/>
              <a:tabLst>
                <a:tab pos="942975" algn="l"/>
              </a:tabLst>
            </a:pPr>
            <a:r>
              <a:rPr lang="vi-VN" sz="2000" b="1" spc="-55" dirty="0" smtClean="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Kể</a:t>
            </a:r>
            <a:r>
              <a:rPr lang="vi-VN" sz="2000" b="1" spc="-50"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tên</a:t>
            </a:r>
            <a:r>
              <a:rPr lang="vi-VN" sz="2000" b="1" spc="-5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được</a:t>
            </a:r>
            <a:r>
              <a:rPr lang="vi-VN" sz="2000" b="1" spc="-5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một</a:t>
            </a:r>
            <a:r>
              <a:rPr lang="vi-VN" sz="2000" b="1" spc="-5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số</a:t>
            </a:r>
            <a:r>
              <a:rPr lang="vi-VN" sz="2000" b="1" spc="-5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hội</a:t>
            </a:r>
            <a:r>
              <a:rPr lang="vi-VN" sz="2000" b="1" spc="-5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chứng</a:t>
            </a:r>
            <a:r>
              <a:rPr lang="vi-VN" sz="2000" b="1" spc="-5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và</a:t>
            </a:r>
            <a:r>
              <a:rPr lang="vi-VN" sz="2000" b="1" spc="-5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bệnh</a:t>
            </a:r>
            <a:r>
              <a:rPr lang="vi-VN" sz="2000" b="1" spc="-5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di</a:t>
            </a:r>
            <a:r>
              <a:rPr lang="vi-VN" sz="2000" b="1" spc="-50"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truyền</a:t>
            </a:r>
            <a:r>
              <a:rPr lang="vi-VN" sz="2000" b="1" spc="-50"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ở</a:t>
            </a:r>
            <a:r>
              <a:rPr lang="vi-VN" sz="2000" b="1" spc="-5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smtClean="0">
                <a:solidFill>
                  <a:schemeClr val="tx2"/>
                </a:solidFill>
                <a:latin typeface="Time New Roman"/>
                <a:ea typeface="Times New Roman" panose="02020603050405020304" pitchFamily="18" charset="0"/>
                <a:cs typeface="Times New Roman" panose="02020603050405020304" pitchFamily="18" charset="0"/>
              </a:rPr>
              <a:t>người</a:t>
            </a:r>
            <a:r>
              <a:rPr lang="en-US" sz="2000" b="1" dirty="0" smtClean="0">
                <a:solidFill>
                  <a:schemeClr val="tx2"/>
                </a:solidFill>
                <a:latin typeface="Time New Roman"/>
                <a:ea typeface="Times New Roman" panose="02020603050405020304" pitchFamily="18" charset="0"/>
                <a:cs typeface="Times New Roman" panose="02020603050405020304" pitchFamily="18" charset="0"/>
              </a:rPr>
              <a:t>.</a:t>
            </a:r>
          </a:p>
          <a:p>
            <a:pPr marL="1143000" marR="718185" lvl="2" indent="-228600" algn="just">
              <a:lnSpc>
                <a:spcPct val="130000"/>
              </a:lnSpc>
              <a:spcBef>
                <a:spcPts val="420"/>
              </a:spcBef>
              <a:spcAft>
                <a:spcPts val="0"/>
              </a:spcAft>
              <a:buSzPts val="1200"/>
              <a:buFont typeface="Times New Roman" panose="02020603050405020304" pitchFamily="18" charset="0"/>
              <a:buChar char="–"/>
              <a:tabLst>
                <a:tab pos="942975" algn="l"/>
              </a:tabLst>
            </a:pPr>
            <a:r>
              <a:rPr lang="vi-VN" sz="2000" b="1" spc="-55" dirty="0" smtClean="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Dựa</a:t>
            </a:r>
            <a:r>
              <a:rPr lang="vi-VN" sz="2000" b="1" spc="-50"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vào</a:t>
            </a:r>
            <a:r>
              <a:rPr lang="vi-VN" sz="2000" b="1" spc="-5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ảnh</a:t>
            </a:r>
            <a:r>
              <a:rPr lang="vi-VN" sz="2000" b="1" spc="-5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(hoặc</a:t>
            </a:r>
            <a:r>
              <a:rPr lang="vi-VN" sz="2000" b="1" spc="-5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học</a:t>
            </a:r>
            <a:r>
              <a:rPr lang="vi-VN" sz="2000" b="1" spc="-5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liệu điện</a:t>
            </a:r>
            <a:r>
              <a:rPr lang="vi-VN" sz="2000" b="1" spc="-4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tử)</a:t>
            </a:r>
            <a:r>
              <a:rPr lang="vi-VN" sz="2000" b="1" spc="-4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kể</a:t>
            </a:r>
            <a:r>
              <a:rPr lang="vi-VN" sz="2000" b="1" spc="-4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tên</a:t>
            </a:r>
            <a:r>
              <a:rPr lang="vi-VN" sz="2000" b="1" spc="-4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được</a:t>
            </a:r>
            <a:r>
              <a:rPr lang="vi-VN" sz="2000" b="1" spc="-4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một</a:t>
            </a:r>
            <a:r>
              <a:rPr lang="vi-VN" sz="2000" b="1" spc="-4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số</a:t>
            </a:r>
            <a:r>
              <a:rPr lang="vi-VN" sz="2000" b="1" spc="-4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tật</a:t>
            </a:r>
            <a:r>
              <a:rPr lang="vi-VN" sz="2000" b="1" spc="-4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di</a:t>
            </a:r>
            <a:r>
              <a:rPr lang="vi-VN" sz="2000" b="1" spc="-4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truyền</a:t>
            </a:r>
            <a:r>
              <a:rPr lang="vi-VN" sz="2000" b="1" spc="-4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ở</a:t>
            </a:r>
            <a:r>
              <a:rPr lang="vi-VN" sz="2000" b="1" spc="-4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smtClean="0">
                <a:solidFill>
                  <a:schemeClr val="tx2"/>
                </a:solidFill>
                <a:latin typeface="Time New Roman"/>
                <a:ea typeface="Times New Roman" panose="02020603050405020304" pitchFamily="18" charset="0"/>
                <a:cs typeface="Times New Roman" panose="02020603050405020304" pitchFamily="18" charset="0"/>
              </a:rPr>
              <a:t>người</a:t>
            </a:r>
            <a:r>
              <a:rPr lang="en-US" sz="2000" b="1" dirty="0" smtClean="0">
                <a:solidFill>
                  <a:schemeClr val="tx2"/>
                </a:solidFill>
                <a:latin typeface="Time New Roman"/>
                <a:ea typeface="Times New Roman" panose="02020603050405020304" pitchFamily="18" charset="0"/>
                <a:cs typeface="Times New Roman" panose="02020603050405020304" pitchFamily="18" charset="0"/>
              </a:rPr>
              <a:t>.</a:t>
            </a:r>
          </a:p>
          <a:p>
            <a:pPr marL="1143000" marR="718185" lvl="2" indent="-228600" algn="just">
              <a:lnSpc>
                <a:spcPct val="130000"/>
              </a:lnSpc>
              <a:spcBef>
                <a:spcPts val="420"/>
              </a:spcBef>
              <a:spcAft>
                <a:spcPts val="0"/>
              </a:spcAft>
              <a:buSzPts val="1200"/>
              <a:buFont typeface="Times New Roman" panose="02020603050405020304" pitchFamily="18" charset="0"/>
              <a:buChar char="–"/>
              <a:tabLst>
                <a:tab pos="942975" algn="l"/>
              </a:tabLst>
            </a:pPr>
            <a:r>
              <a:rPr lang="vi-VN" sz="2000" b="1" spc="-50" dirty="0" smtClean="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Nêu</a:t>
            </a:r>
            <a:r>
              <a:rPr lang="vi-VN" sz="2000" b="1" spc="-4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được</a:t>
            </a:r>
            <a:r>
              <a:rPr lang="vi-VN" sz="2000" b="1" spc="-4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vai</a:t>
            </a:r>
            <a:r>
              <a:rPr lang="vi-VN" sz="2000" b="1" spc="-4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trò</a:t>
            </a:r>
            <a:r>
              <a:rPr lang="vi-VN" sz="2000" b="1" spc="-4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của</a:t>
            </a:r>
            <a:r>
              <a:rPr lang="vi-VN" sz="2000" b="1" spc="-4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di</a:t>
            </a:r>
            <a:r>
              <a:rPr lang="vi-VN" sz="2000" b="1" spc="-4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truyền</a:t>
            </a:r>
            <a:r>
              <a:rPr lang="vi-VN" sz="2000" b="1" spc="-4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học</a:t>
            </a:r>
            <a:r>
              <a:rPr lang="vi-VN" sz="2000" b="1" spc="-4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với</a:t>
            </a:r>
            <a:r>
              <a:rPr lang="vi-VN" sz="2000" b="1" spc="-45"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hôn nhân và trình bày được quan điểm về lựa chọn giới tính trong sinh sản ở người; Nêu được</a:t>
            </a:r>
            <a:r>
              <a:rPr lang="vi-VN" sz="2000" b="1" spc="200" dirty="0">
                <a:solidFill>
                  <a:schemeClr val="tx2"/>
                </a:solidFill>
                <a:latin typeface="Time New Roman"/>
                <a:ea typeface="Times New Roman" panose="02020603050405020304" pitchFamily="18" charset="0"/>
                <a:cs typeface="Times New Roman" panose="02020603050405020304" pitchFamily="18" charset="0"/>
              </a:rPr>
              <a:t> </a:t>
            </a:r>
            <a:r>
              <a:rPr lang="vi-VN" sz="2000" b="1" dirty="0">
                <a:solidFill>
                  <a:schemeClr val="tx2"/>
                </a:solidFill>
                <a:latin typeface="Time New Roman"/>
                <a:ea typeface="Times New Roman" panose="02020603050405020304" pitchFamily="18" charset="0"/>
                <a:cs typeface="Times New Roman" panose="02020603050405020304" pitchFamily="18" charset="0"/>
              </a:rPr>
              <a:t>ý nghĩa của việc cấm kết hôn gần huyết thống</a:t>
            </a:r>
            <a:r>
              <a:rPr lang="vi-VN" sz="2000" b="1" dirty="0" smtClean="0">
                <a:solidFill>
                  <a:schemeClr val="tx2"/>
                </a:solidFill>
                <a:latin typeface="Time New Roman"/>
                <a:ea typeface="Times New Roman" panose="02020603050405020304" pitchFamily="18" charset="0"/>
                <a:cs typeface="Times New Roman" panose="02020603050405020304" pitchFamily="18" charset="0"/>
              </a:rPr>
              <a:t>.</a:t>
            </a:r>
            <a:endParaRPr lang="en-US" sz="2000" b="1" dirty="0" smtClean="0">
              <a:solidFill>
                <a:schemeClr val="tx2"/>
              </a:solidFill>
              <a:latin typeface="Time New Roman"/>
              <a:ea typeface="Times New Roman" panose="02020603050405020304" pitchFamily="18" charset="0"/>
              <a:cs typeface="Times New Roman" panose="02020603050405020304" pitchFamily="18" charset="0"/>
            </a:endParaRPr>
          </a:p>
          <a:p>
            <a:pPr marL="1257300" marR="718185" lvl="2" indent="-342900" algn="just">
              <a:lnSpc>
                <a:spcPct val="130000"/>
              </a:lnSpc>
              <a:spcBef>
                <a:spcPts val="420"/>
              </a:spcBef>
              <a:spcAft>
                <a:spcPts val="0"/>
              </a:spcAft>
              <a:buSzPts val="1200"/>
              <a:buFontTx/>
              <a:buChar char="-"/>
              <a:tabLst>
                <a:tab pos="942975" algn="l"/>
              </a:tabLst>
            </a:pPr>
            <a:r>
              <a:rPr lang="en-US" sz="2000" b="1" dirty="0" err="1" smtClean="0">
                <a:solidFill>
                  <a:schemeClr val="tx2"/>
                </a:solidFill>
                <a:latin typeface="Time New Roman"/>
                <a:ea typeface="Times New Roman" panose="02020603050405020304" pitchFamily="18" charset="0"/>
                <a:cs typeface="Times New Roman" panose="02020603050405020304" pitchFamily="18" charset="0"/>
              </a:rPr>
              <a:t>Tìm</a:t>
            </a:r>
            <a:r>
              <a:rPr lang="en-US" sz="2000" b="1" dirty="0" smtClean="0">
                <a:solidFill>
                  <a:schemeClr val="tx2"/>
                </a:solidFill>
                <a:latin typeface="Time New Roman"/>
                <a:ea typeface="Times New Roman" panose="02020603050405020304" pitchFamily="18" charset="0"/>
                <a:cs typeface="Times New Roman" panose="02020603050405020304" pitchFamily="18" charset="0"/>
              </a:rPr>
              <a:t> </a:t>
            </a:r>
            <a:r>
              <a:rPr lang="en-US" sz="2000" b="1" dirty="0" err="1" smtClean="0">
                <a:solidFill>
                  <a:schemeClr val="tx2"/>
                </a:solidFill>
                <a:latin typeface="Time New Roman"/>
                <a:ea typeface="Times New Roman" panose="02020603050405020304" pitchFamily="18" charset="0"/>
                <a:cs typeface="Times New Roman" panose="02020603050405020304" pitchFamily="18" charset="0"/>
              </a:rPr>
              <a:t>hiểu</a:t>
            </a:r>
            <a:r>
              <a:rPr lang="en-US" sz="2000" b="1" dirty="0" smtClean="0">
                <a:solidFill>
                  <a:schemeClr val="tx2"/>
                </a:solidFill>
                <a:latin typeface="Time New Roman"/>
                <a:ea typeface="Times New Roman" panose="02020603050405020304" pitchFamily="18" charset="0"/>
                <a:cs typeface="Times New Roman" panose="02020603050405020304" pitchFamily="18" charset="0"/>
              </a:rPr>
              <a:t> </a:t>
            </a:r>
            <a:r>
              <a:rPr lang="en-US" sz="2000" b="1" dirty="0" err="1" smtClean="0">
                <a:solidFill>
                  <a:schemeClr val="tx2"/>
                </a:solidFill>
                <a:latin typeface="Time New Roman"/>
                <a:ea typeface="Times New Roman" panose="02020603050405020304" pitchFamily="18" charset="0"/>
                <a:cs typeface="Times New Roman" panose="02020603050405020304" pitchFamily="18" charset="0"/>
              </a:rPr>
              <a:t>được</a:t>
            </a:r>
            <a:r>
              <a:rPr lang="en-US" sz="2000" b="1" dirty="0" smtClean="0">
                <a:solidFill>
                  <a:schemeClr val="tx2"/>
                </a:solidFill>
                <a:latin typeface="Time New Roman"/>
                <a:ea typeface="Times New Roman" panose="02020603050405020304" pitchFamily="18" charset="0"/>
                <a:cs typeface="Times New Roman" panose="02020603050405020304" pitchFamily="18" charset="0"/>
              </a:rPr>
              <a:t> </a:t>
            </a:r>
            <a:r>
              <a:rPr lang="en-US" sz="2000" b="1" dirty="0" err="1" smtClean="0">
                <a:solidFill>
                  <a:schemeClr val="tx2"/>
                </a:solidFill>
                <a:latin typeface="Time New Roman"/>
                <a:ea typeface="Times New Roman" panose="02020603050405020304" pitchFamily="18" charset="0"/>
                <a:cs typeface="Times New Roman" panose="02020603050405020304" pitchFamily="18" charset="0"/>
              </a:rPr>
              <a:t>một</a:t>
            </a:r>
            <a:r>
              <a:rPr lang="en-US" sz="2000" b="1" dirty="0" smtClean="0">
                <a:solidFill>
                  <a:schemeClr val="tx2"/>
                </a:solidFill>
                <a:latin typeface="Time New Roman"/>
                <a:ea typeface="Times New Roman" panose="02020603050405020304" pitchFamily="18" charset="0"/>
                <a:cs typeface="Times New Roman" panose="02020603050405020304" pitchFamily="18" charset="0"/>
              </a:rPr>
              <a:t> </a:t>
            </a:r>
            <a:r>
              <a:rPr lang="en-US" sz="2000" b="1" dirty="0" err="1" smtClean="0">
                <a:solidFill>
                  <a:schemeClr val="tx2"/>
                </a:solidFill>
                <a:latin typeface="Time New Roman"/>
                <a:ea typeface="Times New Roman" panose="02020603050405020304" pitchFamily="18" charset="0"/>
                <a:cs typeface="Times New Roman" panose="02020603050405020304" pitchFamily="18" charset="0"/>
              </a:rPr>
              <a:t>số</a:t>
            </a:r>
            <a:r>
              <a:rPr lang="en-US" sz="2000" b="1" dirty="0" smtClean="0">
                <a:solidFill>
                  <a:schemeClr val="tx2"/>
                </a:solidFill>
                <a:latin typeface="Time New Roman"/>
                <a:ea typeface="Times New Roman" panose="02020603050405020304" pitchFamily="18" charset="0"/>
                <a:cs typeface="Times New Roman" panose="02020603050405020304" pitchFamily="18" charset="0"/>
              </a:rPr>
              <a:t> </a:t>
            </a:r>
            <a:r>
              <a:rPr lang="en-US" sz="2000" b="1" dirty="0" err="1" smtClean="0">
                <a:solidFill>
                  <a:schemeClr val="tx2"/>
                </a:solidFill>
                <a:latin typeface="Time New Roman"/>
                <a:ea typeface="Times New Roman" panose="02020603050405020304" pitchFamily="18" charset="0"/>
                <a:cs typeface="Times New Roman" panose="02020603050405020304" pitchFamily="18" charset="0"/>
              </a:rPr>
              <a:t>bệnh</a:t>
            </a:r>
            <a:r>
              <a:rPr lang="en-US" sz="2000" b="1" dirty="0" smtClean="0">
                <a:solidFill>
                  <a:schemeClr val="tx2"/>
                </a:solidFill>
                <a:latin typeface="Time New Roman"/>
                <a:ea typeface="Times New Roman" panose="02020603050405020304" pitchFamily="18" charset="0"/>
                <a:cs typeface="Times New Roman" panose="02020603050405020304" pitchFamily="18" charset="0"/>
              </a:rPr>
              <a:t> di </a:t>
            </a:r>
            <a:r>
              <a:rPr lang="en-US" sz="2000" b="1" dirty="0" err="1" smtClean="0">
                <a:solidFill>
                  <a:schemeClr val="tx2"/>
                </a:solidFill>
                <a:latin typeface="Time New Roman"/>
                <a:ea typeface="Times New Roman" panose="02020603050405020304" pitchFamily="18" charset="0"/>
                <a:cs typeface="Times New Roman" panose="02020603050405020304" pitchFamily="18" charset="0"/>
              </a:rPr>
              <a:t>truyền</a:t>
            </a:r>
            <a:r>
              <a:rPr lang="en-US" sz="2000" b="1" dirty="0" smtClean="0">
                <a:solidFill>
                  <a:schemeClr val="tx2"/>
                </a:solidFill>
                <a:latin typeface="Time New Roman"/>
                <a:ea typeface="Times New Roman" panose="02020603050405020304" pitchFamily="18" charset="0"/>
                <a:cs typeface="Times New Roman" panose="02020603050405020304" pitchFamily="18" charset="0"/>
              </a:rPr>
              <a:t> ở </a:t>
            </a:r>
            <a:r>
              <a:rPr lang="en-US" sz="2000" b="1" dirty="0" err="1" smtClean="0">
                <a:solidFill>
                  <a:schemeClr val="tx2"/>
                </a:solidFill>
                <a:latin typeface="Time New Roman"/>
                <a:ea typeface="Times New Roman" panose="02020603050405020304" pitchFamily="18" charset="0"/>
                <a:cs typeface="Times New Roman" panose="02020603050405020304" pitchFamily="18" charset="0"/>
              </a:rPr>
              <a:t>địa</a:t>
            </a:r>
            <a:r>
              <a:rPr lang="en-US" sz="2000" b="1" dirty="0" smtClean="0">
                <a:solidFill>
                  <a:schemeClr val="tx2"/>
                </a:solidFill>
                <a:latin typeface="Time New Roman"/>
                <a:ea typeface="Times New Roman" panose="02020603050405020304" pitchFamily="18" charset="0"/>
                <a:cs typeface="Times New Roman" panose="02020603050405020304" pitchFamily="18" charset="0"/>
              </a:rPr>
              <a:t> </a:t>
            </a:r>
            <a:r>
              <a:rPr lang="en-US" sz="2000" b="1" dirty="0" err="1" smtClean="0">
                <a:solidFill>
                  <a:schemeClr val="tx2"/>
                </a:solidFill>
                <a:latin typeface="Time New Roman"/>
                <a:ea typeface="Times New Roman" panose="02020603050405020304" pitchFamily="18" charset="0"/>
                <a:cs typeface="Times New Roman" panose="02020603050405020304" pitchFamily="18" charset="0"/>
              </a:rPr>
              <a:t>phương</a:t>
            </a:r>
            <a:r>
              <a:rPr lang="en-US" sz="2000" b="1" dirty="0" smtClean="0">
                <a:solidFill>
                  <a:schemeClr val="tx2"/>
                </a:solidFill>
                <a:latin typeface="Time New Roman"/>
                <a:ea typeface="Times New Roman" panose="02020603050405020304" pitchFamily="18" charset="0"/>
                <a:cs typeface="Times New Roman" panose="02020603050405020304" pitchFamily="18" charset="0"/>
              </a:rPr>
              <a:t>.</a:t>
            </a:r>
          </a:p>
          <a:p>
            <a:pPr marR="718185" lvl="2" algn="just">
              <a:lnSpc>
                <a:spcPct val="130000"/>
              </a:lnSpc>
              <a:spcBef>
                <a:spcPts val="420"/>
              </a:spcBef>
              <a:spcAft>
                <a:spcPts val="0"/>
              </a:spcAft>
              <a:buSzPts val="1200"/>
              <a:tabLst>
                <a:tab pos="942975" algn="l"/>
              </a:tabLst>
            </a:pPr>
            <a:r>
              <a:rPr lang="en-US" sz="2000" dirty="0">
                <a:solidFill>
                  <a:schemeClr val="tx2"/>
                </a:solidFill>
                <a:latin typeface="Time New Roman"/>
                <a:ea typeface="Times New Roman" panose="02020603050405020304" pitchFamily="18" charset="0"/>
                <a:cs typeface="Times New Roman" panose="02020603050405020304" pitchFamily="18" charset="0"/>
              </a:rPr>
              <a:t>-</a:t>
            </a:r>
            <a:r>
              <a:rPr lang="en-US" sz="2000" b="1" spc="0" dirty="0" smtClean="0">
                <a:solidFill>
                  <a:schemeClr val="tx2"/>
                </a:solidFill>
                <a:effectLst/>
                <a:latin typeface="Time New Roman"/>
                <a:ea typeface="Times New Roman" panose="02020603050405020304" pitchFamily="18" charset="0"/>
                <a:cs typeface="Times New Roman" panose="02020603050405020304" pitchFamily="18" charset="0"/>
              </a:rPr>
              <a:t> </a:t>
            </a:r>
            <a:r>
              <a:rPr lang="en-US" sz="2000" b="1" spc="0" dirty="0" err="1" smtClean="0">
                <a:solidFill>
                  <a:schemeClr val="tx2"/>
                </a:solidFill>
                <a:effectLst/>
                <a:latin typeface="Time New Roman"/>
                <a:ea typeface="Times New Roman" panose="02020603050405020304" pitchFamily="18" charset="0"/>
                <a:cs typeface="Times New Roman" panose="02020603050405020304" pitchFamily="18" charset="0"/>
              </a:rPr>
              <a:t>Tìm</a:t>
            </a:r>
            <a:r>
              <a:rPr lang="en-US" sz="2000" b="1" spc="0" dirty="0" smtClean="0">
                <a:solidFill>
                  <a:schemeClr val="tx2"/>
                </a:solidFill>
                <a:effectLst/>
                <a:latin typeface="Time New Roman"/>
                <a:ea typeface="Times New Roman" panose="02020603050405020304" pitchFamily="18" charset="0"/>
                <a:cs typeface="Times New Roman" panose="02020603050405020304" pitchFamily="18" charset="0"/>
              </a:rPr>
              <a:t> </a:t>
            </a:r>
            <a:r>
              <a:rPr lang="en-US" sz="2000" b="1" spc="0" dirty="0" err="1" smtClean="0">
                <a:solidFill>
                  <a:schemeClr val="tx2"/>
                </a:solidFill>
                <a:effectLst/>
                <a:latin typeface="Time New Roman"/>
                <a:ea typeface="Times New Roman" panose="02020603050405020304" pitchFamily="18" charset="0"/>
                <a:cs typeface="Times New Roman" panose="02020603050405020304" pitchFamily="18" charset="0"/>
              </a:rPr>
              <a:t>hiểu</a:t>
            </a:r>
            <a:r>
              <a:rPr lang="en-US" sz="2000" b="1" spc="0" dirty="0" smtClean="0">
                <a:solidFill>
                  <a:schemeClr val="tx2"/>
                </a:solidFill>
                <a:effectLst/>
                <a:latin typeface="Time New Roman"/>
                <a:ea typeface="Times New Roman" panose="02020603050405020304" pitchFamily="18" charset="0"/>
                <a:cs typeface="Times New Roman" panose="02020603050405020304" pitchFamily="18" charset="0"/>
              </a:rPr>
              <a:t> </a:t>
            </a:r>
            <a:r>
              <a:rPr lang="en-US" sz="2000" b="1" spc="0" dirty="0" err="1" smtClean="0">
                <a:solidFill>
                  <a:schemeClr val="tx2"/>
                </a:solidFill>
                <a:effectLst/>
                <a:latin typeface="Time New Roman"/>
                <a:ea typeface="Times New Roman" panose="02020603050405020304" pitchFamily="18" charset="0"/>
                <a:cs typeface="Times New Roman" panose="02020603050405020304" pitchFamily="18" charset="0"/>
              </a:rPr>
              <a:t>được</a:t>
            </a:r>
            <a:r>
              <a:rPr lang="en-US" sz="2000" b="1" spc="0" dirty="0" smtClean="0">
                <a:solidFill>
                  <a:schemeClr val="tx2"/>
                </a:solidFill>
                <a:effectLst/>
                <a:latin typeface="Time New Roman"/>
                <a:ea typeface="Times New Roman" panose="02020603050405020304" pitchFamily="18" charset="0"/>
                <a:cs typeface="Times New Roman" panose="02020603050405020304" pitchFamily="18" charset="0"/>
              </a:rPr>
              <a:t> </a:t>
            </a:r>
            <a:r>
              <a:rPr lang="en-US" sz="2000" b="1" spc="0" dirty="0" err="1" smtClean="0">
                <a:solidFill>
                  <a:schemeClr val="tx2"/>
                </a:solidFill>
                <a:effectLst/>
                <a:latin typeface="Time New Roman"/>
                <a:ea typeface="Times New Roman" panose="02020603050405020304" pitchFamily="18" charset="0"/>
                <a:cs typeface="Times New Roman" panose="02020603050405020304" pitchFamily="18" charset="0"/>
              </a:rPr>
              <a:t>tuổi</a:t>
            </a:r>
            <a:r>
              <a:rPr lang="en-US" sz="2000" b="1" spc="0" dirty="0" smtClean="0">
                <a:solidFill>
                  <a:schemeClr val="tx2"/>
                </a:solidFill>
                <a:effectLst/>
                <a:latin typeface="Time New Roman"/>
                <a:ea typeface="Times New Roman" panose="02020603050405020304" pitchFamily="18" charset="0"/>
                <a:cs typeface="Times New Roman" panose="02020603050405020304" pitchFamily="18" charset="0"/>
              </a:rPr>
              <a:t> </a:t>
            </a:r>
            <a:r>
              <a:rPr lang="en-US" sz="2000" b="1" spc="0" dirty="0" err="1" smtClean="0">
                <a:solidFill>
                  <a:schemeClr val="tx2"/>
                </a:solidFill>
                <a:effectLst/>
                <a:latin typeface="Time New Roman"/>
                <a:ea typeface="Times New Roman" panose="02020603050405020304" pitchFamily="18" charset="0"/>
                <a:cs typeface="Times New Roman" panose="02020603050405020304" pitchFamily="18" charset="0"/>
              </a:rPr>
              <a:t>kết</a:t>
            </a:r>
            <a:r>
              <a:rPr lang="en-US" sz="2000" b="1" spc="0" dirty="0" smtClean="0">
                <a:solidFill>
                  <a:schemeClr val="tx2"/>
                </a:solidFill>
                <a:effectLst/>
                <a:latin typeface="Time New Roman"/>
                <a:ea typeface="Times New Roman" panose="02020603050405020304" pitchFamily="18" charset="0"/>
                <a:cs typeface="Times New Roman" panose="02020603050405020304" pitchFamily="18" charset="0"/>
              </a:rPr>
              <a:t> </a:t>
            </a:r>
            <a:r>
              <a:rPr lang="en-US" sz="2000" b="1" spc="0" dirty="0" err="1" smtClean="0">
                <a:solidFill>
                  <a:schemeClr val="tx2"/>
                </a:solidFill>
                <a:effectLst/>
                <a:latin typeface="Time New Roman"/>
                <a:ea typeface="Times New Roman" panose="02020603050405020304" pitchFamily="18" charset="0"/>
                <a:cs typeface="Times New Roman" panose="02020603050405020304" pitchFamily="18" charset="0"/>
              </a:rPr>
              <a:t>hôn</a:t>
            </a:r>
            <a:r>
              <a:rPr lang="en-US" sz="2000" b="1" spc="0" dirty="0" smtClean="0">
                <a:solidFill>
                  <a:schemeClr val="tx2"/>
                </a:solidFill>
                <a:effectLst/>
                <a:latin typeface="Time New Roman"/>
                <a:ea typeface="Times New Roman" panose="02020603050405020304" pitchFamily="18" charset="0"/>
                <a:cs typeface="Times New Roman" panose="02020603050405020304" pitchFamily="18" charset="0"/>
              </a:rPr>
              <a:t> ở </a:t>
            </a:r>
            <a:r>
              <a:rPr lang="en-US" sz="2000" b="1" spc="0" dirty="0" err="1" smtClean="0">
                <a:solidFill>
                  <a:schemeClr val="tx2"/>
                </a:solidFill>
                <a:effectLst/>
                <a:latin typeface="Time New Roman"/>
                <a:ea typeface="Times New Roman" panose="02020603050405020304" pitchFamily="18" charset="0"/>
                <a:cs typeface="Times New Roman" panose="02020603050405020304" pitchFamily="18" charset="0"/>
              </a:rPr>
              <a:t>địa</a:t>
            </a:r>
            <a:r>
              <a:rPr lang="en-US" sz="2000" b="1" spc="0" dirty="0" smtClean="0">
                <a:solidFill>
                  <a:schemeClr val="tx2"/>
                </a:solidFill>
                <a:effectLst/>
                <a:latin typeface="Time New Roman"/>
                <a:ea typeface="Times New Roman" panose="02020603050405020304" pitchFamily="18" charset="0"/>
                <a:cs typeface="Times New Roman" panose="02020603050405020304" pitchFamily="18" charset="0"/>
              </a:rPr>
              <a:t> </a:t>
            </a:r>
            <a:r>
              <a:rPr lang="en-US" sz="2000" b="1" spc="0" dirty="0" err="1" smtClean="0">
                <a:solidFill>
                  <a:schemeClr val="tx2"/>
                </a:solidFill>
                <a:effectLst/>
                <a:latin typeface="Time New Roman"/>
                <a:ea typeface="Times New Roman" panose="02020603050405020304" pitchFamily="18" charset="0"/>
                <a:cs typeface="Times New Roman" panose="02020603050405020304" pitchFamily="18" charset="0"/>
              </a:rPr>
              <a:t>phương</a:t>
            </a:r>
            <a:r>
              <a:rPr lang="en-US" sz="2000" b="1" spc="0" dirty="0" smtClean="0">
                <a:solidFill>
                  <a:schemeClr val="tx2"/>
                </a:solidFill>
                <a:effectLst/>
                <a:latin typeface="Time New Roman"/>
                <a:ea typeface="Times New Roman" panose="02020603050405020304" pitchFamily="18" charset="0"/>
                <a:cs typeface="Times New Roman" panose="02020603050405020304" pitchFamily="18" charset="0"/>
              </a:rPr>
              <a:t>.</a:t>
            </a:r>
            <a:endParaRPr lang="en-US" sz="2000" b="1" spc="0" dirty="0">
              <a:solidFill>
                <a:schemeClr val="tx2"/>
              </a:solidFill>
              <a:effectLst/>
              <a:latin typeface="Time New Roman"/>
              <a:ea typeface="Times New Roman" panose="02020603050405020304" pitchFamily="18" charset="0"/>
            </a:endParaRPr>
          </a:p>
        </p:txBody>
      </p:sp>
    </p:spTree>
    <p:extLst>
      <p:ext uri="{BB962C8B-B14F-4D97-AF65-F5344CB8AC3E}">
        <p14:creationId xmlns:p14="http://schemas.microsoft.com/office/powerpoint/2010/main" val="1084461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17913" y="174802"/>
            <a:ext cx="7338740" cy="480131"/>
          </a:xfrm>
          <a:prstGeom prst="rect">
            <a:avLst/>
          </a:prstGeom>
        </p:spPr>
        <p:txBody>
          <a:bodyPr wrap="none">
            <a:spAutoFit/>
          </a:bodyPr>
          <a:lstStyle/>
          <a:p>
            <a:pPr marL="228600" indent="-228600">
              <a:lnSpc>
                <a:spcPct val="90000"/>
              </a:lnSpc>
              <a:spcBef>
                <a:spcPct val="50000"/>
              </a:spcBef>
            </a:pPr>
            <a:r>
              <a:rPr lang="en-US" sz="2800" b="1" dirty="0" err="1" smtClean="0">
                <a:solidFill>
                  <a:srgbClr val="FF0000"/>
                </a:solidFill>
                <a:latin typeface="Times New Roman" pitchFamily="18" charset="0"/>
                <a:cs typeface="Times New Roman" pitchFamily="18" charset="0"/>
              </a:rPr>
              <a:t>BÀI</a:t>
            </a:r>
            <a:r>
              <a:rPr lang="en-US" sz="2800" b="1" dirty="0" smtClean="0">
                <a:solidFill>
                  <a:srgbClr val="FF0000"/>
                </a:solidFill>
                <a:latin typeface="Times New Roman" pitchFamily="18" charset="0"/>
                <a:cs typeface="Times New Roman" pitchFamily="18" charset="0"/>
              </a:rPr>
              <a:t> 44. DI </a:t>
            </a:r>
            <a:r>
              <a:rPr lang="en-US" sz="2800" b="1" dirty="0" err="1" smtClean="0">
                <a:solidFill>
                  <a:srgbClr val="FF0000"/>
                </a:solidFill>
                <a:latin typeface="Times New Roman" pitchFamily="18" charset="0"/>
                <a:cs typeface="Times New Roman" pitchFamily="18" charset="0"/>
              </a:rPr>
              <a:t>TRUYỀN</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HỌC</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VỚI</a:t>
            </a:r>
            <a:r>
              <a:rPr lang="en-US" sz="2800" b="1" dirty="0" smtClean="0">
                <a:solidFill>
                  <a:srgbClr val="FF0000"/>
                </a:solidFill>
                <a:latin typeface="Times New Roman" pitchFamily="18" charset="0"/>
                <a:cs typeface="Times New Roman" pitchFamily="18" charset="0"/>
              </a:rPr>
              <a:t> CON </a:t>
            </a:r>
            <a:r>
              <a:rPr lang="en-US" sz="2800" b="1" dirty="0" err="1" smtClean="0">
                <a:solidFill>
                  <a:srgbClr val="FF0000"/>
                </a:solidFill>
                <a:latin typeface="Times New Roman" pitchFamily="18" charset="0"/>
                <a:cs typeface="Times New Roman" pitchFamily="18" charset="0"/>
              </a:rPr>
              <a:t>NGƯỜI</a:t>
            </a:r>
            <a:endParaRPr lang="en-US" sz="2800" b="1" dirty="0">
              <a:solidFill>
                <a:srgbClr val="FF0000"/>
              </a:solidFill>
              <a:latin typeface="Times New Roman" pitchFamily="18" charset="0"/>
              <a:cs typeface="Times New Roman" pitchFamily="18" charset="0"/>
            </a:endParaRPr>
          </a:p>
        </p:txBody>
      </p:sp>
      <p:sp>
        <p:nvSpPr>
          <p:cNvPr id="9" name="Text Box 4"/>
          <p:cNvSpPr txBox="1">
            <a:spLocks noChangeArrowheads="1"/>
          </p:cNvSpPr>
          <p:nvPr/>
        </p:nvSpPr>
        <p:spPr bwMode="auto">
          <a:xfrm>
            <a:off x="209792" y="654933"/>
            <a:ext cx="6512741" cy="523220"/>
          </a:xfrm>
          <a:prstGeom prst="rect">
            <a:avLst/>
          </a:prstGeom>
          <a:noFill/>
          <a:ln w="9525">
            <a:noFill/>
            <a:miter lim="800000"/>
            <a:headEnd/>
            <a:tailEnd/>
          </a:ln>
        </p:spPr>
        <p:txBody>
          <a:bodyPr wrap="square">
            <a:spAutoFit/>
          </a:bodyPr>
          <a:lstStyle/>
          <a:p>
            <a:pPr algn="ctr">
              <a:spcBef>
                <a:spcPct val="50000"/>
              </a:spcBef>
            </a:pPr>
            <a:r>
              <a:rPr lang="en-US" sz="2800" b="1" dirty="0" smtClean="0">
                <a:solidFill>
                  <a:srgbClr val="3F3F3F"/>
                </a:solidFill>
                <a:latin typeface="Times New Roman" pitchFamily="18" charset="0"/>
                <a:cs typeface="Times New Roman" pitchFamily="18" charset="0"/>
              </a:rPr>
              <a:t>3. DI </a:t>
            </a:r>
            <a:r>
              <a:rPr lang="en-US" sz="2800" b="1" dirty="0" err="1" smtClean="0">
                <a:solidFill>
                  <a:srgbClr val="3F3F3F"/>
                </a:solidFill>
                <a:latin typeface="Times New Roman" pitchFamily="18" charset="0"/>
                <a:cs typeface="Times New Roman" pitchFamily="18" charset="0"/>
              </a:rPr>
              <a:t>TRUYỀN</a:t>
            </a:r>
            <a:r>
              <a:rPr lang="en-US" sz="2800" b="1" dirty="0" smtClean="0">
                <a:solidFill>
                  <a:srgbClr val="3F3F3F"/>
                </a:solidFill>
                <a:latin typeface="Times New Roman" pitchFamily="18" charset="0"/>
                <a:cs typeface="Times New Roman" pitchFamily="18" charset="0"/>
              </a:rPr>
              <a:t> </a:t>
            </a:r>
            <a:r>
              <a:rPr lang="en-US" sz="2800" b="1" dirty="0" err="1" smtClean="0">
                <a:solidFill>
                  <a:srgbClr val="3F3F3F"/>
                </a:solidFill>
                <a:latin typeface="Times New Roman" pitchFamily="18" charset="0"/>
                <a:cs typeface="Times New Roman" pitchFamily="18" charset="0"/>
              </a:rPr>
              <a:t>HỌC</a:t>
            </a:r>
            <a:r>
              <a:rPr lang="en-US" sz="2800" b="1" dirty="0" smtClean="0">
                <a:solidFill>
                  <a:srgbClr val="3F3F3F"/>
                </a:solidFill>
                <a:latin typeface="Times New Roman" pitchFamily="18" charset="0"/>
                <a:cs typeface="Times New Roman" pitchFamily="18" charset="0"/>
              </a:rPr>
              <a:t> </a:t>
            </a:r>
            <a:r>
              <a:rPr lang="en-US" sz="2800" b="1" dirty="0" err="1" smtClean="0">
                <a:solidFill>
                  <a:srgbClr val="3F3F3F"/>
                </a:solidFill>
                <a:latin typeface="Times New Roman" pitchFamily="18" charset="0"/>
                <a:cs typeface="Times New Roman" pitchFamily="18" charset="0"/>
              </a:rPr>
              <a:t>VỚI</a:t>
            </a:r>
            <a:r>
              <a:rPr lang="en-US" sz="2800" b="1" dirty="0" smtClean="0">
                <a:solidFill>
                  <a:srgbClr val="3F3F3F"/>
                </a:solidFill>
                <a:latin typeface="Times New Roman" pitchFamily="18" charset="0"/>
                <a:cs typeface="Times New Roman" pitchFamily="18" charset="0"/>
              </a:rPr>
              <a:t> </a:t>
            </a:r>
            <a:r>
              <a:rPr lang="en-US" sz="2800" b="1" dirty="0" err="1" smtClean="0">
                <a:solidFill>
                  <a:srgbClr val="3F3F3F"/>
                </a:solidFill>
                <a:latin typeface="Times New Roman" pitchFamily="18" charset="0"/>
                <a:cs typeface="Times New Roman" pitchFamily="18" charset="0"/>
              </a:rPr>
              <a:t>HÔN</a:t>
            </a:r>
            <a:r>
              <a:rPr lang="en-US" sz="2800" b="1" dirty="0" smtClean="0">
                <a:solidFill>
                  <a:srgbClr val="3F3F3F"/>
                </a:solidFill>
                <a:latin typeface="Times New Roman" pitchFamily="18" charset="0"/>
                <a:cs typeface="Times New Roman" pitchFamily="18" charset="0"/>
              </a:rPr>
              <a:t> </a:t>
            </a:r>
            <a:r>
              <a:rPr lang="en-US" sz="2800" b="1" dirty="0" err="1" smtClean="0">
                <a:solidFill>
                  <a:srgbClr val="3F3F3F"/>
                </a:solidFill>
                <a:latin typeface="Times New Roman" pitchFamily="18" charset="0"/>
                <a:cs typeface="Times New Roman" pitchFamily="18" charset="0"/>
              </a:rPr>
              <a:t>NHÂN</a:t>
            </a:r>
            <a:endParaRPr lang="en-US" sz="2800" b="1" dirty="0">
              <a:solidFill>
                <a:srgbClr val="3F3F3F"/>
              </a:solidFill>
              <a:latin typeface="Times New Roman" pitchFamily="18" charset="0"/>
              <a:cs typeface="Times New Roman" pitchFamily="18" charset="0"/>
            </a:endParaRPr>
          </a:p>
        </p:txBody>
      </p:sp>
      <p:sp>
        <p:nvSpPr>
          <p:cNvPr id="7" name="Rectangle 20"/>
          <p:cNvSpPr>
            <a:spLocks noChangeArrowheads="1"/>
          </p:cNvSpPr>
          <p:nvPr/>
        </p:nvSpPr>
        <p:spPr bwMode="auto">
          <a:xfrm>
            <a:off x="1426484" y="1135064"/>
            <a:ext cx="9321597" cy="461665"/>
          </a:xfrm>
          <a:prstGeom prst="rect">
            <a:avLst/>
          </a:prstGeom>
          <a:noFill/>
          <a:ln w="9525">
            <a:noFill/>
            <a:miter lim="800000"/>
            <a:headEnd/>
            <a:tailEnd/>
          </a:ln>
        </p:spPr>
        <p:txBody>
          <a:bodyPr wrap="square" anchor="ctr">
            <a:spAutoFit/>
          </a:bodyPr>
          <a:lstStyle/>
          <a:p>
            <a:pPr algn="ctr"/>
            <a:r>
              <a:rPr lang="en-US" sz="2400" b="1" dirty="0" err="1" smtClean="0">
                <a:solidFill>
                  <a:srgbClr val="002060"/>
                </a:solidFill>
                <a:latin typeface="Time New Roman"/>
                <a:cs typeface="Times New Roman" pitchFamily="18" charset="0"/>
              </a:rPr>
              <a:t>Nội</a:t>
            </a:r>
            <a:r>
              <a:rPr lang="en-US" sz="2400" b="1" dirty="0" smtClean="0">
                <a:solidFill>
                  <a:srgbClr val="002060"/>
                </a:solidFill>
                <a:latin typeface="Time New Roman"/>
                <a:cs typeface="Times New Roman" pitchFamily="18" charset="0"/>
              </a:rPr>
              <a:t> dung </a:t>
            </a:r>
            <a:r>
              <a:rPr lang="en-US" sz="2400" b="1" dirty="0">
                <a:solidFill>
                  <a:srgbClr val="002060"/>
                </a:solidFill>
                <a:latin typeface="Time New Roman"/>
                <a:cs typeface="Times New Roman" pitchFamily="18" charset="0"/>
              </a:rPr>
              <a:t>1</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Tìm</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hiểu</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vai</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trò</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của</a:t>
            </a:r>
            <a:r>
              <a:rPr lang="en-US" sz="2400" b="1" dirty="0" smtClean="0">
                <a:solidFill>
                  <a:srgbClr val="002060"/>
                </a:solidFill>
                <a:latin typeface="Time New Roman"/>
                <a:cs typeface="Times New Roman" pitchFamily="18" charset="0"/>
              </a:rPr>
              <a:t> di </a:t>
            </a:r>
            <a:r>
              <a:rPr lang="en-US" sz="2400" b="1" dirty="0" err="1" smtClean="0">
                <a:solidFill>
                  <a:srgbClr val="002060"/>
                </a:solidFill>
                <a:latin typeface="Time New Roman"/>
                <a:cs typeface="Times New Roman" pitchFamily="18" charset="0"/>
              </a:rPr>
              <a:t>truyền</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học</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với</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hôn</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nhân</a:t>
            </a:r>
            <a:endParaRPr lang="en-US" sz="2400" b="1" dirty="0">
              <a:solidFill>
                <a:srgbClr val="002060"/>
              </a:solidFill>
              <a:latin typeface="Time New Roman"/>
            </a:endParaRPr>
          </a:p>
        </p:txBody>
      </p:sp>
      <p:sp>
        <p:nvSpPr>
          <p:cNvPr id="10" name="Rectangle 9"/>
          <p:cNvSpPr/>
          <p:nvPr/>
        </p:nvSpPr>
        <p:spPr>
          <a:xfrm>
            <a:off x="850751" y="2326902"/>
            <a:ext cx="9072183" cy="954107"/>
          </a:xfrm>
          <a:prstGeom prst="rect">
            <a:avLst/>
          </a:prstGeom>
        </p:spPr>
        <p:txBody>
          <a:bodyPr wrap="square">
            <a:spAutoFit/>
          </a:bodyPr>
          <a:lstStyle/>
          <a:p>
            <a:r>
              <a:rPr lang="vi-VN" sz="2800" dirty="0">
                <a:solidFill>
                  <a:srgbClr val="FF0000"/>
                </a:solidFill>
                <a:latin typeface="Time New Roman"/>
              </a:rPr>
              <a:t>Theo Luật Hôn nhân và gia đình năm 2014 của Việt Nam, người từ độ tuổi nào thì được phép kết hôn?</a:t>
            </a:r>
            <a:endParaRPr lang="en-US" sz="2800" dirty="0">
              <a:solidFill>
                <a:srgbClr val="FF0000"/>
              </a:solidFill>
              <a:latin typeface="Time New Roman"/>
            </a:endParaRPr>
          </a:p>
        </p:txBody>
      </p:sp>
      <p:sp>
        <p:nvSpPr>
          <p:cNvPr id="12" name="Smiley Face 11"/>
          <p:cNvSpPr/>
          <p:nvPr/>
        </p:nvSpPr>
        <p:spPr>
          <a:xfrm>
            <a:off x="209792" y="2326902"/>
            <a:ext cx="640959" cy="1178298"/>
          </a:xfrm>
          <a:prstGeom prst="smileyFac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9028839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80F3AE0-519D-F669-C36E-BA7216024511}"/>
              </a:ext>
            </a:extLst>
          </p:cNvPr>
          <p:cNvSpPr/>
          <p:nvPr/>
        </p:nvSpPr>
        <p:spPr>
          <a:xfrm>
            <a:off x="0" y="0"/>
            <a:ext cx="12192000" cy="1268760"/>
          </a:xfrm>
          <a:prstGeom prst="rect">
            <a:avLst/>
          </a:prstGeom>
          <a:solidFill>
            <a:srgbClr val="E5C3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3200" b="1">
                <a:solidFill>
                  <a:srgbClr val="612B13"/>
                </a:solidFill>
              </a:rPr>
              <a:t>PHIẾU HỌC TẬP SỐ 1</a:t>
            </a:r>
          </a:p>
          <a:p>
            <a:pPr algn="ctr">
              <a:lnSpc>
                <a:spcPct val="120000"/>
              </a:lnSpc>
            </a:pPr>
            <a:r>
              <a:rPr lang="vi-VN" sz="2400" b="1">
                <a:solidFill>
                  <a:srgbClr val="612B13"/>
                </a:solidFill>
              </a:rPr>
              <a:t>Tìm hiểu về luật hôn nhân và gia đình ở nước ta </a:t>
            </a:r>
            <a:endParaRPr lang="en-US" sz="2400" b="1">
              <a:solidFill>
                <a:srgbClr val="612B13"/>
              </a:solidFill>
            </a:endParaRPr>
          </a:p>
        </p:txBody>
      </p:sp>
      <p:sp>
        <p:nvSpPr>
          <p:cNvPr id="3" name="Rectangle 2">
            <a:extLst>
              <a:ext uri="{FF2B5EF4-FFF2-40B4-BE49-F238E27FC236}">
                <a16:creationId xmlns:a16="http://schemas.microsoft.com/office/drawing/2014/main" id="{0890155D-424B-9964-0CD6-7E683497257C}"/>
              </a:ext>
            </a:extLst>
          </p:cNvPr>
          <p:cNvSpPr/>
          <p:nvPr/>
        </p:nvSpPr>
        <p:spPr>
          <a:xfrm>
            <a:off x="443372" y="1556792"/>
            <a:ext cx="11305256" cy="4968552"/>
          </a:xfrm>
          <a:prstGeom prst="rect">
            <a:avLst/>
          </a:prstGeom>
          <a:solidFill>
            <a:srgbClr val="F9F1DF"/>
          </a:solidFill>
          <a:ln w="38100">
            <a:solidFill>
              <a:srgbClr val="986C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descr="Family Vectors &amp; Illustrations for Free Download | Freepik">
            <a:extLst>
              <a:ext uri="{FF2B5EF4-FFF2-40B4-BE49-F238E27FC236}">
                <a16:creationId xmlns:a16="http://schemas.microsoft.com/office/drawing/2014/main" id="{8E53A8DB-FA64-1587-E3D5-024CE7605C29}"/>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49201" y1="23642" x2="17412" y2="48083"/>
                        <a14:foregroundMark x1="39936" y1="49042" x2="40895" y2="49042"/>
                        <a14:foregroundMark x1="56390" y1="48243" x2="56390" y2="48243"/>
                        <a14:foregroundMark x1="70927" y1="58147" x2="70927" y2="58147"/>
                        <a14:foregroundMark x1="28594" y1="59265" x2="28594" y2="59265"/>
                        <a14:foregroundMark x1="71725" y1="14058" x2="71725" y2="14058"/>
                      </a14:backgroundRemoval>
                    </a14:imgEffect>
                  </a14:imgLayer>
                </a14:imgProps>
              </a:ext>
              <a:ext uri="{28A0092B-C50C-407E-A947-70E740481C1C}">
                <a14:useLocalDpi xmlns:a14="http://schemas.microsoft.com/office/drawing/2010/main" val="0"/>
              </a:ext>
            </a:extLst>
          </a:blip>
          <a:srcRect t="5814" b="4077"/>
          <a:stretch/>
        </p:blipFill>
        <p:spPr bwMode="auto">
          <a:xfrm>
            <a:off x="4737497" y="1440160"/>
            <a:ext cx="2717005" cy="244827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479B1D3-56A5-74F6-7B3A-1C79E003A206}"/>
              </a:ext>
            </a:extLst>
          </p:cNvPr>
          <p:cNvSpPr txBox="1"/>
          <p:nvPr/>
        </p:nvSpPr>
        <p:spPr>
          <a:xfrm>
            <a:off x="767408" y="3861048"/>
            <a:ext cx="10801200" cy="2193870"/>
          </a:xfrm>
          <a:prstGeom prst="rect">
            <a:avLst/>
          </a:prstGeom>
          <a:noFill/>
        </p:spPr>
        <p:txBody>
          <a:bodyPr wrap="square">
            <a:spAutoFit/>
          </a:bodyPr>
          <a:lstStyle/>
          <a:p>
            <a:pPr algn="just">
              <a:lnSpc>
                <a:spcPct val="125000"/>
              </a:lnSpc>
            </a:pPr>
            <a:r>
              <a:rPr lang="vi-VN" sz="2800" b="1"/>
              <a:t>1.</a:t>
            </a:r>
            <a:r>
              <a:rPr lang="en-US" sz="2800" b="1"/>
              <a:t> </a:t>
            </a:r>
            <a:r>
              <a:rPr lang="vi-VN" sz="2800"/>
              <a:t>Nam nữ kết hôn với nhau phải tuân theo các điều kiện nào?</a:t>
            </a:r>
          </a:p>
          <a:p>
            <a:pPr algn="just">
              <a:lnSpc>
                <a:spcPct val="125000"/>
              </a:lnSpc>
            </a:pPr>
            <a:r>
              <a:rPr lang="vi-VN" sz="2800" b="1"/>
              <a:t>2.</a:t>
            </a:r>
            <a:r>
              <a:rPr lang="en-US" sz="2800" b="1"/>
              <a:t> </a:t>
            </a:r>
            <a:r>
              <a:rPr lang="vi-VN" sz="2800"/>
              <a:t>Việc kết hôn bị cấm trong những trường hợp nào?</a:t>
            </a:r>
          </a:p>
          <a:p>
            <a:pPr algn="just">
              <a:lnSpc>
                <a:spcPct val="125000"/>
              </a:lnSpc>
            </a:pPr>
            <a:r>
              <a:rPr lang="vi-VN" sz="2800" b="1"/>
              <a:t>3.</a:t>
            </a:r>
            <a:r>
              <a:rPr lang="en-US" sz="2800" b="1"/>
              <a:t> </a:t>
            </a:r>
            <a:r>
              <a:rPr lang="vi-VN" sz="2800"/>
              <a:t>Vì sao Luật Hôn nhân và Gia đình ở nước ta cấm kết hôn giữa những người có họ trong phạm vi ba đời?</a:t>
            </a:r>
          </a:p>
        </p:txBody>
      </p:sp>
    </p:spTree>
    <p:extLst>
      <p:ext uri="{BB962C8B-B14F-4D97-AF65-F5344CB8AC3E}">
        <p14:creationId xmlns:p14="http://schemas.microsoft.com/office/powerpoint/2010/main" val="1232846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9 mối quan hệ không được kết hôn với nhau - Công ty luật Việt Phú">
            <a:extLst>
              <a:ext uri="{FF2B5EF4-FFF2-40B4-BE49-F238E27FC236}">
                <a16:creationId xmlns:a16="http://schemas.microsoft.com/office/drawing/2014/main" id="{2E506146-1AE5-8264-DA45-D3BD80777B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6187" y="-27384"/>
            <a:ext cx="45958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2A1A5890-21C5-9FEC-4332-CF58950E00E1}"/>
              </a:ext>
            </a:extLst>
          </p:cNvPr>
          <p:cNvSpPr/>
          <p:nvPr/>
        </p:nvSpPr>
        <p:spPr>
          <a:xfrm>
            <a:off x="1703512" y="332656"/>
            <a:ext cx="3888432" cy="72008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t>ĐIỀU KIỆN KẾT HÔN</a:t>
            </a:r>
          </a:p>
        </p:txBody>
      </p:sp>
      <p:sp>
        <p:nvSpPr>
          <p:cNvPr id="3" name="TextBox 2">
            <a:extLst>
              <a:ext uri="{FF2B5EF4-FFF2-40B4-BE49-F238E27FC236}">
                <a16:creationId xmlns:a16="http://schemas.microsoft.com/office/drawing/2014/main" id="{95E9E667-42D6-07FE-DC46-8139D183A7D7}"/>
              </a:ext>
            </a:extLst>
          </p:cNvPr>
          <p:cNvSpPr txBox="1"/>
          <p:nvPr/>
        </p:nvSpPr>
        <p:spPr>
          <a:xfrm>
            <a:off x="904381" y="1140713"/>
            <a:ext cx="5486693" cy="400110"/>
          </a:xfrm>
          <a:prstGeom prst="rect">
            <a:avLst/>
          </a:prstGeom>
          <a:noFill/>
        </p:spPr>
        <p:txBody>
          <a:bodyPr wrap="square" rtlCol="0">
            <a:spAutoFit/>
          </a:bodyPr>
          <a:lstStyle/>
          <a:p>
            <a:pPr algn="ctr"/>
            <a:r>
              <a:rPr lang="en-US" sz="2000" b="1" i="1"/>
              <a:t>Điều 8 Luật Hôn nhân và gia đình năm 2014</a:t>
            </a:r>
          </a:p>
        </p:txBody>
      </p:sp>
      <p:sp>
        <p:nvSpPr>
          <p:cNvPr id="4" name="Rectangle 3">
            <a:extLst>
              <a:ext uri="{FF2B5EF4-FFF2-40B4-BE49-F238E27FC236}">
                <a16:creationId xmlns:a16="http://schemas.microsoft.com/office/drawing/2014/main" id="{29C04F02-A506-2F82-9D3C-B14B6DDAE052}"/>
              </a:ext>
            </a:extLst>
          </p:cNvPr>
          <p:cNvSpPr/>
          <p:nvPr/>
        </p:nvSpPr>
        <p:spPr>
          <a:xfrm>
            <a:off x="587910" y="1556792"/>
            <a:ext cx="3038423" cy="2320225"/>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CEA897E-A129-5A75-C531-4E1306EA811A}"/>
              </a:ext>
            </a:extLst>
          </p:cNvPr>
          <p:cNvSpPr/>
          <p:nvPr/>
        </p:nvSpPr>
        <p:spPr>
          <a:xfrm>
            <a:off x="3633641" y="1556792"/>
            <a:ext cx="3038423" cy="2320225"/>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34C555E-5B93-56AC-A33F-E9400511AAE1}"/>
              </a:ext>
            </a:extLst>
          </p:cNvPr>
          <p:cNvSpPr/>
          <p:nvPr/>
        </p:nvSpPr>
        <p:spPr>
          <a:xfrm>
            <a:off x="587910" y="3877017"/>
            <a:ext cx="3038423" cy="2320225"/>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F12BC45-8E1F-ACE1-FB58-E13FB628547B}"/>
              </a:ext>
            </a:extLst>
          </p:cNvPr>
          <p:cNvSpPr/>
          <p:nvPr/>
        </p:nvSpPr>
        <p:spPr>
          <a:xfrm>
            <a:off x="3633641" y="3877017"/>
            <a:ext cx="3038423" cy="2320225"/>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a:extLst>
              <a:ext uri="{FF2B5EF4-FFF2-40B4-BE49-F238E27FC236}">
                <a16:creationId xmlns:a16="http://schemas.microsoft.com/office/drawing/2014/main" id="{E3B669DC-E71F-8077-C5F6-6870BA9B0F4E}"/>
              </a:ext>
            </a:extLst>
          </p:cNvPr>
          <p:cNvSpPr/>
          <p:nvPr/>
        </p:nvSpPr>
        <p:spPr>
          <a:xfrm>
            <a:off x="2912691" y="3120430"/>
            <a:ext cx="1427284" cy="1427284"/>
          </a:xfrm>
          <a:prstGeom prst="flowChartConnector">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12" name="Picture 8" descr="Male Female Icon Vector Art, Icons, and Graphics for Free Download">
            <a:extLst>
              <a:ext uri="{FF2B5EF4-FFF2-40B4-BE49-F238E27FC236}">
                <a16:creationId xmlns:a16="http://schemas.microsoft.com/office/drawing/2014/main" id="{A81BA2FB-CE31-5EE0-3B91-D1D1CF53CB8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235" t="6724" r="51715" b="8112"/>
          <a:stretch/>
        </p:blipFill>
        <p:spPr bwMode="auto">
          <a:xfrm>
            <a:off x="825348" y="1643014"/>
            <a:ext cx="568738" cy="130732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Male Female Icon Vector Art, Icons, and Graphics for Free Download">
            <a:extLst>
              <a:ext uri="{FF2B5EF4-FFF2-40B4-BE49-F238E27FC236}">
                <a16:creationId xmlns:a16="http://schemas.microsoft.com/office/drawing/2014/main" id="{9B883F6C-08CC-F201-2988-6BD09D32896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9220" t="6724" r="10325" b="8112"/>
          <a:stretch/>
        </p:blipFill>
        <p:spPr bwMode="auto">
          <a:xfrm>
            <a:off x="1314239" y="2474697"/>
            <a:ext cx="621008" cy="1307325"/>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결혼 일러스트 ai 무료다운로드 free marriage vector - Urbanbrush">
            <a:extLst>
              <a:ext uri="{FF2B5EF4-FFF2-40B4-BE49-F238E27FC236}">
                <a16:creationId xmlns:a16="http://schemas.microsoft.com/office/drawing/2014/main" id="{D5052540-540A-CB88-F26B-5B5ED529CB3C}"/>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171" t="14300" r="4328" b="16633"/>
          <a:stretch/>
        </p:blipFill>
        <p:spPr bwMode="auto">
          <a:xfrm>
            <a:off x="4500311" y="1660313"/>
            <a:ext cx="1662213" cy="1391566"/>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FC8BE44F-1A92-2730-F1F2-C380BA04293A}"/>
              </a:ext>
            </a:extLst>
          </p:cNvPr>
          <p:cNvSpPr txBox="1"/>
          <p:nvPr/>
        </p:nvSpPr>
        <p:spPr>
          <a:xfrm>
            <a:off x="1316809" y="1815576"/>
            <a:ext cx="2366615" cy="584775"/>
          </a:xfrm>
          <a:prstGeom prst="rect">
            <a:avLst/>
          </a:prstGeom>
          <a:noFill/>
        </p:spPr>
        <p:txBody>
          <a:bodyPr wrap="square" rtlCol="0">
            <a:spAutoFit/>
          </a:bodyPr>
          <a:lstStyle/>
          <a:p>
            <a:r>
              <a:rPr lang="en-US" sz="2400" b="1"/>
              <a:t>từ đủ </a:t>
            </a:r>
            <a:r>
              <a:rPr lang="en-US" sz="3200" b="1">
                <a:solidFill>
                  <a:srgbClr val="009FE3"/>
                </a:solidFill>
              </a:rPr>
              <a:t>20</a:t>
            </a:r>
            <a:endParaRPr lang="en-US" sz="2400" b="1">
              <a:solidFill>
                <a:srgbClr val="009FE3"/>
              </a:solidFill>
            </a:endParaRPr>
          </a:p>
        </p:txBody>
      </p:sp>
      <p:sp>
        <p:nvSpPr>
          <p:cNvPr id="15" name="TextBox 14">
            <a:extLst>
              <a:ext uri="{FF2B5EF4-FFF2-40B4-BE49-F238E27FC236}">
                <a16:creationId xmlns:a16="http://schemas.microsoft.com/office/drawing/2014/main" id="{95782784-298B-FAAB-C3C0-140BA7DAC122}"/>
              </a:ext>
            </a:extLst>
          </p:cNvPr>
          <p:cNvSpPr txBox="1"/>
          <p:nvPr/>
        </p:nvSpPr>
        <p:spPr>
          <a:xfrm>
            <a:off x="1871086" y="2488157"/>
            <a:ext cx="1527244" cy="584775"/>
          </a:xfrm>
          <a:prstGeom prst="rect">
            <a:avLst/>
          </a:prstGeom>
          <a:noFill/>
        </p:spPr>
        <p:txBody>
          <a:bodyPr wrap="square" rtlCol="0">
            <a:spAutoFit/>
          </a:bodyPr>
          <a:lstStyle/>
          <a:p>
            <a:r>
              <a:rPr lang="en-US" sz="2400" b="1"/>
              <a:t>từ đủ </a:t>
            </a:r>
            <a:r>
              <a:rPr lang="en-US" sz="3200" b="1">
                <a:solidFill>
                  <a:srgbClr val="E5007E"/>
                </a:solidFill>
              </a:rPr>
              <a:t>18</a:t>
            </a:r>
            <a:endParaRPr lang="en-US" sz="2400" b="1">
              <a:solidFill>
                <a:srgbClr val="E5007E"/>
              </a:solidFill>
            </a:endParaRPr>
          </a:p>
        </p:txBody>
      </p:sp>
      <p:sp>
        <p:nvSpPr>
          <p:cNvPr id="16" name="TextBox 15">
            <a:extLst>
              <a:ext uri="{FF2B5EF4-FFF2-40B4-BE49-F238E27FC236}">
                <a16:creationId xmlns:a16="http://schemas.microsoft.com/office/drawing/2014/main" id="{AE48EA8A-CDF6-61C7-6B57-3CEB73EB642B}"/>
              </a:ext>
            </a:extLst>
          </p:cNvPr>
          <p:cNvSpPr txBox="1"/>
          <p:nvPr/>
        </p:nvSpPr>
        <p:spPr>
          <a:xfrm>
            <a:off x="3183018" y="3269791"/>
            <a:ext cx="360040" cy="523220"/>
          </a:xfrm>
          <a:prstGeom prst="rect">
            <a:avLst/>
          </a:prstGeom>
          <a:noFill/>
        </p:spPr>
        <p:txBody>
          <a:bodyPr wrap="square" rtlCol="0">
            <a:spAutoFit/>
          </a:bodyPr>
          <a:lstStyle/>
          <a:p>
            <a:pPr algn="ctr"/>
            <a:r>
              <a:rPr lang="en-US" sz="2800" b="1">
                <a:solidFill>
                  <a:srgbClr val="653727"/>
                </a:solidFill>
              </a:rPr>
              <a:t>1</a:t>
            </a:r>
          </a:p>
        </p:txBody>
      </p:sp>
      <p:sp>
        <p:nvSpPr>
          <p:cNvPr id="17" name="TextBox 16">
            <a:extLst>
              <a:ext uri="{FF2B5EF4-FFF2-40B4-BE49-F238E27FC236}">
                <a16:creationId xmlns:a16="http://schemas.microsoft.com/office/drawing/2014/main" id="{243E8722-EEDB-1024-826F-E8C56599E395}"/>
              </a:ext>
            </a:extLst>
          </p:cNvPr>
          <p:cNvSpPr txBox="1"/>
          <p:nvPr/>
        </p:nvSpPr>
        <p:spPr>
          <a:xfrm>
            <a:off x="3700039" y="3258802"/>
            <a:ext cx="360040" cy="523220"/>
          </a:xfrm>
          <a:prstGeom prst="rect">
            <a:avLst/>
          </a:prstGeom>
          <a:noFill/>
        </p:spPr>
        <p:txBody>
          <a:bodyPr wrap="square" rtlCol="0">
            <a:spAutoFit/>
          </a:bodyPr>
          <a:lstStyle/>
          <a:p>
            <a:pPr algn="ctr"/>
            <a:r>
              <a:rPr lang="en-US" sz="2800" b="1">
                <a:solidFill>
                  <a:srgbClr val="653727"/>
                </a:solidFill>
              </a:rPr>
              <a:t>2</a:t>
            </a:r>
          </a:p>
        </p:txBody>
      </p:sp>
      <p:sp>
        <p:nvSpPr>
          <p:cNvPr id="18" name="TextBox 17">
            <a:extLst>
              <a:ext uri="{FF2B5EF4-FFF2-40B4-BE49-F238E27FC236}">
                <a16:creationId xmlns:a16="http://schemas.microsoft.com/office/drawing/2014/main" id="{0E39AD5B-F0B4-DD57-54B6-2BFB54CCD2F6}"/>
              </a:ext>
            </a:extLst>
          </p:cNvPr>
          <p:cNvSpPr txBox="1"/>
          <p:nvPr/>
        </p:nvSpPr>
        <p:spPr>
          <a:xfrm>
            <a:off x="3181290" y="3896747"/>
            <a:ext cx="360040" cy="523220"/>
          </a:xfrm>
          <a:prstGeom prst="rect">
            <a:avLst/>
          </a:prstGeom>
          <a:noFill/>
        </p:spPr>
        <p:txBody>
          <a:bodyPr wrap="square" rtlCol="0">
            <a:spAutoFit/>
          </a:bodyPr>
          <a:lstStyle/>
          <a:p>
            <a:pPr algn="ctr"/>
            <a:r>
              <a:rPr lang="en-US" sz="2800" b="1">
                <a:solidFill>
                  <a:srgbClr val="653727"/>
                </a:solidFill>
              </a:rPr>
              <a:t>3</a:t>
            </a:r>
          </a:p>
        </p:txBody>
      </p:sp>
      <p:sp>
        <p:nvSpPr>
          <p:cNvPr id="19" name="TextBox 18">
            <a:extLst>
              <a:ext uri="{FF2B5EF4-FFF2-40B4-BE49-F238E27FC236}">
                <a16:creationId xmlns:a16="http://schemas.microsoft.com/office/drawing/2014/main" id="{A8DF201E-55F8-CA95-8085-1555AEA10473}"/>
              </a:ext>
            </a:extLst>
          </p:cNvPr>
          <p:cNvSpPr txBox="1"/>
          <p:nvPr/>
        </p:nvSpPr>
        <p:spPr>
          <a:xfrm>
            <a:off x="3698311" y="3885758"/>
            <a:ext cx="360040" cy="523220"/>
          </a:xfrm>
          <a:prstGeom prst="rect">
            <a:avLst/>
          </a:prstGeom>
          <a:noFill/>
        </p:spPr>
        <p:txBody>
          <a:bodyPr wrap="square" rtlCol="0">
            <a:spAutoFit/>
          </a:bodyPr>
          <a:lstStyle/>
          <a:p>
            <a:pPr algn="ctr"/>
            <a:r>
              <a:rPr lang="en-US" sz="2800" b="1">
                <a:solidFill>
                  <a:srgbClr val="653727"/>
                </a:solidFill>
              </a:rPr>
              <a:t>4</a:t>
            </a:r>
          </a:p>
        </p:txBody>
      </p:sp>
      <p:sp>
        <p:nvSpPr>
          <p:cNvPr id="20" name="TextBox 19">
            <a:extLst>
              <a:ext uri="{FF2B5EF4-FFF2-40B4-BE49-F238E27FC236}">
                <a16:creationId xmlns:a16="http://schemas.microsoft.com/office/drawing/2014/main" id="{00B8E569-CBEB-46C5-65CB-19DA1439239F}"/>
              </a:ext>
            </a:extLst>
          </p:cNvPr>
          <p:cNvSpPr txBox="1"/>
          <p:nvPr/>
        </p:nvSpPr>
        <p:spPr>
          <a:xfrm>
            <a:off x="4423219" y="2984944"/>
            <a:ext cx="1986335" cy="797078"/>
          </a:xfrm>
          <a:prstGeom prst="rect">
            <a:avLst/>
          </a:prstGeom>
          <a:noFill/>
        </p:spPr>
        <p:txBody>
          <a:bodyPr wrap="square" rtlCol="0">
            <a:spAutoFit/>
          </a:bodyPr>
          <a:lstStyle/>
          <a:p>
            <a:pPr algn="ctr">
              <a:lnSpc>
                <a:spcPct val="120000"/>
              </a:lnSpc>
            </a:pPr>
            <a:r>
              <a:rPr lang="en-US" sz="2000" b="1"/>
              <a:t>Tự nguyện quyết định</a:t>
            </a:r>
            <a:endParaRPr lang="en-US" sz="2000" b="1">
              <a:solidFill>
                <a:srgbClr val="E5007E"/>
              </a:solidFill>
            </a:endParaRPr>
          </a:p>
        </p:txBody>
      </p:sp>
      <p:sp>
        <p:nvSpPr>
          <p:cNvPr id="21" name="TextBox 20">
            <a:extLst>
              <a:ext uri="{FF2B5EF4-FFF2-40B4-BE49-F238E27FC236}">
                <a16:creationId xmlns:a16="http://schemas.microsoft.com/office/drawing/2014/main" id="{51C2BEC3-1DCD-9CAA-D72A-7CDCDD49C6AA}"/>
              </a:ext>
            </a:extLst>
          </p:cNvPr>
          <p:cNvSpPr txBox="1"/>
          <p:nvPr/>
        </p:nvSpPr>
        <p:spPr>
          <a:xfrm>
            <a:off x="191344" y="6281248"/>
            <a:ext cx="7056784" cy="400110"/>
          </a:xfrm>
          <a:prstGeom prst="rect">
            <a:avLst/>
          </a:prstGeom>
          <a:noFill/>
        </p:spPr>
        <p:txBody>
          <a:bodyPr wrap="square" rtlCol="0">
            <a:spAutoFit/>
          </a:bodyPr>
          <a:lstStyle/>
          <a:p>
            <a:pPr algn="ctr"/>
            <a:r>
              <a:rPr lang="en-US" sz="2000" b="1" i="1">
                <a:solidFill>
                  <a:srgbClr val="FF0000"/>
                </a:solidFill>
              </a:rPr>
              <a:t>Nhà nước không thừa nhận kết hôn đồng giới</a:t>
            </a:r>
          </a:p>
        </p:txBody>
      </p:sp>
      <p:sp>
        <p:nvSpPr>
          <p:cNvPr id="22" name="TextBox 21">
            <a:extLst>
              <a:ext uri="{FF2B5EF4-FFF2-40B4-BE49-F238E27FC236}">
                <a16:creationId xmlns:a16="http://schemas.microsoft.com/office/drawing/2014/main" id="{0B3D193A-3ACE-47F8-EDF3-BF125244517F}"/>
              </a:ext>
            </a:extLst>
          </p:cNvPr>
          <p:cNvSpPr txBox="1"/>
          <p:nvPr/>
        </p:nvSpPr>
        <p:spPr>
          <a:xfrm>
            <a:off x="781248" y="5224052"/>
            <a:ext cx="2678364" cy="797078"/>
          </a:xfrm>
          <a:prstGeom prst="rect">
            <a:avLst/>
          </a:prstGeom>
          <a:noFill/>
        </p:spPr>
        <p:txBody>
          <a:bodyPr wrap="square" rtlCol="0">
            <a:spAutoFit/>
          </a:bodyPr>
          <a:lstStyle/>
          <a:p>
            <a:pPr algn="ctr">
              <a:lnSpc>
                <a:spcPct val="120000"/>
              </a:lnSpc>
            </a:pPr>
            <a:r>
              <a:rPr lang="en-US" sz="2000" b="1"/>
              <a:t>Không bị mất năng lực hanh vi nhân sự</a:t>
            </a:r>
            <a:endParaRPr lang="en-US" sz="2000" b="1">
              <a:solidFill>
                <a:srgbClr val="E5007E"/>
              </a:solidFill>
            </a:endParaRPr>
          </a:p>
        </p:txBody>
      </p:sp>
      <p:sp>
        <p:nvSpPr>
          <p:cNvPr id="23" name="AutoShape 12" descr="Prohibition sign for same-sex marriage, vector illustration. Stock Vector  by ©kup1984 128643806">
            <a:extLst>
              <a:ext uri="{FF2B5EF4-FFF2-40B4-BE49-F238E27FC236}">
                <a16:creationId xmlns:a16="http://schemas.microsoft.com/office/drawing/2014/main" id="{CBCE302A-FBF8-79F6-4235-2E6057E89BD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4" name="Picture 23">
            <a:extLst>
              <a:ext uri="{FF2B5EF4-FFF2-40B4-BE49-F238E27FC236}">
                <a16:creationId xmlns:a16="http://schemas.microsoft.com/office/drawing/2014/main" id="{C75F37AC-F5E9-965F-3E91-CEE3EFE170A0}"/>
              </a:ext>
            </a:extLst>
          </p:cNvPr>
          <p:cNvPicPr>
            <a:picLocks noChangeAspect="1"/>
          </p:cNvPicPr>
          <p:nvPr/>
        </p:nvPicPr>
        <p:blipFill rotWithShape="1">
          <a:blip r:embed="rId5"/>
          <a:srcRect l="8164" t="8047" r="6462" b="8052"/>
          <a:stretch/>
        </p:blipFill>
        <p:spPr>
          <a:xfrm>
            <a:off x="4773979" y="3941723"/>
            <a:ext cx="1086880" cy="1068122"/>
          </a:xfrm>
          <a:prstGeom prst="rect">
            <a:avLst/>
          </a:prstGeom>
        </p:spPr>
      </p:pic>
      <p:sp>
        <p:nvSpPr>
          <p:cNvPr id="25" name="TextBox 24">
            <a:extLst>
              <a:ext uri="{FF2B5EF4-FFF2-40B4-BE49-F238E27FC236}">
                <a16:creationId xmlns:a16="http://schemas.microsoft.com/office/drawing/2014/main" id="{1B71C236-EEA3-560B-4218-897FB1B83BFE}"/>
              </a:ext>
            </a:extLst>
          </p:cNvPr>
          <p:cNvSpPr txBox="1"/>
          <p:nvPr/>
        </p:nvSpPr>
        <p:spPr>
          <a:xfrm>
            <a:off x="3698311" y="4935837"/>
            <a:ext cx="2942919" cy="1166410"/>
          </a:xfrm>
          <a:prstGeom prst="rect">
            <a:avLst/>
          </a:prstGeom>
          <a:noFill/>
        </p:spPr>
        <p:txBody>
          <a:bodyPr wrap="square" rtlCol="0">
            <a:spAutoFit/>
          </a:bodyPr>
          <a:lstStyle/>
          <a:p>
            <a:pPr algn="ctr">
              <a:lnSpc>
                <a:spcPct val="120000"/>
              </a:lnSpc>
            </a:pPr>
            <a:r>
              <a:rPr lang="en-US" sz="2000" b="1"/>
              <a:t>Không thuộc một trong các trường hợp cấm kết hôn</a:t>
            </a:r>
            <a:endParaRPr lang="en-US" sz="2000" b="1">
              <a:solidFill>
                <a:srgbClr val="E5007E"/>
              </a:solidFill>
            </a:endParaRPr>
          </a:p>
        </p:txBody>
      </p:sp>
      <p:pic>
        <p:nvPicPr>
          <p:cNvPr id="4112" name="Picture 16" descr="Năng lực pháp luật dân sự của cá nhân gồm những gì? - LUẬT SƯ THÔNG THÁI">
            <a:extLst>
              <a:ext uri="{FF2B5EF4-FFF2-40B4-BE49-F238E27FC236}">
                <a16:creationId xmlns:a16="http://schemas.microsoft.com/office/drawing/2014/main" id="{CC19C36C-0C24-BCF4-5CBE-3207E66B1EE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4381" y="3978257"/>
            <a:ext cx="1855093" cy="12367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2621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500"/>
                                        <p:tgtEl>
                                          <p:spTgt spid="1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inVertical)">
                                      <p:cBhvr>
                                        <p:cTn id="16" dur="500"/>
                                        <p:tgtEl>
                                          <p:spTgt spid="14"/>
                                        </p:tgtEl>
                                      </p:cBhvr>
                                    </p:animEffect>
                                  </p:childTnLst>
                                </p:cTn>
                              </p:par>
                              <p:par>
                                <p:cTn id="17" presetID="16" presetClass="entr" presetSubtype="21"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106"/>
                                        </p:tgtEl>
                                        <p:attrNameLst>
                                          <p:attrName>style.visibility</p:attrName>
                                        </p:attrNameLst>
                                      </p:cBhvr>
                                      <p:to>
                                        <p:strVal val="visible"/>
                                      </p:to>
                                    </p:set>
                                    <p:animEffect transition="in" filter="wipe(down)">
                                      <p:cBhvr>
                                        <p:cTn id="27" dur="500"/>
                                        <p:tgtEl>
                                          <p:spTgt spid="4106"/>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wipe(down)">
                                      <p:cBhvr>
                                        <p:cTn id="30" dur="500"/>
                                        <p:tgtEl>
                                          <p:spTgt spid="20"/>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4112"/>
                                        </p:tgtEl>
                                        <p:attrNameLst>
                                          <p:attrName>style.visibility</p:attrName>
                                        </p:attrNameLst>
                                      </p:cBhvr>
                                      <p:to>
                                        <p:strVal val="visible"/>
                                      </p:to>
                                    </p:set>
                                    <p:animEffect transition="in" filter="barn(inVertical)">
                                      <p:cBhvr>
                                        <p:cTn id="35" dur="500"/>
                                        <p:tgtEl>
                                          <p:spTgt spid="4112"/>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barn(inVertical)">
                                      <p:cBhvr>
                                        <p:cTn id="38" dur="50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barn(inVertical)">
                                      <p:cBhvr>
                                        <p:cTn id="43" dur="500"/>
                                        <p:tgtEl>
                                          <p:spTgt spid="24"/>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barn(inVertical)">
                                      <p:cBhvr>
                                        <p:cTn id="46" dur="500"/>
                                        <p:tgtEl>
                                          <p:spTgt spid="25"/>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barn(inVertical)">
                                      <p:cBhvr>
                                        <p:cTn id="51" dur="500"/>
                                        <p:tgtEl>
                                          <p:spTgt spid="21"/>
                                        </p:tgtEl>
                                      </p:cBhvr>
                                    </p:animEffect>
                                  </p:childTnLst>
                                </p:cTn>
                              </p:par>
                            </p:childTnLst>
                          </p:cTn>
                        </p:par>
                      </p:childTnLst>
                    </p:cTn>
                  </p:par>
                  <p:par>
                    <p:cTn id="52" fill="hold">
                      <p:stCondLst>
                        <p:cond delay="indefinite"/>
                      </p:stCondLst>
                      <p:childTnLst>
                        <p:par>
                          <p:cTn id="53" fill="hold">
                            <p:stCondLst>
                              <p:cond delay="0"/>
                            </p:stCondLst>
                            <p:childTnLst>
                              <p:par>
                                <p:cTn id="54" presetID="6" presetClass="entr" presetSubtype="16" fill="hold" nodeType="clickEffect">
                                  <p:stCondLst>
                                    <p:cond delay="0"/>
                                  </p:stCondLst>
                                  <p:childTnLst>
                                    <p:set>
                                      <p:cBhvr>
                                        <p:cTn id="55" dur="1" fill="hold">
                                          <p:stCondLst>
                                            <p:cond delay="0"/>
                                          </p:stCondLst>
                                        </p:cTn>
                                        <p:tgtEl>
                                          <p:spTgt spid="4098"/>
                                        </p:tgtEl>
                                        <p:attrNameLst>
                                          <p:attrName>style.visibility</p:attrName>
                                        </p:attrNameLst>
                                      </p:cBhvr>
                                      <p:to>
                                        <p:strVal val="visible"/>
                                      </p:to>
                                    </p:set>
                                    <p:animEffect transition="in" filter="circle(in)">
                                      <p:cBhvr>
                                        <p:cTn id="56"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P spid="15" grpId="0"/>
      <p:bldP spid="20" grpId="0"/>
      <p:bldP spid="21" grpId="0"/>
      <p:bldP spid="22" grpId="0"/>
      <p:bldP spid="2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D8B0B73-F4DA-5E8A-5E77-054388AECFF8}"/>
              </a:ext>
            </a:extLst>
          </p:cNvPr>
          <p:cNvSpPr/>
          <p:nvPr/>
        </p:nvSpPr>
        <p:spPr>
          <a:xfrm>
            <a:off x="3791744" y="260648"/>
            <a:ext cx="4248472" cy="720080"/>
          </a:xfrm>
          <a:prstGeom prst="rect">
            <a:avLst/>
          </a:prstGeom>
          <a:solidFill>
            <a:srgbClr val="009F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t>SƠ ĐỒ HỌ HÀNG 3 ĐỜI</a:t>
            </a:r>
          </a:p>
        </p:txBody>
      </p:sp>
      <p:sp>
        <p:nvSpPr>
          <p:cNvPr id="7" name="TextBox 6">
            <a:extLst>
              <a:ext uri="{FF2B5EF4-FFF2-40B4-BE49-F238E27FC236}">
                <a16:creationId xmlns:a16="http://schemas.microsoft.com/office/drawing/2014/main" id="{C305F52B-A074-68DD-2DB1-D149488DECC5}"/>
              </a:ext>
            </a:extLst>
          </p:cNvPr>
          <p:cNvSpPr txBox="1"/>
          <p:nvPr/>
        </p:nvSpPr>
        <p:spPr>
          <a:xfrm>
            <a:off x="3426924" y="1465818"/>
            <a:ext cx="1656184" cy="461665"/>
          </a:xfrm>
          <a:prstGeom prst="rect">
            <a:avLst/>
          </a:prstGeom>
          <a:noFill/>
        </p:spPr>
        <p:txBody>
          <a:bodyPr wrap="square" rtlCol="0">
            <a:spAutoFit/>
          </a:bodyPr>
          <a:lstStyle/>
          <a:p>
            <a:r>
              <a:rPr lang="en-US" sz="2400" b="1"/>
              <a:t>Đời thứ 1</a:t>
            </a:r>
          </a:p>
        </p:txBody>
      </p:sp>
      <p:sp>
        <p:nvSpPr>
          <p:cNvPr id="8" name="TextBox 7">
            <a:extLst>
              <a:ext uri="{FF2B5EF4-FFF2-40B4-BE49-F238E27FC236}">
                <a16:creationId xmlns:a16="http://schemas.microsoft.com/office/drawing/2014/main" id="{1A345803-D929-C236-5071-422F5B17BA84}"/>
              </a:ext>
            </a:extLst>
          </p:cNvPr>
          <p:cNvSpPr txBox="1"/>
          <p:nvPr/>
        </p:nvSpPr>
        <p:spPr>
          <a:xfrm>
            <a:off x="2273055" y="3143105"/>
            <a:ext cx="1656184" cy="461665"/>
          </a:xfrm>
          <a:prstGeom prst="rect">
            <a:avLst/>
          </a:prstGeom>
          <a:noFill/>
        </p:spPr>
        <p:txBody>
          <a:bodyPr wrap="square" rtlCol="0">
            <a:spAutoFit/>
          </a:bodyPr>
          <a:lstStyle/>
          <a:p>
            <a:r>
              <a:rPr lang="en-US" sz="2400" b="1"/>
              <a:t>Đời thứ 2</a:t>
            </a:r>
          </a:p>
        </p:txBody>
      </p:sp>
      <p:sp>
        <p:nvSpPr>
          <p:cNvPr id="26" name="TextBox 25">
            <a:extLst>
              <a:ext uri="{FF2B5EF4-FFF2-40B4-BE49-F238E27FC236}">
                <a16:creationId xmlns:a16="http://schemas.microsoft.com/office/drawing/2014/main" id="{4CF3F158-3D96-7CD8-0466-F153A468F3AF}"/>
              </a:ext>
            </a:extLst>
          </p:cNvPr>
          <p:cNvSpPr txBox="1"/>
          <p:nvPr/>
        </p:nvSpPr>
        <p:spPr>
          <a:xfrm>
            <a:off x="1142208" y="4820392"/>
            <a:ext cx="1656184" cy="461665"/>
          </a:xfrm>
          <a:prstGeom prst="rect">
            <a:avLst/>
          </a:prstGeom>
          <a:noFill/>
        </p:spPr>
        <p:txBody>
          <a:bodyPr wrap="square" rtlCol="0">
            <a:spAutoFit/>
          </a:bodyPr>
          <a:lstStyle/>
          <a:p>
            <a:r>
              <a:rPr lang="en-US" sz="2400" b="1"/>
              <a:t>Đời thứ 3</a:t>
            </a:r>
          </a:p>
        </p:txBody>
      </p:sp>
      <p:sp>
        <p:nvSpPr>
          <p:cNvPr id="27" name="Rectangle: Rounded Corners 26">
            <a:extLst>
              <a:ext uri="{FF2B5EF4-FFF2-40B4-BE49-F238E27FC236}">
                <a16:creationId xmlns:a16="http://schemas.microsoft.com/office/drawing/2014/main" id="{918351A5-3D51-02E0-3FA9-43CA21AC5047}"/>
              </a:ext>
            </a:extLst>
          </p:cNvPr>
          <p:cNvSpPr/>
          <p:nvPr/>
        </p:nvSpPr>
        <p:spPr>
          <a:xfrm>
            <a:off x="5389426" y="1455166"/>
            <a:ext cx="1944216" cy="461666"/>
          </a:xfrm>
          <a:prstGeom prst="roundRect">
            <a:avLst>
              <a:gd name="adj" fmla="val 50000"/>
            </a:avLst>
          </a:prstGeom>
          <a:solidFill>
            <a:srgbClr val="E5C3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t>Cha – Mẹ </a:t>
            </a:r>
          </a:p>
        </p:txBody>
      </p:sp>
      <p:sp>
        <p:nvSpPr>
          <p:cNvPr id="30" name="Rectangle: Rounded Corners 29">
            <a:extLst>
              <a:ext uri="{FF2B5EF4-FFF2-40B4-BE49-F238E27FC236}">
                <a16:creationId xmlns:a16="http://schemas.microsoft.com/office/drawing/2014/main" id="{A7FAB3C7-9AF8-6DF3-34E5-FF4B626703F8}"/>
              </a:ext>
            </a:extLst>
          </p:cNvPr>
          <p:cNvSpPr/>
          <p:nvPr/>
        </p:nvSpPr>
        <p:spPr>
          <a:xfrm>
            <a:off x="2906912" y="4797152"/>
            <a:ext cx="1563440" cy="461666"/>
          </a:xfrm>
          <a:prstGeom prst="roundRect">
            <a:avLst>
              <a:gd name="adj" fmla="val 50000"/>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t>Cháu 1a</a:t>
            </a:r>
          </a:p>
        </p:txBody>
      </p:sp>
      <p:sp>
        <p:nvSpPr>
          <p:cNvPr id="32" name="Rectangle: Rounded Corners 31">
            <a:extLst>
              <a:ext uri="{FF2B5EF4-FFF2-40B4-BE49-F238E27FC236}">
                <a16:creationId xmlns:a16="http://schemas.microsoft.com/office/drawing/2014/main" id="{D26DDB39-D9F1-BE38-0146-C596E5673C82}"/>
              </a:ext>
            </a:extLst>
          </p:cNvPr>
          <p:cNvSpPr/>
          <p:nvPr/>
        </p:nvSpPr>
        <p:spPr>
          <a:xfrm>
            <a:off x="4756848" y="4797152"/>
            <a:ext cx="1563440" cy="461666"/>
          </a:xfrm>
          <a:prstGeom prst="roundRect">
            <a:avLst>
              <a:gd name="adj" fmla="val 50000"/>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t>Cháu 1b</a:t>
            </a:r>
          </a:p>
        </p:txBody>
      </p:sp>
      <p:sp>
        <p:nvSpPr>
          <p:cNvPr id="33" name="Rectangle: Rounded Corners 32">
            <a:extLst>
              <a:ext uri="{FF2B5EF4-FFF2-40B4-BE49-F238E27FC236}">
                <a16:creationId xmlns:a16="http://schemas.microsoft.com/office/drawing/2014/main" id="{43B3ECBB-6045-5199-6716-9EB6D1CEEF63}"/>
              </a:ext>
            </a:extLst>
          </p:cNvPr>
          <p:cNvSpPr/>
          <p:nvPr/>
        </p:nvSpPr>
        <p:spPr>
          <a:xfrm>
            <a:off x="6459112" y="4797152"/>
            <a:ext cx="1563440" cy="461666"/>
          </a:xfrm>
          <a:prstGeom prst="roundRect">
            <a:avLst>
              <a:gd name="adj" fmla="val 50000"/>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t>Cháu 2a</a:t>
            </a:r>
          </a:p>
        </p:txBody>
      </p:sp>
      <p:sp>
        <p:nvSpPr>
          <p:cNvPr id="34" name="Rectangle: Rounded Corners 33">
            <a:extLst>
              <a:ext uri="{FF2B5EF4-FFF2-40B4-BE49-F238E27FC236}">
                <a16:creationId xmlns:a16="http://schemas.microsoft.com/office/drawing/2014/main" id="{C0F15EC5-7153-691C-48F4-8AC35310A128}"/>
              </a:ext>
            </a:extLst>
          </p:cNvPr>
          <p:cNvSpPr/>
          <p:nvPr/>
        </p:nvSpPr>
        <p:spPr>
          <a:xfrm>
            <a:off x="8256240" y="4797152"/>
            <a:ext cx="1563440" cy="461666"/>
          </a:xfrm>
          <a:prstGeom prst="roundRect">
            <a:avLst>
              <a:gd name="adj" fmla="val 50000"/>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t>Cháu 2b</a:t>
            </a:r>
          </a:p>
        </p:txBody>
      </p:sp>
      <p:cxnSp>
        <p:nvCxnSpPr>
          <p:cNvPr id="36" name="Straight Connector 35">
            <a:extLst>
              <a:ext uri="{FF2B5EF4-FFF2-40B4-BE49-F238E27FC236}">
                <a16:creationId xmlns:a16="http://schemas.microsoft.com/office/drawing/2014/main" id="{C822F864-E857-78E3-D49B-9A9B4B63AA2B}"/>
              </a:ext>
            </a:extLst>
          </p:cNvPr>
          <p:cNvCxnSpPr/>
          <p:nvPr/>
        </p:nvCxnSpPr>
        <p:spPr>
          <a:xfrm>
            <a:off x="6366628" y="1916832"/>
            <a:ext cx="0" cy="720080"/>
          </a:xfrm>
          <a:prstGeom prst="line">
            <a:avLst/>
          </a:prstGeom>
          <a:ln w="28575">
            <a:solidFill>
              <a:srgbClr val="986C3B"/>
            </a:solidFill>
          </a:ln>
        </p:spPr>
        <p:style>
          <a:lnRef idx="1">
            <a:schemeClr val="accent1"/>
          </a:lnRef>
          <a:fillRef idx="0">
            <a:schemeClr val="accent1"/>
          </a:fillRef>
          <a:effectRef idx="0">
            <a:schemeClr val="accent1"/>
          </a:effectRef>
          <a:fontRef idx="minor">
            <a:schemeClr val="tx1"/>
          </a:fontRef>
        </p:style>
      </p:cxnSp>
      <p:sp>
        <p:nvSpPr>
          <p:cNvPr id="37" name="Left Bracket 36">
            <a:extLst>
              <a:ext uri="{FF2B5EF4-FFF2-40B4-BE49-F238E27FC236}">
                <a16:creationId xmlns:a16="http://schemas.microsoft.com/office/drawing/2014/main" id="{57EBF060-971C-5155-157A-FCC6EA5C2046}"/>
              </a:ext>
            </a:extLst>
          </p:cNvPr>
          <p:cNvSpPr/>
          <p:nvPr/>
        </p:nvSpPr>
        <p:spPr>
          <a:xfrm rot="5400000">
            <a:off x="6120515" y="1146453"/>
            <a:ext cx="482039" cy="3462958"/>
          </a:xfrm>
          <a:prstGeom prst="leftBracket">
            <a:avLst>
              <a:gd name="adj" fmla="val 0"/>
            </a:avLst>
          </a:prstGeom>
          <a:ln w="28575">
            <a:solidFill>
              <a:srgbClr val="986C3B"/>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8" name="Straight Connector 37">
            <a:extLst>
              <a:ext uri="{FF2B5EF4-FFF2-40B4-BE49-F238E27FC236}">
                <a16:creationId xmlns:a16="http://schemas.microsoft.com/office/drawing/2014/main" id="{72A51BA1-5D2E-8A8B-F8B0-A1CFD395E86B}"/>
              </a:ext>
            </a:extLst>
          </p:cNvPr>
          <p:cNvCxnSpPr/>
          <p:nvPr/>
        </p:nvCxnSpPr>
        <p:spPr>
          <a:xfrm>
            <a:off x="4630055" y="3580615"/>
            <a:ext cx="0" cy="720080"/>
          </a:xfrm>
          <a:prstGeom prst="line">
            <a:avLst/>
          </a:prstGeom>
          <a:ln w="28575">
            <a:solidFill>
              <a:srgbClr val="E5007E"/>
            </a:solidFill>
          </a:ln>
        </p:spPr>
        <p:style>
          <a:lnRef idx="1">
            <a:schemeClr val="accent1"/>
          </a:lnRef>
          <a:fillRef idx="0">
            <a:schemeClr val="accent1"/>
          </a:fillRef>
          <a:effectRef idx="0">
            <a:schemeClr val="accent1"/>
          </a:effectRef>
          <a:fontRef idx="minor">
            <a:schemeClr val="tx1"/>
          </a:fontRef>
        </p:style>
      </p:cxnSp>
      <p:sp>
        <p:nvSpPr>
          <p:cNvPr id="39" name="Left Bracket 38">
            <a:extLst>
              <a:ext uri="{FF2B5EF4-FFF2-40B4-BE49-F238E27FC236}">
                <a16:creationId xmlns:a16="http://schemas.microsoft.com/office/drawing/2014/main" id="{AB84E785-BA30-4377-3CC2-A526FE1F0B7B}"/>
              </a:ext>
            </a:extLst>
          </p:cNvPr>
          <p:cNvSpPr/>
          <p:nvPr/>
        </p:nvSpPr>
        <p:spPr>
          <a:xfrm rot="5400000">
            <a:off x="4358077" y="3425595"/>
            <a:ext cx="482039" cy="2232243"/>
          </a:xfrm>
          <a:prstGeom prst="leftBracket">
            <a:avLst>
              <a:gd name="adj" fmla="val 0"/>
            </a:avLst>
          </a:prstGeom>
          <a:ln w="28575">
            <a:solidFill>
              <a:srgbClr val="E5007E"/>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0" name="Straight Connector 39">
            <a:extLst>
              <a:ext uri="{FF2B5EF4-FFF2-40B4-BE49-F238E27FC236}">
                <a16:creationId xmlns:a16="http://schemas.microsoft.com/office/drawing/2014/main" id="{D9AB077B-68A0-C6F3-4920-73487BDC8173}"/>
              </a:ext>
            </a:extLst>
          </p:cNvPr>
          <p:cNvCxnSpPr/>
          <p:nvPr/>
        </p:nvCxnSpPr>
        <p:spPr>
          <a:xfrm>
            <a:off x="8093014" y="3558208"/>
            <a:ext cx="0" cy="72008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
        <p:nvSpPr>
          <p:cNvPr id="41" name="Left Bracket 40">
            <a:extLst>
              <a:ext uri="{FF2B5EF4-FFF2-40B4-BE49-F238E27FC236}">
                <a16:creationId xmlns:a16="http://schemas.microsoft.com/office/drawing/2014/main" id="{76432189-BFA6-D712-2F5C-5FB9080A3586}"/>
              </a:ext>
            </a:extLst>
          </p:cNvPr>
          <p:cNvSpPr/>
          <p:nvPr/>
        </p:nvSpPr>
        <p:spPr>
          <a:xfrm rot="5400000">
            <a:off x="7821036" y="3403188"/>
            <a:ext cx="482039" cy="2232243"/>
          </a:xfrm>
          <a:prstGeom prst="leftBracket">
            <a:avLst>
              <a:gd name="adj" fmla="val 0"/>
            </a:avLst>
          </a:prstGeom>
          <a:ln w="28575">
            <a:solidFill>
              <a:srgbClr val="92D05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2" name="Rectangle: Rounded Corners 41">
            <a:extLst>
              <a:ext uri="{FF2B5EF4-FFF2-40B4-BE49-F238E27FC236}">
                <a16:creationId xmlns:a16="http://schemas.microsoft.com/office/drawing/2014/main" id="{29129018-10F4-DAFB-9F7B-CAF903CE8C75}"/>
              </a:ext>
            </a:extLst>
          </p:cNvPr>
          <p:cNvSpPr/>
          <p:nvPr/>
        </p:nvSpPr>
        <p:spPr>
          <a:xfrm>
            <a:off x="3960646" y="3118949"/>
            <a:ext cx="1328470" cy="461666"/>
          </a:xfrm>
          <a:prstGeom prst="roundRect">
            <a:avLst>
              <a:gd name="adj" fmla="val 50000"/>
            </a:avLst>
          </a:prstGeom>
          <a:solidFill>
            <a:srgbClr val="E500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t>Con 1</a:t>
            </a:r>
          </a:p>
        </p:txBody>
      </p:sp>
      <p:sp>
        <p:nvSpPr>
          <p:cNvPr id="43" name="Rectangle: Rounded Corners 42">
            <a:extLst>
              <a:ext uri="{FF2B5EF4-FFF2-40B4-BE49-F238E27FC236}">
                <a16:creationId xmlns:a16="http://schemas.microsoft.com/office/drawing/2014/main" id="{3C24542B-BF83-588A-67B4-174048A760F1}"/>
              </a:ext>
            </a:extLst>
          </p:cNvPr>
          <p:cNvSpPr/>
          <p:nvPr/>
        </p:nvSpPr>
        <p:spPr>
          <a:xfrm>
            <a:off x="7358317" y="3118949"/>
            <a:ext cx="1328470" cy="461666"/>
          </a:xfrm>
          <a:prstGeom prst="roundRect">
            <a:avLst>
              <a:gd name="adj" fmla="val 50000"/>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t>Con 2</a:t>
            </a:r>
          </a:p>
        </p:txBody>
      </p:sp>
    </p:spTree>
    <p:extLst>
      <p:ext uri="{BB962C8B-B14F-4D97-AF65-F5344CB8AC3E}">
        <p14:creationId xmlns:p14="http://schemas.microsoft.com/office/powerpoint/2010/main" val="200579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D8B0B73-F4DA-5E8A-5E77-054388AECFF8}"/>
              </a:ext>
            </a:extLst>
          </p:cNvPr>
          <p:cNvSpPr/>
          <p:nvPr/>
        </p:nvSpPr>
        <p:spPr>
          <a:xfrm>
            <a:off x="3791744" y="260648"/>
            <a:ext cx="4248472" cy="720080"/>
          </a:xfrm>
          <a:prstGeom prst="rect">
            <a:avLst/>
          </a:prstGeom>
          <a:solidFill>
            <a:srgbClr val="009F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t>SƠ ĐỒ HỌ HÀNG 3 ĐỜI</a:t>
            </a:r>
          </a:p>
        </p:txBody>
      </p:sp>
      <p:sp>
        <p:nvSpPr>
          <p:cNvPr id="7" name="TextBox 6">
            <a:extLst>
              <a:ext uri="{FF2B5EF4-FFF2-40B4-BE49-F238E27FC236}">
                <a16:creationId xmlns:a16="http://schemas.microsoft.com/office/drawing/2014/main" id="{C305F52B-A074-68DD-2DB1-D149488DECC5}"/>
              </a:ext>
            </a:extLst>
          </p:cNvPr>
          <p:cNvSpPr txBox="1"/>
          <p:nvPr/>
        </p:nvSpPr>
        <p:spPr>
          <a:xfrm>
            <a:off x="3426924" y="1207404"/>
            <a:ext cx="1656184" cy="461665"/>
          </a:xfrm>
          <a:prstGeom prst="rect">
            <a:avLst/>
          </a:prstGeom>
          <a:noFill/>
        </p:spPr>
        <p:txBody>
          <a:bodyPr wrap="square" rtlCol="0">
            <a:spAutoFit/>
          </a:bodyPr>
          <a:lstStyle/>
          <a:p>
            <a:r>
              <a:rPr lang="en-US" sz="2400" b="1"/>
              <a:t>Đời thứ 1</a:t>
            </a:r>
          </a:p>
        </p:txBody>
      </p:sp>
      <p:sp>
        <p:nvSpPr>
          <p:cNvPr id="8" name="TextBox 7">
            <a:extLst>
              <a:ext uri="{FF2B5EF4-FFF2-40B4-BE49-F238E27FC236}">
                <a16:creationId xmlns:a16="http://schemas.microsoft.com/office/drawing/2014/main" id="{1A345803-D929-C236-5071-422F5B17BA84}"/>
              </a:ext>
            </a:extLst>
          </p:cNvPr>
          <p:cNvSpPr txBox="1"/>
          <p:nvPr/>
        </p:nvSpPr>
        <p:spPr>
          <a:xfrm>
            <a:off x="2273055" y="2884691"/>
            <a:ext cx="1656184" cy="461665"/>
          </a:xfrm>
          <a:prstGeom prst="rect">
            <a:avLst/>
          </a:prstGeom>
          <a:noFill/>
        </p:spPr>
        <p:txBody>
          <a:bodyPr wrap="square" rtlCol="0">
            <a:spAutoFit/>
          </a:bodyPr>
          <a:lstStyle/>
          <a:p>
            <a:r>
              <a:rPr lang="en-US" sz="2400" b="1"/>
              <a:t>Đời thứ 2</a:t>
            </a:r>
          </a:p>
        </p:txBody>
      </p:sp>
      <p:sp>
        <p:nvSpPr>
          <p:cNvPr id="26" name="TextBox 25">
            <a:extLst>
              <a:ext uri="{FF2B5EF4-FFF2-40B4-BE49-F238E27FC236}">
                <a16:creationId xmlns:a16="http://schemas.microsoft.com/office/drawing/2014/main" id="{4CF3F158-3D96-7CD8-0466-F153A468F3AF}"/>
              </a:ext>
            </a:extLst>
          </p:cNvPr>
          <p:cNvSpPr txBox="1"/>
          <p:nvPr/>
        </p:nvSpPr>
        <p:spPr>
          <a:xfrm>
            <a:off x="1142208" y="4561978"/>
            <a:ext cx="1656184" cy="461665"/>
          </a:xfrm>
          <a:prstGeom prst="rect">
            <a:avLst/>
          </a:prstGeom>
          <a:noFill/>
        </p:spPr>
        <p:txBody>
          <a:bodyPr wrap="square" rtlCol="0">
            <a:spAutoFit/>
          </a:bodyPr>
          <a:lstStyle/>
          <a:p>
            <a:r>
              <a:rPr lang="en-US" sz="2400" b="1"/>
              <a:t>Đời thứ 3</a:t>
            </a:r>
          </a:p>
        </p:txBody>
      </p:sp>
      <p:sp>
        <p:nvSpPr>
          <p:cNvPr id="27" name="Rectangle: Rounded Corners 26">
            <a:extLst>
              <a:ext uri="{FF2B5EF4-FFF2-40B4-BE49-F238E27FC236}">
                <a16:creationId xmlns:a16="http://schemas.microsoft.com/office/drawing/2014/main" id="{918351A5-3D51-02E0-3FA9-43CA21AC5047}"/>
              </a:ext>
            </a:extLst>
          </p:cNvPr>
          <p:cNvSpPr/>
          <p:nvPr/>
        </p:nvSpPr>
        <p:spPr>
          <a:xfrm>
            <a:off x="5389426" y="1196752"/>
            <a:ext cx="1944216" cy="461666"/>
          </a:xfrm>
          <a:prstGeom prst="roundRect">
            <a:avLst>
              <a:gd name="adj" fmla="val 50000"/>
            </a:avLst>
          </a:prstGeom>
          <a:solidFill>
            <a:srgbClr val="E5C3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t>Cha – Mẹ </a:t>
            </a:r>
          </a:p>
        </p:txBody>
      </p:sp>
      <p:sp>
        <p:nvSpPr>
          <p:cNvPr id="30" name="Rectangle: Rounded Corners 29">
            <a:extLst>
              <a:ext uri="{FF2B5EF4-FFF2-40B4-BE49-F238E27FC236}">
                <a16:creationId xmlns:a16="http://schemas.microsoft.com/office/drawing/2014/main" id="{A7FAB3C7-9AF8-6DF3-34E5-FF4B626703F8}"/>
              </a:ext>
            </a:extLst>
          </p:cNvPr>
          <p:cNvSpPr/>
          <p:nvPr/>
        </p:nvSpPr>
        <p:spPr>
          <a:xfrm>
            <a:off x="2906912" y="4538738"/>
            <a:ext cx="1563440" cy="461666"/>
          </a:xfrm>
          <a:prstGeom prst="roundRect">
            <a:avLst>
              <a:gd name="adj" fmla="val 50000"/>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t>Cháu 1a</a:t>
            </a:r>
          </a:p>
        </p:txBody>
      </p:sp>
      <p:sp>
        <p:nvSpPr>
          <p:cNvPr id="32" name="Rectangle: Rounded Corners 31">
            <a:extLst>
              <a:ext uri="{FF2B5EF4-FFF2-40B4-BE49-F238E27FC236}">
                <a16:creationId xmlns:a16="http://schemas.microsoft.com/office/drawing/2014/main" id="{D26DDB39-D9F1-BE38-0146-C596E5673C82}"/>
              </a:ext>
            </a:extLst>
          </p:cNvPr>
          <p:cNvSpPr/>
          <p:nvPr/>
        </p:nvSpPr>
        <p:spPr>
          <a:xfrm>
            <a:off x="4756848" y="4538738"/>
            <a:ext cx="1563440" cy="461666"/>
          </a:xfrm>
          <a:prstGeom prst="roundRect">
            <a:avLst>
              <a:gd name="adj" fmla="val 50000"/>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t>Cháu 1b</a:t>
            </a:r>
          </a:p>
        </p:txBody>
      </p:sp>
      <p:sp>
        <p:nvSpPr>
          <p:cNvPr id="33" name="Rectangle: Rounded Corners 32">
            <a:extLst>
              <a:ext uri="{FF2B5EF4-FFF2-40B4-BE49-F238E27FC236}">
                <a16:creationId xmlns:a16="http://schemas.microsoft.com/office/drawing/2014/main" id="{43B3ECBB-6045-5199-6716-9EB6D1CEEF63}"/>
              </a:ext>
            </a:extLst>
          </p:cNvPr>
          <p:cNvSpPr/>
          <p:nvPr/>
        </p:nvSpPr>
        <p:spPr>
          <a:xfrm>
            <a:off x="6459112" y="4538738"/>
            <a:ext cx="1563440" cy="461666"/>
          </a:xfrm>
          <a:prstGeom prst="roundRect">
            <a:avLst>
              <a:gd name="adj" fmla="val 50000"/>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t>Cháu 2a</a:t>
            </a:r>
          </a:p>
        </p:txBody>
      </p:sp>
      <p:sp>
        <p:nvSpPr>
          <p:cNvPr id="34" name="Rectangle: Rounded Corners 33">
            <a:extLst>
              <a:ext uri="{FF2B5EF4-FFF2-40B4-BE49-F238E27FC236}">
                <a16:creationId xmlns:a16="http://schemas.microsoft.com/office/drawing/2014/main" id="{C0F15EC5-7153-691C-48F4-8AC35310A128}"/>
              </a:ext>
            </a:extLst>
          </p:cNvPr>
          <p:cNvSpPr/>
          <p:nvPr/>
        </p:nvSpPr>
        <p:spPr>
          <a:xfrm>
            <a:off x="8256240" y="4538738"/>
            <a:ext cx="1563440" cy="461666"/>
          </a:xfrm>
          <a:prstGeom prst="roundRect">
            <a:avLst>
              <a:gd name="adj" fmla="val 50000"/>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t>Cháu 2b</a:t>
            </a:r>
          </a:p>
        </p:txBody>
      </p:sp>
      <p:cxnSp>
        <p:nvCxnSpPr>
          <p:cNvPr id="36" name="Straight Connector 35">
            <a:extLst>
              <a:ext uri="{FF2B5EF4-FFF2-40B4-BE49-F238E27FC236}">
                <a16:creationId xmlns:a16="http://schemas.microsoft.com/office/drawing/2014/main" id="{C822F864-E857-78E3-D49B-9A9B4B63AA2B}"/>
              </a:ext>
            </a:extLst>
          </p:cNvPr>
          <p:cNvCxnSpPr/>
          <p:nvPr/>
        </p:nvCxnSpPr>
        <p:spPr>
          <a:xfrm>
            <a:off x="6366628" y="1658418"/>
            <a:ext cx="0" cy="720080"/>
          </a:xfrm>
          <a:prstGeom prst="line">
            <a:avLst/>
          </a:prstGeom>
          <a:ln w="28575">
            <a:solidFill>
              <a:srgbClr val="986C3B"/>
            </a:solidFill>
          </a:ln>
        </p:spPr>
        <p:style>
          <a:lnRef idx="1">
            <a:schemeClr val="accent1"/>
          </a:lnRef>
          <a:fillRef idx="0">
            <a:schemeClr val="accent1"/>
          </a:fillRef>
          <a:effectRef idx="0">
            <a:schemeClr val="accent1"/>
          </a:effectRef>
          <a:fontRef idx="minor">
            <a:schemeClr val="tx1"/>
          </a:fontRef>
        </p:style>
      </p:cxnSp>
      <p:sp>
        <p:nvSpPr>
          <p:cNvPr id="37" name="Left Bracket 36">
            <a:extLst>
              <a:ext uri="{FF2B5EF4-FFF2-40B4-BE49-F238E27FC236}">
                <a16:creationId xmlns:a16="http://schemas.microsoft.com/office/drawing/2014/main" id="{57EBF060-971C-5155-157A-FCC6EA5C2046}"/>
              </a:ext>
            </a:extLst>
          </p:cNvPr>
          <p:cNvSpPr/>
          <p:nvPr/>
        </p:nvSpPr>
        <p:spPr>
          <a:xfrm rot="5400000">
            <a:off x="6120515" y="888039"/>
            <a:ext cx="482039" cy="3462958"/>
          </a:xfrm>
          <a:prstGeom prst="leftBracket">
            <a:avLst>
              <a:gd name="adj" fmla="val 0"/>
            </a:avLst>
          </a:prstGeom>
          <a:ln w="28575">
            <a:solidFill>
              <a:srgbClr val="986C3B"/>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8" name="Straight Connector 37">
            <a:extLst>
              <a:ext uri="{FF2B5EF4-FFF2-40B4-BE49-F238E27FC236}">
                <a16:creationId xmlns:a16="http://schemas.microsoft.com/office/drawing/2014/main" id="{72A51BA1-5D2E-8A8B-F8B0-A1CFD395E86B}"/>
              </a:ext>
            </a:extLst>
          </p:cNvPr>
          <p:cNvCxnSpPr/>
          <p:nvPr/>
        </p:nvCxnSpPr>
        <p:spPr>
          <a:xfrm>
            <a:off x="4630055" y="3322201"/>
            <a:ext cx="0" cy="720080"/>
          </a:xfrm>
          <a:prstGeom prst="line">
            <a:avLst/>
          </a:prstGeom>
          <a:ln w="28575">
            <a:solidFill>
              <a:srgbClr val="E5007E"/>
            </a:solidFill>
          </a:ln>
        </p:spPr>
        <p:style>
          <a:lnRef idx="1">
            <a:schemeClr val="accent1"/>
          </a:lnRef>
          <a:fillRef idx="0">
            <a:schemeClr val="accent1"/>
          </a:fillRef>
          <a:effectRef idx="0">
            <a:schemeClr val="accent1"/>
          </a:effectRef>
          <a:fontRef idx="minor">
            <a:schemeClr val="tx1"/>
          </a:fontRef>
        </p:style>
      </p:cxnSp>
      <p:sp>
        <p:nvSpPr>
          <p:cNvPr id="39" name="Left Bracket 38">
            <a:extLst>
              <a:ext uri="{FF2B5EF4-FFF2-40B4-BE49-F238E27FC236}">
                <a16:creationId xmlns:a16="http://schemas.microsoft.com/office/drawing/2014/main" id="{AB84E785-BA30-4377-3CC2-A526FE1F0B7B}"/>
              </a:ext>
            </a:extLst>
          </p:cNvPr>
          <p:cNvSpPr/>
          <p:nvPr/>
        </p:nvSpPr>
        <p:spPr>
          <a:xfrm rot="5400000">
            <a:off x="4358077" y="3167181"/>
            <a:ext cx="482039" cy="2232243"/>
          </a:xfrm>
          <a:prstGeom prst="leftBracket">
            <a:avLst>
              <a:gd name="adj" fmla="val 0"/>
            </a:avLst>
          </a:prstGeom>
          <a:ln w="28575">
            <a:solidFill>
              <a:srgbClr val="E5007E"/>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0" name="Straight Connector 39">
            <a:extLst>
              <a:ext uri="{FF2B5EF4-FFF2-40B4-BE49-F238E27FC236}">
                <a16:creationId xmlns:a16="http://schemas.microsoft.com/office/drawing/2014/main" id="{D9AB077B-68A0-C6F3-4920-73487BDC8173}"/>
              </a:ext>
            </a:extLst>
          </p:cNvPr>
          <p:cNvCxnSpPr/>
          <p:nvPr/>
        </p:nvCxnSpPr>
        <p:spPr>
          <a:xfrm>
            <a:off x="8093014" y="3299794"/>
            <a:ext cx="0" cy="72008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
        <p:nvSpPr>
          <p:cNvPr id="41" name="Left Bracket 40">
            <a:extLst>
              <a:ext uri="{FF2B5EF4-FFF2-40B4-BE49-F238E27FC236}">
                <a16:creationId xmlns:a16="http://schemas.microsoft.com/office/drawing/2014/main" id="{76432189-BFA6-D712-2F5C-5FB9080A3586}"/>
              </a:ext>
            </a:extLst>
          </p:cNvPr>
          <p:cNvSpPr/>
          <p:nvPr/>
        </p:nvSpPr>
        <p:spPr>
          <a:xfrm rot="5400000">
            <a:off x="7821036" y="3144774"/>
            <a:ext cx="482039" cy="2232243"/>
          </a:xfrm>
          <a:prstGeom prst="leftBracket">
            <a:avLst>
              <a:gd name="adj" fmla="val 0"/>
            </a:avLst>
          </a:prstGeom>
          <a:ln w="28575">
            <a:solidFill>
              <a:srgbClr val="92D05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2" name="Rectangle: Rounded Corners 41">
            <a:extLst>
              <a:ext uri="{FF2B5EF4-FFF2-40B4-BE49-F238E27FC236}">
                <a16:creationId xmlns:a16="http://schemas.microsoft.com/office/drawing/2014/main" id="{29129018-10F4-DAFB-9F7B-CAF903CE8C75}"/>
              </a:ext>
            </a:extLst>
          </p:cNvPr>
          <p:cNvSpPr/>
          <p:nvPr/>
        </p:nvSpPr>
        <p:spPr>
          <a:xfrm>
            <a:off x="3960646" y="2860535"/>
            <a:ext cx="1328470" cy="461666"/>
          </a:xfrm>
          <a:prstGeom prst="roundRect">
            <a:avLst>
              <a:gd name="adj" fmla="val 50000"/>
            </a:avLst>
          </a:prstGeom>
          <a:solidFill>
            <a:srgbClr val="E500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t>Con 1</a:t>
            </a:r>
          </a:p>
        </p:txBody>
      </p:sp>
      <p:sp>
        <p:nvSpPr>
          <p:cNvPr id="43" name="Rectangle: Rounded Corners 42">
            <a:extLst>
              <a:ext uri="{FF2B5EF4-FFF2-40B4-BE49-F238E27FC236}">
                <a16:creationId xmlns:a16="http://schemas.microsoft.com/office/drawing/2014/main" id="{3C24542B-BF83-588A-67B4-174048A760F1}"/>
              </a:ext>
            </a:extLst>
          </p:cNvPr>
          <p:cNvSpPr/>
          <p:nvPr/>
        </p:nvSpPr>
        <p:spPr>
          <a:xfrm>
            <a:off x="7358317" y="2860535"/>
            <a:ext cx="1328470" cy="461666"/>
          </a:xfrm>
          <a:prstGeom prst="roundRect">
            <a:avLst>
              <a:gd name="adj" fmla="val 50000"/>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t>Con 2</a:t>
            </a:r>
          </a:p>
        </p:txBody>
      </p:sp>
      <p:sp>
        <p:nvSpPr>
          <p:cNvPr id="4" name="Rectangle 3">
            <a:extLst>
              <a:ext uri="{FF2B5EF4-FFF2-40B4-BE49-F238E27FC236}">
                <a16:creationId xmlns:a16="http://schemas.microsoft.com/office/drawing/2014/main" id="{FC767361-F75F-A967-5B98-93BAB1F252EC}"/>
              </a:ext>
            </a:extLst>
          </p:cNvPr>
          <p:cNvSpPr/>
          <p:nvPr/>
        </p:nvSpPr>
        <p:spPr>
          <a:xfrm>
            <a:off x="0" y="5301208"/>
            <a:ext cx="12192000" cy="1556792"/>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4A20983-2D4B-3A0B-0417-4BE69C2DA0C0}"/>
              </a:ext>
            </a:extLst>
          </p:cNvPr>
          <p:cNvSpPr txBox="1"/>
          <p:nvPr/>
        </p:nvSpPr>
        <p:spPr>
          <a:xfrm>
            <a:off x="407368" y="5330022"/>
            <a:ext cx="11233248" cy="1431930"/>
          </a:xfrm>
          <a:prstGeom prst="rect">
            <a:avLst/>
          </a:prstGeom>
          <a:noFill/>
        </p:spPr>
        <p:txBody>
          <a:bodyPr wrap="square">
            <a:spAutoFit/>
          </a:bodyPr>
          <a:lstStyle/>
          <a:p>
            <a:pPr algn="just">
              <a:lnSpc>
                <a:spcPct val="125000"/>
              </a:lnSpc>
            </a:pPr>
            <a:r>
              <a:rPr lang="vi-VN" sz="2400"/>
              <a:t>Bởi vì khi kết hôn giữa những người có họ hàng gần thì đời con có </a:t>
            </a:r>
            <a:r>
              <a:rPr lang="vi-VN" sz="2400" b="1">
                <a:solidFill>
                  <a:srgbClr val="00B050"/>
                </a:solidFill>
              </a:rPr>
              <a:t>tỉ lệ kiểu gene dị hợp giảm, đồng hợp tăng</a:t>
            </a:r>
            <a:r>
              <a:rPr lang="vi-VN" sz="2400"/>
              <a:t>, tạo điều kiện cho các </a:t>
            </a:r>
            <a:r>
              <a:rPr lang="vi-VN" sz="2400" b="1">
                <a:solidFill>
                  <a:srgbClr val="C00000"/>
                </a:solidFill>
              </a:rPr>
              <a:t>gene lặn có hại biểu hiện ra kiểu hình. </a:t>
            </a:r>
            <a:endParaRPr lang="en-US" sz="2400" b="1">
              <a:solidFill>
                <a:srgbClr val="C00000"/>
              </a:solidFill>
            </a:endParaRPr>
          </a:p>
        </p:txBody>
      </p:sp>
    </p:spTree>
    <p:extLst>
      <p:ext uri="{BB962C8B-B14F-4D97-AF65-F5344CB8AC3E}">
        <p14:creationId xmlns:p14="http://schemas.microsoft.com/office/powerpoint/2010/main" val="1775255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2" name="Picture 8" descr="Male Female Icon Images – Browse 610,555 Stock Photos, Vectors, and Video |  Adobe Stock">
            <a:extLst>
              <a:ext uri="{FF2B5EF4-FFF2-40B4-BE49-F238E27FC236}">
                <a16:creationId xmlns:a16="http://schemas.microsoft.com/office/drawing/2014/main" id="{5A4D31F0-C201-AD62-3121-FC688D8516D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398" t="12600" r="603" b="13901"/>
          <a:stretch/>
        </p:blipFill>
        <p:spPr bwMode="auto">
          <a:xfrm>
            <a:off x="6602372" y="1197913"/>
            <a:ext cx="1584176" cy="158417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descr="Male Female Icon Images – Browse 610,555 Stock Photos, Vectors, and Video |  Adobe Stock">
            <a:extLst>
              <a:ext uri="{FF2B5EF4-FFF2-40B4-BE49-F238E27FC236}">
                <a16:creationId xmlns:a16="http://schemas.microsoft.com/office/drawing/2014/main" id="{82D8CA89-74FB-ACAC-EB58-D06A804771F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16" t="15096" r="49785" b="11405"/>
          <a:stretch/>
        </p:blipFill>
        <p:spPr bwMode="auto">
          <a:xfrm>
            <a:off x="3532774" y="1197913"/>
            <a:ext cx="1584176" cy="158417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007266AF-AA3A-67F7-085F-F0310E9DC7D6}"/>
              </a:ext>
            </a:extLst>
          </p:cNvPr>
          <p:cNvSpPr/>
          <p:nvPr/>
        </p:nvSpPr>
        <p:spPr>
          <a:xfrm>
            <a:off x="6717505" y="0"/>
            <a:ext cx="5474495" cy="576064"/>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bg1"/>
                </a:solidFill>
              </a:rPr>
              <a:t>Cha hoặc mẹ mang gene bệnh</a:t>
            </a:r>
          </a:p>
        </p:txBody>
      </p:sp>
      <p:pic>
        <p:nvPicPr>
          <p:cNvPr id="6154" name="Picture 10" descr="Male Female Icon Vector Art, Icons, and Graphics for Free Download">
            <a:extLst>
              <a:ext uri="{FF2B5EF4-FFF2-40B4-BE49-F238E27FC236}">
                <a16:creationId xmlns:a16="http://schemas.microsoft.com/office/drawing/2014/main" id="{73B08EC0-CCD5-EAF8-AC69-A25AE5458EBA}"/>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47537" t="10868" r="6741" b="7432"/>
          <a:stretch/>
        </p:blipFill>
        <p:spPr bwMode="auto">
          <a:xfrm>
            <a:off x="3962107" y="4077073"/>
            <a:ext cx="1008112" cy="180135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339320BE-A7C2-1CDC-1A22-6D7F6CD11600}"/>
              </a:ext>
            </a:extLst>
          </p:cNvPr>
          <p:cNvSpPr/>
          <p:nvPr/>
        </p:nvSpPr>
        <p:spPr>
          <a:xfrm>
            <a:off x="2942137" y="2134018"/>
            <a:ext cx="216024" cy="720080"/>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91E61767-53D3-BB4C-59DF-06C3ABD40118}"/>
              </a:ext>
            </a:extLst>
          </p:cNvPr>
          <p:cNvSpPr/>
          <p:nvPr/>
        </p:nvSpPr>
        <p:spPr>
          <a:xfrm>
            <a:off x="3237455" y="2134018"/>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92E1C44-1A0B-8082-013C-465115C65B55}"/>
              </a:ext>
            </a:extLst>
          </p:cNvPr>
          <p:cNvSpPr txBox="1"/>
          <p:nvPr/>
        </p:nvSpPr>
        <p:spPr>
          <a:xfrm>
            <a:off x="6161302" y="734366"/>
            <a:ext cx="2466316" cy="430887"/>
          </a:xfrm>
          <a:prstGeom prst="rect">
            <a:avLst/>
          </a:prstGeom>
          <a:noFill/>
        </p:spPr>
        <p:txBody>
          <a:bodyPr wrap="square" rtlCol="0">
            <a:spAutoFit/>
          </a:bodyPr>
          <a:lstStyle/>
          <a:p>
            <a:pPr algn="ctr"/>
            <a:r>
              <a:rPr lang="en-US" sz="2200" b="1"/>
              <a:t>Mẹ bình thường</a:t>
            </a:r>
          </a:p>
        </p:txBody>
      </p:sp>
      <p:sp>
        <p:nvSpPr>
          <p:cNvPr id="10" name="TextBox 9">
            <a:extLst>
              <a:ext uri="{FF2B5EF4-FFF2-40B4-BE49-F238E27FC236}">
                <a16:creationId xmlns:a16="http://schemas.microsoft.com/office/drawing/2014/main" id="{E0E98664-2C7B-76E2-CA2B-5A696817B980}"/>
              </a:ext>
            </a:extLst>
          </p:cNvPr>
          <p:cNvSpPr txBox="1"/>
          <p:nvPr/>
        </p:nvSpPr>
        <p:spPr>
          <a:xfrm>
            <a:off x="2812694" y="729861"/>
            <a:ext cx="3110704" cy="430887"/>
          </a:xfrm>
          <a:prstGeom prst="rect">
            <a:avLst/>
          </a:prstGeom>
          <a:noFill/>
        </p:spPr>
        <p:txBody>
          <a:bodyPr wrap="square" rtlCol="0">
            <a:spAutoFit/>
          </a:bodyPr>
          <a:lstStyle/>
          <a:p>
            <a:pPr algn="ctr"/>
            <a:r>
              <a:rPr lang="en-US" sz="2200" b="1"/>
              <a:t>Cha mang gene bệnh</a:t>
            </a:r>
          </a:p>
        </p:txBody>
      </p:sp>
      <p:cxnSp>
        <p:nvCxnSpPr>
          <p:cNvPr id="12" name="Straight Connector 11">
            <a:extLst>
              <a:ext uri="{FF2B5EF4-FFF2-40B4-BE49-F238E27FC236}">
                <a16:creationId xmlns:a16="http://schemas.microsoft.com/office/drawing/2014/main" id="{BDA68E97-0723-F3D9-1763-69A5A71512C2}"/>
              </a:ext>
            </a:extLst>
          </p:cNvPr>
          <p:cNvCxnSpPr/>
          <p:nvPr/>
        </p:nvCxnSpPr>
        <p:spPr>
          <a:xfrm>
            <a:off x="5260966" y="1990001"/>
            <a:ext cx="115212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316DF9B-64DE-78DD-220C-6DCEC8F42053}"/>
              </a:ext>
            </a:extLst>
          </p:cNvPr>
          <p:cNvCxnSpPr>
            <a:cxnSpLocks/>
          </p:cNvCxnSpPr>
          <p:nvPr/>
        </p:nvCxnSpPr>
        <p:spPr>
          <a:xfrm>
            <a:off x="5837030" y="1990001"/>
            <a:ext cx="0" cy="151100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66D085E-BAA8-4B44-918A-269F472E02D1}"/>
              </a:ext>
            </a:extLst>
          </p:cNvPr>
          <p:cNvCxnSpPr>
            <a:cxnSpLocks/>
          </p:cNvCxnSpPr>
          <p:nvPr/>
        </p:nvCxnSpPr>
        <p:spPr>
          <a:xfrm>
            <a:off x="4468878" y="3501009"/>
            <a:ext cx="0" cy="50405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Left Bracket 19">
            <a:extLst>
              <a:ext uri="{FF2B5EF4-FFF2-40B4-BE49-F238E27FC236}">
                <a16:creationId xmlns:a16="http://schemas.microsoft.com/office/drawing/2014/main" id="{A992C016-E62E-7EA9-8462-517C39F6B5FD}"/>
              </a:ext>
            </a:extLst>
          </p:cNvPr>
          <p:cNvSpPr/>
          <p:nvPr/>
        </p:nvSpPr>
        <p:spPr>
          <a:xfrm rot="5400000">
            <a:off x="5621006" y="822141"/>
            <a:ext cx="504056" cy="5861794"/>
          </a:xfrm>
          <a:prstGeom prst="leftBracket">
            <a:avLst>
              <a:gd name="adj" fmla="val 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1" name="Picture 10" descr="Male Female Icon Vector Art, Icons, and Graphics for Free Download">
            <a:extLst>
              <a:ext uri="{FF2B5EF4-FFF2-40B4-BE49-F238E27FC236}">
                <a16:creationId xmlns:a16="http://schemas.microsoft.com/office/drawing/2014/main" id="{369E38D2-FDBF-1A2D-0C51-F3AE6A356227}"/>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9798" t="6532" r="55729"/>
          <a:stretch/>
        </p:blipFill>
        <p:spPr bwMode="auto">
          <a:xfrm>
            <a:off x="2562094" y="4005066"/>
            <a:ext cx="760086" cy="2060848"/>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Rounded Corners 21">
            <a:extLst>
              <a:ext uri="{FF2B5EF4-FFF2-40B4-BE49-F238E27FC236}">
                <a16:creationId xmlns:a16="http://schemas.microsoft.com/office/drawing/2014/main" id="{F276B838-BF77-685C-614E-35C45A67417E}"/>
              </a:ext>
            </a:extLst>
          </p:cNvPr>
          <p:cNvSpPr/>
          <p:nvPr/>
        </p:nvSpPr>
        <p:spPr>
          <a:xfrm>
            <a:off x="2013320" y="4725145"/>
            <a:ext cx="216024" cy="720080"/>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8DB61F4A-6911-A7BF-BD89-FE19CFD6956A}"/>
              </a:ext>
            </a:extLst>
          </p:cNvPr>
          <p:cNvSpPr/>
          <p:nvPr/>
        </p:nvSpPr>
        <p:spPr>
          <a:xfrm>
            <a:off x="2308638" y="4725145"/>
            <a:ext cx="216024" cy="720080"/>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10" descr="Male Female Icon Vector Art, Icons, and Graphics for Free Download">
            <a:extLst>
              <a:ext uri="{FF2B5EF4-FFF2-40B4-BE49-F238E27FC236}">
                <a16:creationId xmlns:a16="http://schemas.microsoft.com/office/drawing/2014/main" id="{A4EB761A-BCC5-1106-3A78-D23CE68A13E8}"/>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47537" t="10868" r="6741" b="7432"/>
          <a:stretch/>
        </p:blipFill>
        <p:spPr bwMode="auto">
          <a:xfrm>
            <a:off x="8292590" y="4085523"/>
            <a:ext cx="1008112" cy="1801359"/>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0" descr="Male Female Icon Vector Art, Icons, and Graphics for Free Download">
            <a:extLst>
              <a:ext uri="{FF2B5EF4-FFF2-40B4-BE49-F238E27FC236}">
                <a16:creationId xmlns:a16="http://schemas.microsoft.com/office/drawing/2014/main" id="{076D5B61-DFBA-A912-C8D3-A23C481B40A3}"/>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9798" t="6532" r="55729"/>
          <a:stretch/>
        </p:blipFill>
        <p:spPr bwMode="auto">
          <a:xfrm>
            <a:off x="6892577" y="4013516"/>
            <a:ext cx="760086" cy="2060848"/>
          </a:xfrm>
          <a:prstGeom prst="rect">
            <a:avLst/>
          </a:prstGeom>
          <a:noFill/>
          <a:extLst>
            <a:ext uri="{909E8E84-426E-40DD-AFC4-6F175D3DCCD1}">
              <a14:hiddenFill xmlns:a14="http://schemas.microsoft.com/office/drawing/2010/main">
                <a:solidFill>
                  <a:srgbClr val="FFFFFF"/>
                </a:solidFill>
              </a14:hiddenFill>
            </a:ext>
          </a:extLst>
        </p:spPr>
      </p:pic>
      <p:cxnSp>
        <p:nvCxnSpPr>
          <p:cNvPr id="28" name="Straight Connector 27">
            <a:extLst>
              <a:ext uri="{FF2B5EF4-FFF2-40B4-BE49-F238E27FC236}">
                <a16:creationId xmlns:a16="http://schemas.microsoft.com/office/drawing/2014/main" id="{9F039E46-3372-1AB8-E7C0-C307C8C92ED2}"/>
              </a:ext>
            </a:extLst>
          </p:cNvPr>
          <p:cNvCxnSpPr>
            <a:cxnSpLocks/>
          </p:cNvCxnSpPr>
          <p:nvPr/>
        </p:nvCxnSpPr>
        <p:spPr>
          <a:xfrm>
            <a:off x="7277190" y="3501009"/>
            <a:ext cx="0" cy="50405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A8FF3D69-D244-3616-E34E-EBE684033839}"/>
              </a:ext>
            </a:extLst>
          </p:cNvPr>
          <p:cNvSpPr/>
          <p:nvPr/>
        </p:nvSpPr>
        <p:spPr>
          <a:xfrm>
            <a:off x="5000142" y="4725145"/>
            <a:ext cx="216024" cy="720080"/>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Rounded Corners 29">
            <a:extLst>
              <a:ext uri="{FF2B5EF4-FFF2-40B4-BE49-F238E27FC236}">
                <a16:creationId xmlns:a16="http://schemas.microsoft.com/office/drawing/2014/main" id="{140162BB-20DB-58D8-90A8-AAFCD1B8D416}"/>
              </a:ext>
            </a:extLst>
          </p:cNvPr>
          <p:cNvSpPr/>
          <p:nvPr/>
        </p:nvSpPr>
        <p:spPr>
          <a:xfrm>
            <a:off x="5295460" y="4725145"/>
            <a:ext cx="216024" cy="720080"/>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Rounded Corners 30">
            <a:extLst>
              <a:ext uri="{FF2B5EF4-FFF2-40B4-BE49-F238E27FC236}">
                <a16:creationId xmlns:a16="http://schemas.microsoft.com/office/drawing/2014/main" id="{D0C7871A-38F6-50E3-AF1A-266D330D9FD8}"/>
              </a:ext>
            </a:extLst>
          </p:cNvPr>
          <p:cNvSpPr/>
          <p:nvPr/>
        </p:nvSpPr>
        <p:spPr>
          <a:xfrm>
            <a:off x="6305082" y="4725145"/>
            <a:ext cx="216024" cy="720080"/>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Rounded Corners 31">
            <a:extLst>
              <a:ext uri="{FF2B5EF4-FFF2-40B4-BE49-F238E27FC236}">
                <a16:creationId xmlns:a16="http://schemas.microsoft.com/office/drawing/2014/main" id="{DA1948C4-65F5-B0CA-B489-723F6AE3D2B9}"/>
              </a:ext>
            </a:extLst>
          </p:cNvPr>
          <p:cNvSpPr/>
          <p:nvPr/>
        </p:nvSpPr>
        <p:spPr>
          <a:xfrm>
            <a:off x="6600400" y="4725145"/>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Rounded Corners 32">
            <a:extLst>
              <a:ext uri="{FF2B5EF4-FFF2-40B4-BE49-F238E27FC236}">
                <a16:creationId xmlns:a16="http://schemas.microsoft.com/office/drawing/2014/main" id="{7C708392-6E13-12CA-6199-E875506703D9}"/>
              </a:ext>
            </a:extLst>
          </p:cNvPr>
          <p:cNvSpPr/>
          <p:nvPr/>
        </p:nvSpPr>
        <p:spPr>
          <a:xfrm>
            <a:off x="9329074" y="4725145"/>
            <a:ext cx="216024" cy="720080"/>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Rounded Corners 33">
            <a:extLst>
              <a:ext uri="{FF2B5EF4-FFF2-40B4-BE49-F238E27FC236}">
                <a16:creationId xmlns:a16="http://schemas.microsoft.com/office/drawing/2014/main" id="{2E8F04BD-F6B9-D25F-C7D4-667C7297E8D9}"/>
              </a:ext>
            </a:extLst>
          </p:cNvPr>
          <p:cNvSpPr/>
          <p:nvPr/>
        </p:nvSpPr>
        <p:spPr>
          <a:xfrm>
            <a:off x="9624392" y="4725145"/>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Left Brace 34">
            <a:extLst>
              <a:ext uri="{FF2B5EF4-FFF2-40B4-BE49-F238E27FC236}">
                <a16:creationId xmlns:a16="http://schemas.microsoft.com/office/drawing/2014/main" id="{5BC63130-D007-A698-99FE-74244DFF9C27}"/>
              </a:ext>
            </a:extLst>
          </p:cNvPr>
          <p:cNvSpPr/>
          <p:nvPr/>
        </p:nvSpPr>
        <p:spPr>
          <a:xfrm rot="16200000">
            <a:off x="3595063" y="4257092"/>
            <a:ext cx="360040" cy="3456384"/>
          </a:xfrm>
          <a:prstGeom prst="lef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6" name="TextBox 35">
            <a:extLst>
              <a:ext uri="{FF2B5EF4-FFF2-40B4-BE49-F238E27FC236}">
                <a16:creationId xmlns:a16="http://schemas.microsoft.com/office/drawing/2014/main" id="{756FECE1-842D-4C78-FE28-502D94890E70}"/>
              </a:ext>
            </a:extLst>
          </p:cNvPr>
          <p:cNvSpPr txBox="1"/>
          <p:nvPr/>
        </p:nvSpPr>
        <p:spPr>
          <a:xfrm>
            <a:off x="2295657" y="6210508"/>
            <a:ext cx="3110704" cy="430887"/>
          </a:xfrm>
          <a:prstGeom prst="rect">
            <a:avLst/>
          </a:prstGeom>
          <a:noFill/>
        </p:spPr>
        <p:txBody>
          <a:bodyPr wrap="square" rtlCol="0">
            <a:spAutoFit/>
          </a:bodyPr>
          <a:lstStyle/>
          <a:p>
            <a:pPr algn="ctr"/>
            <a:r>
              <a:rPr lang="en-US" sz="2200" b="1"/>
              <a:t>50% con bình thường</a:t>
            </a:r>
          </a:p>
        </p:txBody>
      </p:sp>
      <p:sp>
        <p:nvSpPr>
          <p:cNvPr id="37" name="Left Brace 36">
            <a:extLst>
              <a:ext uri="{FF2B5EF4-FFF2-40B4-BE49-F238E27FC236}">
                <a16:creationId xmlns:a16="http://schemas.microsoft.com/office/drawing/2014/main" id="{0123188C-3543-7FA4-1629-5C5C17658869}"/>
              </a:ext>
            </a:extLst>
          </p:cNvPr>
          <p:cNvSpPr/>
          <p:nvPr/>
        </p:nvSpPr>
        <p:spPr>
          <a:xfrm rot="16200000">
            <a:off x="7932204" y="4257092"/>
            <a:ext cx="360040" cy="3456384"/>
          </a:xfrm>
          <a:prstGeom prst="lef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8" name="TextBox 37">
            <a:extLst>
              <a:ext uri="{FF2B5EF4-FFF2-40B4-BE49-F238E27FC236}">
                <a16:creationId xmlns:a16="http://schemas.microsoft.com/office/drawing/2014/main" id="{995F96F9-6E49-66CC-19A3-771A127BF1CC}"/>
              </a:ext>
            </a:extLst>
          </p:cNvPr>
          <p:cNvSpPr txBox="1"/>
          <p:nvPr/>
        </p:nvSpPr>
        <p:spPr>
          <a:xfrm>
            <a:off x="6287118" y="6210508"/>
            <a:ext cx="3798384" cy="430887"/>
          </a:xfrm>
          <a:prstGeom prst="rect">
            <a:avLst/>
          </a:prstGeom>
          <a:noFill/>
        </p:spPr>
        <p:txBody>
          <a:bodyPr wrap="square" rtlCol="0">
            <a:spAutoFit/>
          </a:bodyPr>
          <a:lstStyle/>
          <a:p>
            <a:pPr algn="ctr"/>
            <a:r>
              <a:rPr lang="en-US" sz="2200" b="1"/>
              <a:t>50% con mang gene bệnh</a:t>
            </a:r>
          </a:p>
        </p:txBody>
      </p:sp>
      <p:sp>
        <p:nvSpPr>
          <p:cNvPr id="39" name="Rectangle: Rounded Corners 38">
            <a:extLst>
              <a:ext uri="{FF2B5EF4-FFF2-40B4-BE49-F238E27FC236}">
                <a16:creationId xmlns:a16="http://schemas.microsoft.com/office/drawing/2014/main" id="{6253FC37-98FC-45DE-D806-025BD6E3047A}"/>
              </a:ext>
            </a:extLst>
          </p:cNvPr>
          <p:cNvSpPr/>
          <p:nvPr/>
        </p:nvSpPr>
        <p:spPr>
          <a:xfrm>
            <a:off x="8281669" y="2016221"/>
            <a:ext cx="216024" cy="720080"/>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Rounded Corners 39">
            <a:extLst>
              <a:ext uri="{FF2B5EF4-FFF2-40B4-BE49-F238E27FC236}">
                <a16:creationId xmlns:a16="http://schemas.microsoft.com/office/drawing/2014/main" id="{C8DED25E-6637-E0D3-9FD3-DD563489871F}"/>
              </a:ext>
            </a:extLst>
          </p:cNvPr>
          <p:cNvSpPr/>
          <p:nvPr/>
        </p:nvSpPr>
        <p:spPr>
          <a:xfrm>
            <a:off x="8576987" y="2016221"/>
            <a:ext cx="216024" cy="720080"/>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7895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2" name="Picture 8" descr="Male Female Icon Images – Browse 610,555 Stock Photos, Vectors, and Video |  Adobe Stock">
            <a:extLst>
              <a:ext uri="{FF2B5EF4-FFF2-40B4-BE49-F238E27FC236}">
                <a16:creationId xmlns:a16="http://schemas.microsoft.com/office/drawing/2014/main" id="{5A4D31F0-C201-AD62-3121-FC688D8516D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398" t="12600" r="603" b="13901"/>
          <a:stretch/>
        </p:blipFill>
        <p:spPr bwMode="auto">
          <a:xfrm>
            <a:off x="6602372" y="1197913"/>
            <a:ext cx="1584176" cy="158417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descr="Male Female Icon Images – Browse 610,555 Stock Photos, Vectors, and Video |  Adobe Stock">
            <a:extLst>
              <a:ext uri="{FF2B5EF4-FFF2-40B4-BE49-F238E27FC236}">
                <a16:creationId xmlns:a16="http://schemas.microsoft.com/office/drawing/2014/main" id="{82D8CA89-74FB-ACAC-EB58-D06A804771F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16" t="15096" r="49785" b="11405"/>
          <a:stretch/>
        </p:blipFill>
        <p:spPr bwMode="auto">
          <a:xfrm>
            <a:off x="3532774" y="1197913"/>
            <a:ext cx="1584176" cy="158417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007266AF-AA3A-67F7-085F-F0310E9DC7D6}"/>
              </a:ext>
            </a:extLst>
          </p:cNvPr>
          <p:cNvSpPr/>
          <p:nvPr/>
        </p:nvSpPr>
        <p:spPr>
          <a:xfrm>
            <a:off x="6717505" y="0"/>
            <a:ext cx="5474495" cy="576064"/>
          </a:xfrm>
          <a:prstGeom prst="rect">
            <a:avLst/>
          </a:prstGeom>
          <a:solidFill>
            <a:srgbClr val="009F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bg1"/>
                </a:solidFill>
              </a:rPr>
              <a:t>Cha và mẹ mang gene bệnh</a:t>
            </a:r>
          </a:p>
        </p:txBody>
      </p:sp>
      <p:pic>
        <p:nvPicPr>
          <p:cNvPr id="6154" name="Picture 10" descr="Male Female Icon Vector Art, Icons, and Graphics for Free Download">
            <a:extLst>
              <a:ext uri="{FF2B5EF4-FFF2-40B4-BE49-F238E27FC236}">
                <a16:creationId xmlns:a16="http://schemas.microsoft.com/office/drawing/2014/main" id="{73B08EC0-CCD5-EAF8-AC69-A25AE5458EBA}"/>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47537" t="10868" r="6741" b="7432"/>
          <a:stretch/>
        </p:blipFill>
        <p:spPr bwMode="auto">
          <a:xfrm>
            <a:off x="3962107" y="4077073"/>
            <a:ext cx="1008112" cy="180135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339320BE-A7C2-1CDC-1A22-6D7F6CD11600}"/>
              </a:ext>
            </a:extLst>
          </p:cNvPr>
          <p:cNvSpPr/>
          <p:nvPr/>
        </p:nvSpPr>
        <p:spPr>
          <a:xfrm>
            <a:off x="2942137" y="2134018"/>
            <a:ext cx="216024" cy="720080"/>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91E61767-53D3-BB4C-59DF-06C3ABD40118}"/>
              </a:ext>
            </a:extLst>
          </p:cNvPr>
          <p:cNvSpPr/>
          <p:nvPr/>
        </p:nvSpPr>
        <p:spPr>
          <a:xfrm>
            <a:off x="3237455" y="2134018"/>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92E1C44-1A0B-8082-013C-465115C65B55}"/>
              </a:ext>
            </a:extLst>
          </p:cNvPr>
          <p:cNvSpPr txBox="1"/>
          <p:nvPr/>
        </p:nvSpPr>
        <p:spPr>
          <a:xfrm>
            <a:off x="6023992" y="721822"/>
            <a:ext cx="2959034" cy="430887"/>
          </a:xfrm>
          <a:prstGeom prst="rect">
            <a:avLst/>
          </a:prstGeom>
          <a:noFill/>
        </p:spPr>
        <p:txBody>
          <a:bodyPr wrap="square" rtlCol="0">
            <a:spAutoFit/>
          </a:bodyPr>
          <a:lstStyle/>
          <a:p>
            <a:pPr algn="ctr"/>
            <a:r>
              <a:rPr lang="en-US" sz="2200" b="1"/>
              <a:t>Mẹ mang gene bệnh</a:t>
            </a:r>
          </a:p>
        </p:txBody>
      </p:sp>
      <p:sp>
        <p:nvSpPr>
          <p:cNvPr id="10" name="TextBox 9">
            <a:extLst>
              <a:ext uri="{FF2B5EF4-FFF2-40B4-BE49-F238E27FC236}">
                <a16:creationId xmlns:a16="http://schemas.microsoft.com/office/drawing/2014/main" id="{E0E98664-2C7B-76E2-CA2B-5A696817B980}"/>
              </a:ext>
            </a:extLst>
          </p:cNvPr>
          <p:cNvSpPr txBox="1"/>
          <p:nvPr/>
        </p:nvSpPr>
        <p:spPr>
          <a:xfrm>
            <a:off x="2740677" y="721822"/>
            <a:ext cx="3110704" cy="430887"/>
          </a:xfrm>
          <a:prstGeom prst="rect">
            <a:avLst/>
          </a:prstGeom>
          <a:noFill/>
        </p:spPr>
        <p:txBody>
          <a:bodyPr wrap="square" rtlCol="0">
            <a:spAutoFit/>
          </a:bodyPr>
          <a:lstStyle/>
          <a:p>
            <a:pPr algn="ctr"/>
            <a:r>
              <a:rPr lang="en-US" sz="2200" b="1"/>
              <a:t>Cha mang gene bệnh</a:t>
            </a:r>
          </a:p>
        </p:txBody>
      </p:sp>
      <p:cxnSp>
        <p:nvCxnSpPr>
          <p:cNvPr id="12" name="Straight Connector 11">
            <a:extLst>
              <a:ext uri="{FF2B5EF4-FFF2-40B4-BE49-F238E27FC236}">
                <a16:creationId xmlns:a16="http://schemas.microsoft.com/office/drawing/2014/main" id="{BDA68E97-0723-F3D9-1763-69A5A71512C2}"/>
              </a:ext>
            </a:extLst>
          </p:cNvPr>
          <p:cNvCxnSpPr/>
          <p:nvPr/>
        </p:nvCxnSpPr>
        <p:spPr>
          <a:xfrm>
            <a:off x="5260966" y="1990001"/>
            <a:ext cx="115212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316DF9B-64DE-78DD-220C-6DCEC8F42053}"/>
              </a:ext>
            </a:extLst>
          </p:cNvPr>
          <p:cNvCxnSpPr>
            <a:cxnSpLocks/>
          </p:cNvCxnSpPr>
          <p:nvPr/>
        </p:nvCxnSpPr>
        <p:spPr>
          <a:xfrm>
            <a:off x="5837030" y="1990001"/>
            <a:ext cx="0" cy="151100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66D085E-BAA8-4B44-918A-269F472E02D1}"/>
              </a:ext>
            </a:extLst>
          </p:cNvPr>
          <p:cNvCxnSpPr>
            <a:cxnSpLocks/>
          </p:cNvCxnSpPr>
          <p:nvPr/>
        </p:nvCxnSpPr>
        <p:spPr>
          <a:xfrm>
            <a:off x="4468878" y="3501009"/>
            <a:ext cx="0" cy="50405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Left Bracket 19">
            <a:extLst>
              <a:ext uri="{FF2B5EF4-FFF2-40B4-BE49-F238E27FC236}">
                <a16:creationId xmlns:a16="http://schemas.microsoft.com/office/drawing/2014/main" id="{A992C016-E62E-7EA9-8462-517C39F6B5FD}"/>
              </a:ext>
            </a:extLst>
          </p:cNvPr>
          <p:cNvSpPr/>
          <p:nvPr/>
        </p:nvSpPr>
        <p:spPr>
          <a:xfrm rot="5400000">
            <a:off x="5621006" y="822141"/>
            <a:ext cx="504056" cy="5861794"/>
          </a:xfrm>
          <a:prstGeom prst="leftBracket">
            <a:avLst>
              <a:gd name="adj" fmla="val 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1" name="Picture 10" descr="Male Female Icon Vector Art, Icons, and Graphics for Free Download">
            <a:extLst>
              <a:ext uri="{FF2B5EF4-FFF2-40B4-BE49-F238E27FC236}">
                <a16:creationId xmlns:a16="http://schemas.microsoft.com/office/drawing/2014/main" id="{369E38D2-FDBF-1A2D-0C51-F3AE6A356227}"/>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9798" t="6532" r="55729"/>
          <a:stretch/>
        </p:blipFill>
        <p:spPr bwMode="auto">
          <a:xfrm>
            <a:off x="2562094" y="4005066"/>
            <a:ext cx="760086" cy="2060848"/>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Rounded Corners 21">
            <a:extLst>
              <a:ext uri="{FF2B5EF4-FFF2-40B4-BE49-F238E27FC236}">
                <a16:creationId xmlns:a16="http://schemas.microsoft.com/office/drawing/2014/main" id="{F276B838-BF77-685C-614E-35C45A67417E}"/>
              </a:ext>
            </a:extLst>
          </p:cNvPr>
          <p:cNvSpPr/>
          <p:nvPr/>
        </p:nvSpPr>
        <p:spPr>
          <a:xfrm>
            <a:off x="2013320" y="4725145"/>
            <a:ext cx="216024" cy="720080"/>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8DB61F4A-6911-A7BF-BD89-FE19CFD6956A}"/>
              </a:ext>
            </a:extLst>
          </p:cNvPr>
          <p:cNvSpPr/>
          <p:nvPr/>
        </p:nvSpPr>
        <p:spPr>
          <a:xfrm>
            <a:off x="2308638" y="4725145"/>
            <a:ext cx="216024" cy="720080"/>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10" descr="Male Female Icon Vector Art, Icons, and Graphics for Free Download">
            <a:extLst>
              <a:ext uri="{FF2B5EF4-FFF2-40B4-BE49-F238E27FC236}">
                <a16:creationId xmlns:a16="http://schemas.microsoft.com/office/drawing/2014/main" id="{A4EB761A-BCC5-1106-3A78-D23CE68A13E8}"/>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47537" t="10868" r="6741" b="7432"/>
          <a:stretch/>
        </p:blipFill>
        <p:spPr bwMode="auto">
          <a:xfrm>
            <a:off x="8292590" y="4085523"/>
            <a:ext cx="1008112" cy="1801359"/>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0" descr="Male Female Icon Vector Art, Icons, and Graphics for Free Download">
            <a:extLst>
              <a:ext uri="{FF2B5EF4-FFF2-40B4-BE49-F238E27FC236}">
                <a16:creationId xmlns:a16="http://schemas.microsoft.com/office/drawing/2014/main" id="{076D5B61-DFBA-A912-C8D3-A23C481B40A3}"/>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9798" t="6532" r="55729"/>
          <a:stretch/>
        </p:blipFill>
        <p:spPr bwMode="auto">
          <a:xfrm>
            <a:off x="6892577" y="4013516"/>
            <a:ext cx="760086" cy="2060848"/>
          </a:xfrm>
          <a:prstGeom prst="rect">
            <a:avLst/>
          </a:prstGeom>
          <a:noFill/>
          <a:extLst>
            <a:ext uri="{909E8E84-426E-40DD-AFC4-6F175D3DCCD1}">
              <a14:hiddenFill xmlns:a14="http://schemas.microsoft.com/office/drawing/2010/main">
                <a:solidFill>
                  <a:srgbClr val="FFFFFF"/>
                </a:solidFill>
              </a14:hiddenFill>
            </a:ext>
          </a:extLst>
        </p:spPr>
      </p:pic>
      <p:cxnSp>
        <p:nvCxnSpPr>
          <p:cNvPr id="28" name="Straight Connector 27">
            <a:extLst>
              <a:ext uri="{FF2B5EF4-FFF2-40B4-BE49-F238E27FC236}">
                <a16:creationId xmlns:a16="http://schemas.microsoft.com/office/drawing/2014/main" id="{9F039E46-3372-1AB8-E7C0-C307C8C92ED2}"/>
              </a:ext>
            </a:extLst>
          </p:cNvPr>
          <p:cNvCxnSpPr>
            <a:cxnSpLocks/>
          </p:cNvCxnSpPr>
          <p:nvPr/>
        </p:nvCxnSpPr>
        <p:spPr>
          <a:xfrm>
            <a:off x="7277190" y="3501009"/>
            <a:ext cx="0" cy="50405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A8FF3D69-D244-3616-E34E-EBE684033839}"/>
              </a:ext>
            </a:extLst>
          </p:cNvPr>
          <p:cNvSpPr/>
          <p:nvPr/>
        </p:nvSpPr>
        <p:spPr>
          <a:xfrm>
            <a:off x="5000142" y="4725145"/>
            <a:ext cx="216024" cy="720080"/>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Rounded Corners 29">
            <a:extLst>
              <a:ext uri="{FF2B5EF4-FFF2-40B4-BE49-F238E27FC236}">
                <a16:creationId xmlns:a16="http://schemas.microsoft.com/office/drawing/2014/main" id="{140162BB-20DB-58D8-90A8-AAFCD1B8D416}"/>
              </a:ext>
            </a:extLst>
          </p:cNvPr>
          <p:cNvSpPr/>
          <p:nvPr/>
        </p:nvSpPr>
        <p:spPr>
          <a:xfrm>
            <a:off x="5295460" y="4725145"/>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Rounded Corners 30">
            <a:extLst>
              <a:ext uri="{FF2B5EF4-FFF2-40B4-BE49-F238E27FC236}">
                <a16:creationId xmlns:a16="http://schemas.microsoft.com/office/drawing/2014/main" id="{D0C7871A-38F6-50E3-AF1A-266D330D9FD8}"/>
              </a:ext>
            </a:extLst>
          </p:cNvPr>
          <p:cNvSpPr/>
          <p:nvPr/>
        </p:nvSpPr>
        <p:spPr>
          <a:xfrm>
            <a:off x="6305082" y="4725145"/>
            <a:ext cx="216024" cy="720080"/>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Rounded Corners 31">
            <a:extLst>
              <a:ext uri="{FF2B5EF4-FFF2-40B4-BE49-F238E27FC236}">
                <a16:creationId xmlns:a16="http://schemas.microsoft.com/office/drawing/2014/main" id="{DA1948C4-65F5-B0CA-B489-723F6AE3D2B9}"/>
              </a:ext>
            </a:extLst>
          </p:cNvPr>
          <p:cNvSpPr/>
          <p:nvPr/>
        </p:nvSpPr>
        <p:spPr>
          <a:xfrm>
            <a:off x="6600400" y="4725145"/>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Rounded Corners 32">
            <a:extLst>
              <a:ext uri="{FF2B5EF4-FFF2-40B4-BE49-F238E27FC236}">
                <a16:creationId xmlns:a16="http://schemas.microsoft.com/office/drawing/2014/main" id="{7C708392-6E13-12CA-6199-E875506703D9}"/>
              </a:ext>
            </a:extLst>
          </p:cNvPr>
          <p:cNvSpPr/>
          <p:nvPr/>
        </p:nvSpPr>
        <p:spPr>
          <a:xfrm>
            <a:off x="9329074" y="4725145"/>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Rounded Corners 33">
            <a:extLst>
              <a:ext uri="{FF2B5EF4-FFF2-40B4-BE49-F238E27FC236}">
                <a16:creationId xmlns:a16="http://schemas.microsoft.com/office/drawing/2014/main" id="{2E8F04BD-F6B9-D25F-C7D4-667C7297E8D9}"/>
              </a:ext>
            </a:extLst>
          </p:cNvPr>
          <p:cNvSpPr/>
          <p:nvPr/>
        </p:nvSpPr>
        <p:spPr>
          <a:xfrm>
            <a:off x="9624392" y="4725145"/>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756FECE1-842D-4C78-FE28-502D94890E70}"/>
              </a:ext>
            </a:extLst>
          </p:cNvPr>
          <p:cNvSpPr txBox="1"/>
          <p:nvPr/>
        </p:nvSpPr>
        <p:spPr>
          <a:xfrm>
            <a:off x="2005927" y="5878432"/>
            <a:ext cx="1904004" cy="867482"/>
          </a:xfrm>
          <a:prstGeom prst="rect">
            <a:avLst/>
          </a:prstGeom>
          <a:noFill/>
        </p:spPr>
        <p:txBody>
          <a:bodyPr wrap="square" rtlCol="0">
            <a:spAutoFit/>
          </a:bodyPr>
          <a:lstStyle/>
          <a:p>
            <a:pPr algn="ctr">
              <a:lnSpc>
                <a:spcPct val="120000"/>
              </a:lnSpc>
            </a:pPr>
            <a:r>
              <a:rPr lang="en-US" sz="2200" b="1"/>
              <a:t>25% con bình thường</a:t>
            </a:r>
          </a:p>
        </p:txBody>
      </p:sp>
      <p:sp>
        <p:nvSpPr>
          <p:cNvPr id="37" name="Left Brace 36">
            <a:extLst>
              <a:ext uri="{FF2B5EF4-FFF2-40B4-BE49-F238E27FC236}">
                <a16:creationId xmlns:a16="http://schemas.microsoft.com/office/drawing/2014/main" id="{0123188C-3543-7FA4-1629-5C5C17658869}"/>
              </a:ext>
            </a:extLst>
          </p:cNvPr>
          <p:cNvSpPr/>
          <p:nvPr/>
        </p:nvSpPr>
        <p:spPr>
          <a:xfrm rot="16200000">
            <a:off x="5652269" y="4326680"/>
            <a:ext cx="360040" cy="3456384"/>
          </a:xfrm>
          <a:prstGeom prst="lef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8" name="TextBox 37">
            <a:extLst>
              <a:ext uri="{FF2B5EF4-FFF2-40B4-BE49-F238E27FC236}">
                <a16:creationId xmlns:a16="http://schemas.microsoft.com/office/drawing/2014/main" id="{995F96F9-6E49-66CC-19A3-771A127BF1CC}"/>
              </a:ext>
            </a:extLst>
          </p:cNvPr>
          <p:cNvSpPr txBox="1"/>
          <p:nvPr/>
        </p:nvSpPr>
        <p:spPr>
          <a:xfrm>
            <a:off x="3999634" y="6255475"/>
            <a:ext cx="3798384" cy="430887"/>
          </a:xfrm>
          <a:prstGeom prst="rect">
            <a:avLst/>
          </a:prstGeom>
          <a:noFill/>
        </p:spPr>
        <p:txBody>
          <a:bodyPr wrap="square" rtlCol="0">
            <a:spAutoFit/>
          </a:bodyPr>
          <a:lstStyle/>
          <a:p>
            <a:pPr algn="ctr"/>
            <a:r>
              <a:rPr lang="en-US" sz="2200" b="1"/>
              <a:t>50% con mang gene bệnh</a:t>
            </a:r>
          </a:p>
        </p:txBody>
      </p:sp>
      <p:sp>
        <p:nvSpPr>
          <p:cNvPr id="7" name="Rectangle: Rounded Corners 6">
            <a:extLst>
              <a:ext uri="{FF2B5EF4-FFF2-40B4-BE49-F238E27FC236}">
                <a16:creationId xmlns:a16="http://schemas.microsoft.com/office/drawing/2014/main" id="{1BFCDFF1-888B-28FD-B590-E37C652D84C0}"/>
              </a:ext>
            </a:extLst>
          </p:cNvPr>
          <p:cNvSpPr/>
          <p:nvPr/>
        </p:nvSpPr>
        <p:spPr>
          <a:xfrm>
            <a:off x="8281669" y="2016221"/>
            <a:ext cx="216024" cy="720080"/>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746DD934-D4D5-C975-B506-AAA4D2BED619}"/>
              </a:ext>
            </a:extLst>
          </p:cNvPr>
          <p:cNvSpPr/>
          <p:nvPr/>
        </p:nvSpPr>
        <p:spPr>
          <a:xfrm>
            <a:off x="8576987" y="2016221"/>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A7A6DB01-2768-DC80-5463-0E89B1E7EA28}"/>
              </a:ext>
            </a:extLst>
          </p:cNvPr>
          <p:cNvSpPr txBox="1"/>
          <p:nvPr/>
        </p:nvSpPr>
        <p:spPr>
          <a:xfrm>
            <a:off x="8169489" y="5801151"/>
            <a:ext cx="1638622" cy="867482"/>
          </a:xfrm>
          <a:prstGeom prst="rect">
            <a:avLst/>
          </a:prstGeom>
          <a:noFill/>
        </p:spPr>
        <p:txBody>
          <a:bodyPr wrap="square" rtlCol="0">
            <a:spAutoFit/>
          </a:bodyPr>
          <a:lstStyle/>
          <a:p>
            <a:pPr algn="ctr">
              <a:lnSpc>
                <a:spcPct val="120000"/>
              </a:lnSpc>
            </a:pPr>
            <a:r>
              <a:rPr lang="en-US" sz="2200" b="1"/>
              <a:t>25% con bị bệnh</a:t>
            </a:r>
          </a:p>
        </p:txBody>
      </p:sp>
    </p:spTree>
    <p:extLst>
      <p:ext uri="{BB962C8B-B14F-4D97-AF65-F5344CB8AC3E}">
        <p14:creationId xmlns:p14="http://schemas.microsoft.com/office/powerpoint/2010/main" val="3405991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2" name="Picture 8" descr="Male Female Icon Images – Browse 610,555 Stock Photos, Vectors, and Video |  Adobe Stock">
            <a:extLst>
              <a:ext uri="{FF2B5EF4-FFF2-40B4-BE49-F238E27FC236}">
                <a16:creationId xmlns:a16="http://schemas.microsoft.com/office/drawing/2014/main" id="{5A4D31F0-C201-AD62-3121-FC688D8516D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398" t="12600" r="603" b="13901"/>
          <a:stretch/>
        </p:blipFill>
        <p:spPr bwMode="auto">
          <a:xfrm>
            <a:off x="6602372" y="1197913"/>
            <a:ext cx="1584176" cy="158417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descr="Male Female Icon Images – Browse 610,555 Stock Photos, Vectors, and Video |  Adobe Stock">
            <a:extLst>
              <a:ext uri="{FF2B5EF4-FFF2-40B4-BE49-F238E27FC236}">
                <a16:creationId xmlns:a16="http://schemas.microsoft.com/office/drawing/2014/main" id="{82D8CA89-74FB-ACAC-EB58-D06A804771F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16" t="15096" r="49785" b="11405"/>
          <a:stretch/>
        </p:blipFill>
        <p:spPr bwMode="auto">
          <a:xfrm>
            <a:off x="3532774" y="1197913"/>
            <a:ext cx="1584176" cy="158417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007266AF-AA3A-67F7-085F-F0310E9DC7D6}"/>
              </a:ext>
            </a:extLst>
          </p:cNvPr>
          <p:cNvSpPr/>
          <p:nvPr/>
        </p:nvSpPr>
        <p:spPr>
          <a:xfrm>
            <a:off x="7896201" y="0"/>
            <a:ext cx="4295800" cy="5760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bg1"/>
                </a:solidFill>
              </a:rPr>
              <a:t>Cha hoặc mẹ bị bệnh</a:t>
            </a:r>
          </a:p>
        </p:txBody>
      </p:sp>
      <p:pic>
        <p:nvPicPr>
          <p:cNvPr id="6154" name="Picture 10" descr="Male Female Icon Vector Art, Icons, and Graphics for Free Download">
            <a:extLst>
              <a:ext uri="{FF2B5EF4-FFF2-40B4-BE49-F238E27FC236}">
                <a16:creationId xmlns:a16="http://schemas.microsoft.com/office/drawing/2014/main" id="{73B08EC0-CCD5-EAF8-AC69-A25AE5458EBA}"/>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47537" t="10868" r="6741" b="7432"/>
          <a:stretch/>
        </p:blipFill>
        <p:spPr bwMode="auto">
          <a:xfrm>
            <a:off x="3962107" y="4077073"/>
            <a:ext cx="1008112" cy="180135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339320BE-A7C2-1CDC-1A22-6D7F6CD11600}"/>
              </a:ext>
            </a:extLst>
          </p:cNvPr>
          <p:cNvSpPr/>
          <p:nvPr/>
        </p:nvSpPr>
        <p:spPr>
          <a:xfrm>
            <a:off x="2942137" y="2134018"/>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91E61767-53D3-BB4C-59DF-06C3ABD40118}"/>
              </a:ext>
            </a:extLst>
          </p:cNvPr>
          <p:cNvSpPr/>
          <p:nvPr/>
        </p:nvSpPr>
        <p:spPr>
          <a:xfrm>
            <a:off x="3237455" y="2134018"/>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92E1C44-1A0B-8082-013C-465115C65B55}"/>
              </a:ext>
            </a:extLst>
          </p:cNvPr>
          <p:cNvSpPr txBox="1"/>
          <p:nvPr/>
        </p:nvSpPr>
        <p:spPr>
          <a:xfrm>
            <a:off x="6023992" y="721822"/>
            <a:ext cx="2959034" cy="430887"/>
          </a:xfrm>
          <a:prstGeom prst="rect">
            <a:avLst/>
          </a:prstGeom>
          <a:noFill/>
        </p:spPr>
        <p:txBody>
          <a:bodyPr wrap="square" rtlCol="0">
            <a:spAutoFit/>
          </a:bodyPr>
          <a:lstStyle/>
          <a:p>
            <a:pPr algn="ctr"/>
            <a:r>
              <a:rPr lang="en-US" sz="2200" b="1"/>
              <a:t>Mẹ bình thường</a:t>
            </a:r>
          </a:p>
        </p:txBody>
      </p:sp>
      <p:sp>
        <p:nvSpPr>
          <p:cNvPr id="10" name="TextBox 9">
            <a:extLst>
              <a:ext uri="{FF2B5EF4-FFF2-40B4-BE49-F238E27FC236}">
                <a16:creationId xmlns:a16="http://schemas.microsoft.com/office/drawing/2014/main" id="{E0E98664-2C7B-76E2-CA2B-5A696817B980}"/>
              </a:ext>
            </a:extLst>
          </p:cNvPr>
          <p:cNvSpPr txBox="1"/>
          <p:nvPr/>
        </p:nvSpPr>
        <p:spPr>
          <a:xfrm>
            <a:off x="2740677" y="721822"/>
            <a:ext cx="3110704" cy="430887"/>
          </a:xfrm>
          <a:prstGeom prst="rect">
            <a:avLst/>
          </a:prstGeom>
          <a:noFill/>
        </p:spPr>
        <p:txBody>
          <a:bodyPr wrap="square" rtlCol="0">
            <a:spAutoFit/>
          </a:bodyPr>
          <a:lstStyle/>
          <a:p>
            <a:pPr algn="ctr"/>
            <a:r>
              <a:rPr lang="en-US" sz="2200" b="1"/>
              <a:t>Cha bị bệnh</a:t>
            </a:r>
          </a:p>
        </p:txBody>
      </p:sp>
      <p:cxnSp>
        <p:nvCxnSpPr>
          <p:cNvPr id="12" name="Straight Connector 11">
            <a:extLst>
              <a:ext uri="{FF2B5EF4-FFF2-40B4-BE49-F238E27FC236}">
                <a16:creationId xmlns:a16="http://schemas.microsoft.com/office/drawing/2014/main" id="{BDA68E97-0723-F3D9-1763-69A5A71512C2}"/>
              </a:ext>
            </a:extLst>
          </p:cNvPr>
          <p:cNvCxnSpPr/>
          <p:nvPr/>
        </p:nvCxnSpPr>
        <p:spPr>
          <a:xfrm>
            <a:off x="5260966" y="1990001"/>
            <a:ext cx="115212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316DF9B-64DE-78DD-220C-6DCEC8F42053}"/>
              </a:ext>
            </a:extLst>
          </p:cNvPr>
          <p:cNvCxnSpPr>
            <a:cxnSpLocks/>
          </p:cNvCxnSpPr>
          <p:nvPr/>
        </p:nvCxnSpPr>
        <p:spPr>
          <a:xfrm>
            <a:off x="5837030" y="1990001"/>
            <a:ext cx="0" cy="151100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66D085E-BAA8-4B44-918A-269F472E02D1}"/>
              </a:ext>
            </a:extLst>
          </p:cNvPr>
          <p:cNvCxnSpPr>
            <a:cxnSpLocks/>
          </p:cNvCxnSpPr>
          <p:nvPr/>
        </p:nvCxnSpPr>
        <p:spPr>
          <a:xfrm>
            <a:off x="4468878" y="3501009"/>
            <a:ext cx="0" cy="50405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Left Bracket 19">
            <a:extLst>
              <a:ext uri="{FF2B5EF4-FFF2-40B4-BE49-F238E27FC236}">
                <a16:creationId xmlns:a16="http://schemas.microsoft.com/office/drawing/2014/main" id="{A992C016-E62E-7EA9-8462-517C39F6B5FD}"/>
              </a:ext>
            </a:extLst>
          </p:cNvPr>
          <p:cNvSpPr/>
          <p:nvPr/>
        </p:nvSpPr>
        <p:spPr>
          <a:xfrm rot="5400000">
            <a:off x="5621006" y="822141"/>
            <a:ext cx="504056" cy="5861794"/>
          </a:xfrm>
          <a:prstGeom prst="leftBracket">
            <a:avLst>
              <a:gd name="adj" fmla="val 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1" name="Picture 10" descr="Male Female Icon Vector Art, Icons, and Graphics for Free Download">
            <a:extLst>
              <a:ext uri="{FF2B5EF4-FFF2-40B4-BE49-F238E27FC236}">
                <a16:creationId xmlns:a16="http://schemas.microsoft.com/office/drawing/2014/main" id="{369E38D2-FDBF-1A2D-0C51-F3AE6A356227}"/>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9798" t="6532" r="55729"/>
          <a:stretch/>
        </p:blipFill>
        <p:spPr bwMode="auto">
          <a:xfrm>
            <a:off x="2562094" y="4005066"/>
            <a:ext cx="760086" cy="2060848"/>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Rounded Corners 21">
            <a:extLst>
              <a:ext uri="{FF2B5EF4-FFF2-40B4-BE49-F238E27FC236}">
                <a16:creationId xmlns:a16="http://schemas.microsoft.com/office/drawing/2014/main" id="{F276B838-BF77-685C-614E-35C45A67417E}"/>
              </a:ext>
            </a:extLst>
          </p:cNvPr>
          <p:cNvSpPr/>
          <p:nvPr/>
        </p:nvSpPr>
        <p:spPr>
          <a:xfrm>
            <a:off x="2013320" y="4725145"/>
            <a:ext cx="216024" cy="720080"/>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8DB61F4A-6911-A7BF-BD89-FE19CFD6956A}"/>
              </a:ext>
            </a:extLst>
          </p:cNvPr>
          <p:cNvSpPr/>
          <p:nvPr/>
        </p:nvSpPr>
        <p:spPr>
          <a:xfrm>
            <a:off x="2308638" y="4725145"/>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10" descr="Male Female Icon Vector Art, Icons, and Graphics for Free Download">
            <a:extLst>
              <a:ext uri="{FF2B5EF4-FFF2-40B4-BE49-F238E27FC236}">
                <a16:creationId xmlns:a16="http://schemas.microsoft.com/office/drawing/2014/main" id="{A4EB761A-BCC5-1106-3A78-D23CE68A13E8}"/>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47537" t="10868" r="6741" b="7432"/>
          <a:stretch/>
        </p:blipFill>
        <p:spPr bwMode="auto">
          <a:xfrm>
            <a:off x="8292590" y="4085523"/>
            <a:ext cx="1008112" cy="1801359"/>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0" descr="Male Female Icon Vector Art, Icons, and Graphics for Free Download">
            <a:extLst>
              <a:ext uri="{FF2B5EF4-FFF2-40B4-BE49-F238E27FC236}">
                <a16:creationId xmlns:a16="http://schemas.microsoft.com/office/drawing/2014/main" id="{076D5B61-DFBA-A912-C8D3-A23C481B40A3}"/>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9798" t="6532" r="55729"/>
          <a:stretch/>
        </p:blipFill>
        <p:spPr bwMode="auto">
          <a:xfrm>
            <a:off x="6892577" y="4013516"/>
            <a:ext cx="760086" cy="2060848"/>
          </a:xfrm>
          <a:prstGeom prst="rect">
            <a:avLst/>
          </a:prstGeom>
          <a:noFill/>
          <a:extLst>
            <a:ext uri="{909E8E84-426E-40DD-AFC4-6F175D3DCCD1}">
              <a14:hiddenFill xmlns:a14="http://schemas.microsoft.com/office/drawing/2010/main">
                <a:solidFill>
                  <a:srgbClr val="FFFFFF"/>
                </a:solidFill>
              </a14:hiddenFill>
            </a:ext>
          </a:extLst>
        </p:spPr>
      </p:pic>
      <p:cxnSp>
        <p:nvCxnSpPr>
          <p:cNvPr id="28" name="Straight Connector 27">
            <a:extLst>
              <a:ext uri="{FF2B5EF4-FFF2-40B4-BE49-F238E27FC236}">
                <a16:creationId xmlns:a16="http://schemas.microsoft.com/office/drawing/2014/main" id="{9F039E46-3372-1AB8-E7C0-C307C8C92ED2}"/>
              </a:ext>
            </a:extLst>
          </p:cNvPr>
          <p:cNvCxnSpPr>
            <a:cxnSpLocks/>
          </p:cNvCxnSpPr>
          <p:nvPr/>
        </p:nvCxnSpPr>
        <p:spPr>
          <a:xfrm>
            <a:off x="7277190" y="3501009"/>
            <a:ext cx="0" cy="50405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A8FF3D69-D244-3616-E34E-EBE684033839}"/>
              </a:ext>
            </a:extLst>
          </p:cNvPr>
          <p:cNvSpPr/>
          <p:nvPr/>
        </p:nvSpPr>
        <p:spPr>
          <a:xfrm>
            <a:off x="5000142" y="4725145"/>
            <a:ext cx="216024" cy="720080"/>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Rounded Corners 29">
            <a:extLst>
              <a:ext uri="{FF2B5EF4-FFF2-40B4-BE49-F238E27FC236}">
                <a16:creationId xmlns:a16="http://schemas.microsoft.com/office/drawing/2014/main" id="{140162BB-20DB-58D8-90A8-AAFCD1B8D416}"/>
              </a:ext>
            </a:extLst>
          </p:cNvPr>
          <p:cNvSpPr/>
          <p:nvPr/>
        </p:nvSpPr>
        <p:spPr>
          <a:xfrm>
            <a:off x="5295460" y="4725145"/>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Rounded Corners 30">
            <a:extLst>
              <a:ext uri="{FF2B5EF4-FFF2-40B4-BE49-F238E27FC236}">
                <a16:creationId xmlns:a16="http://schemas.microsoft.com/office/drawing/2014/main" id="{D0C7871A-38F6-50E3-AF1A-266D330D9FD8}"/>
              </a:ext>
            </a:extLst>
          </p:cNvPr>
          <p:cNvSpPr/>
          <p:nvPr/>
        </p:nvSpPr>
        <p:spPr>
          <a:xfrm>
            <a:off x="6305082" y="4725145"/>
            <a:ext cx="216024" cy="720080"/>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Rounded Corners 31">
            <a:extLst>
              <a:ext uri="{FF2B5EF4-FFF2-40B4-BE49-F238E27FC236}">
                <a16:creationId xmlns:a16="http://schemas.microsoft.com/office/drawing/2014/main" id="{DA1948C4-65F5-B0CA-B489-723F6AE3D2B9}"/>
              </a:ext>
            </a:extLst>
          </p:cNvPr>
          <p:cNvSpPr/>
          <p:nvPr/>
        </p:nvSpPr>
        <p:spPr>
          <a:xfrm>
            <a:off x="6600400" y="4725145"/>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Rounded Corners 32">
            <a:extLst>
              <a:ext uri="{FF2B5EF4-FFF2-40B4-BE49-F238E27FC236}">
                <a16:creationId xmlns:a16="http://schemas.microsoft.com/office/drawing/2014/main" id="{7C708392-6E13-12CA-6199-E875506703D9}"/>
              </a:ext>
            </a:extLst>
          </p:cNvPr>
          <p:cNvSpPr/>
          <p:nvPr/>
        </p:nvSpPr>
        <p:spPr>
          <a:xfrm>
            <a:off x="9329074" y="4725145"/>
            <a:ext cx="216024" cy="720080"/>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Rounded Corners 33">
            <a:extLst>
              <a:ext uri="{FF2B5EF4-FFF2-40B4-BE49-F238E27FC236}">
                <a16:creationId xmlns:a16="http://schemas.microsoft.com/office/drawing/2014/main" id="{2E8F04BD-F6B9-D25F-C7D4-667C7297E8D9}"/>
              </a:ext>
            </a:extLst>
          </p:cNvPr>
          <p:cNvSpPr/>
          <p:nvPr/>
        </p:nvSpPr>
        <p:spPr>
          <a:xfrm>
            <a:off x="9624392" y="4725145"/>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Left Brace 36">
            <a:extLst>
              <a:ext uri="{FF2B5EF4-FFF2-40B4-BE49-F238E27FC236}">
                <a16:creationId xmlns:a16="http://schemas.microsoft.com/office/drawing/2014/main" id="{0123188C-3543-7FA4-1629-5C5C17658869}"/>
              </a:ext>
            </a:extLst>
          </p:cNvPr>
          <p:cNvSpPr/>
          <p:nvPr/>
        </p:nvSpPr>
        <p:spPr>
          <a:xfrm rot="16200000">
            <a:off x="5769571" y="2612656"/>
            <a:ext cx="356458" cy="6846275"/>
          </a:xfrm>
          <a:prstGeom prst="lef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8" name="TextBox 37">
            <a:extLst>
              <a:ext uri="{FF2B5EF4-FFF2-40B4-BE49-F238E27FC236}">
                <a16:creationId xmlns:a16="http://schemas.microsoft.com/office/drawing/2014/main" id="{995F96F9-6E49-66CC-19A3-771A127BF1CC}"/>
              </a:ext>
            </a:extLst>
          </p:cNvPr>
          <p:cNvSpPr txBox="1"/>
          <p:nvPr/>
        </p:nvSpPr>
        <p:spPr>
          <a:xfrm>
            <a:off x="3999634" y="6255475"/>
            <a:ext cx="3798384" cy="430887"/>
          </a:xfrm>
          <a:prstGeom prst="rect">
            <a:avLst/>
          </a:prstGeom>
          <a:noFill/>
        </p:spPr>
        <p:txBody>
          <a:bodyPr wrap="square" rtlCol="0">
            <a:spAutoFit/>
          </a:bodyPr>
          <a:lstStyle/>
          <a:p>
            <a:pPr algn="ctr"/>
            <a:r>
              <a:rPr lang="en-US" sz="2200" b="1"/>
              <a:t>100% con mang gene bệnh</a:t>
            </a:r>
          </a:p>
        </p:txBody>
      </p:sp>
      <p:sp>
        <p:nvSpPr>
          <p:cNvPr id="7" name="Rectangle: Rounded Corners 6">
            <a:extLst>
              <a:ext uri="{FF2B5EF4-FFF2-40B4-BE49-F238E27FC236}">
                <a16:creationId xmlns:a16="http://schemas.microsoft.com/office/drawing/2014/main" id="{1BFCDFF1-888B-28FD-B590-E37C652D84C0}"/>
              </a:ext>
            </a:extLst>
          </p:cNvPr>
          <p:cNvSpPr/>
          <p:nvPr/>
        </p:nvSpPr>
        <p:spPr>
          <a:xfrm>
            <a:off x="8281669" y="2016221"/>
            <a:ext cx="216024" cy="720080"/>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746DD934-D4D5-C975-B506-AAA4D2BED619}"/>
              </a:ext>
            </a:extLst>
          </p:cNvPr>
          <p:cNvSpPr/>
          <p:nvPr/>
        </p:nvSpPr>
        <p:spPr>
          <a:xfrm>
            <a:off x="8576987" y="2016221"/>
            <a:ext cx="216024" cy="720080"/>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608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2" name="Picture 8" descr="Male Female Icon Images – Browse 610,555 Stock Photos, Vectors, and Video |  Adobe Stock">
            <a:extLst>
              <a:ext uri="{FF2B5EF4-FFF2-40B4-BE49-F238E27FC236}">
                <a16:creationId xmlns:a16="http://schemas.microsoft.com/office/drawing/2014/main" id="{5A4D31F0-C201-AD62-3121-FC688D8516D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398" t="12600" r="603" b="13901"/>
          <a:stretch/>
        </p:blipFill>
        <p:spPr bwMode="auto">
          <a:xfrm>
            <a:off x="6602372" y="1197913"/>
            <a:ext cx="1584176" cy="158417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descr="Male Female Icon Images – Browse 610,555 Stock Photos, Vectors, and Video |  Adobe Stock">
            <a:extLst>
              <a:ext uri="{FF2B5EF4-FFF2-40B4-BE49-F238E27FC236}">
                <a16:creationId xmlns:a16="http://schemas.microsoft.com/office/drawing/2014/main" id="{82D8CA89-74FB-ACAC-EB58-D06A804771F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16" t="15096" r="49785" b="11405"/>
          <a:stretch/>
        </p:blipFill>
        <p:spPr bwMode="auto">
          <a:xfrm>
            <a:off x="3532774" y="1197913"/>
            <a:ext cx="1584176" cy="158417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007266AF-AA3A-67F7-085F-F0310E9DC7D6}"/>
              </a:ext>
            </a:extLst>
          </p:cNvPr>
          <p:cNvSpPr/>
          <p:nvPr/>
        </p:nvSpPr>
        <p:spPr>
          <a:xfrm>
            <a:off x="3237455" y="0"/>
            <a:ext cx="8954546" cy="576064"/>
          </a:xfrm>
          <a:prstGeom prst="rect">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bg1"/>
                </a:solidFill>
              </a:rPr>
              <a:t>Một người bị bệnh và một người mang gene bệnh</a:t>
            </a:r>
          </a:p>
        </p:txBody>
      </p:sp>
      <p:pic>
        <p:nvPicPr>
          <p:cNvPr id="6154" name="Picture 10" descr="Male Female Icon Vector Art, Icons, and Graphics for Free Download">
            <a:extLst>
              <a:ext uri="{FF2B5EF4-FFF2-40B4-BE49-F238E27FC236}">
                <a16:creationId xmlns:a16="http://schemas.microsoft.com/office/drawing/2014/main" id="{73B08EC0-CCD5-EAF8-AC69-A25AE5458EBA}"/>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47537" t="10868" r="6741" b="7432"/>
          <a:stretch/>
        </p:blipFill>
        <p:spPr bwMode="auto">
          <a:xfrm>
            <a:off x="3962107" y="4077073"/>
            <a:ext cx="1008112" cy="180135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339320BE-A7C2-1CDC-1A22-6D7F6CD11600}"/>
              </a:ext>
            </a:extLst>
          </p:cNvPr>
          <p:cNvSpPr/>
          <p:nvPr/>
        </p:nvSpPr>
        <p:spPr>
          <a:xfrm>
            <a:off x="2942137" y="2134018"/>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91E61767-53D3-BB4C-59DF-06C3ABD40118}"/>
              </a:ext>
            </a:extLst>
          </p:cNvPr>
          <p:cNvSpPr/>
          <p:nvPr/>
        </p:nvSpPr>
        <p:spPr>
          <a:xfrm>
            <a:off x="3237455" y="2134018"/>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92E1C44-1A0B-8082-013C-465115C65B55}"/>
              </a:ext>
            </a:extLst>
          </p:cNvPr>
          <p:cNvSpPr txBox="1"/>
          <p:nvPr/>
        </p:nvSpPr>
        <p:spPr>
          <a:xfrm>
            <a:off x="6023992" y="721822"/>
            <a:ext cx="2959034" cy="430887"/>
          </a:xfrm>
          <a:prstGeom prst="rect">
            <a:avLst/>
          </a:prstGeom>
          <a:noFill/>
        </p:spPr>
        <p:txBody>
          <a:bodyPr wrap="square" rtlCol="0">
            <a:spAutoFit/>
          </a:bodyPr>
          <a:lstStyle/>
          <a:p>
            <a:pPr algn="ctr"/>
            <a:r>
              <a:rPr lang="en-US" sz="2200" b="1"/>
              <a:t>Mẹ mang gene bệnh</a:t>
            </a:r>
          </a:p>
        </p:txBody>
      </p:sp>
      <p:sp>
        <p:nvSpPr>
          <p:cNvPr id="10" name="TextBox 9">
            <a:extLst>
              <a:ext uri="{FF2B5EF4-FFF2-40B4-BE49-F238E27FC236}">
                <a16:creationId xmlns:a16="http://schemas.microsoft.com/office/drawing/2014/main" id="{E0E98664-2C7B-76E2-CA2B-5A696817B980}"/>
              </a:ext>
            </a:extLst>
          </p:cNvPr>
          <p:cNvSpPr txBox="1"/>
          <p:nvPr/>
        </p:nvSpPr>
        <p:spPr>
          <a:xfrm>
            <a:off x="2740677" y="721822"/>
            <a:ext cx="3110704" cy="430887"/>
          </a:xfrm>
          <a:prstGeom prst="rect">
            <a:avLst/>
          </a:prstGeom>
          <a:noFill/>
        </p:spPr>
        <p:txBody>
          <a:bodyPr wrap="square" rtlCol="0">
            <a:spAutoFit/>
          </a:bodyPr>
          <a:lstStyle/>
          <a:p>
            <a:pPr algn="ctr"/>
            <a:r>
              <a:rPr lang="en-US" sz="2200" b="1"/>
              <a:t>Cha bị bệnh</a:t>
            </a:r>
          </a:p>
        </p:txBody>
      </p:sp>
      <p:cxnSp>
        <p:nvCxnSpPr>
          <p:cNvPr id="12" name="Straight Connector 11">
            <a:extLst>
              <a:ext uri="{FF2B5EF4-FFF2-40B4-BE49-F238E27FC236}">
                <a16:creationId xmlns:a16="http://schemas.microsoft.com/office/drawing/2014/main" id="{BDA68E97-0723-F3D9-1763-69A5A71512C2}"/>
              </a:ext>
            </a:extLst>
          </p:cNvPr>
          <p:cNvCxnSpPr/>
          <p:nvPr/>
        </p:nvCxnSpPr>
        <p:spPr>
          <a:xfrm>
            <a:off x="5260966" y="1990001"/>
            <a:ext cx="115212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316DF9B-64DE-78DD-220C-6DCEC8F42053}"/>
              </a:ext>
            </a:extLst>
          </p:cNvPr>
          <p:cNvCxnSpPr>
            <a:cxnSpLocks/>
          </p:cNvCxnSpPr>
          <p:nvPr/>
        </p:nvCxnSpPr>
        <p:spPr>
          <a:xfrm>
            <a:off x="5837030" y="1990001"/>
            <a:ext cx="0" cy="151100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66D085E-BAA8-4B44-918A-269F472E02D1}"/>
              </a:ext>
            </a:extLst>
          </p:cNvPr>
          <p:cNvCxnSpPr>
            <a:cxnSpLocks/>
          </p:cNvCxnSpPr>
          <p:nvPr/>
        </p:nvCxnSpPr>
        <p:spPr>
          <a:xfrm>
            <a:off x="4468878" y="3501009"/>
            <a:ext cx="0" cy="50405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Left Bracket 19">
            <a:extLst>
              <a:ext uri="{FF2B5EF4-FFF2-40B4-BE49-F238E27FC236}">
                <a16:creationId xmlns:a16="http://schemas.microsoft.com/office/drawing/2014/main" id="{A992C016-E62E-7EA9-8462-517C39F6B5FD}"/>
              </a:ext>
            </a:extLst>
          </p:cNvPr>
          <p:cNvSpPr/>
          <p:nvPr/>
        </p:nvSpPr>
        <p:spPr>
          <a:xfrm rot="5400000">
            <a:off x="5621006" y="822141"/>
            <a:ext cx="504056" cy="5861794"/>
          </a:xfrm>
          <a:prstGeom prst="leftBracket">
            <a:avLst>
              <a:gd name="adj" fmla="val 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1" name="Picture 10" descr="Male Female Icon Vector Art, Icons, and Graphics for Free Download">
            <a:extLst>
              <a:ext uri="{FF2B5EF4-FFF2-40B4-BE49-F238E27FC236}">
                <a16:creationId xmlns:a16="http://schemas.microsoft.com/office/drawing/2014/main" id="{369E38D2-FDBF-1A2D-0C51-F3AE6A356227}"/>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9798" t="6532" r="55729"/>
          <a:stretch/>
        </p:blipFill>
        <p:spPr bwMode="auto">
          <a:xfrm>
            <a:off x="2562094" y="4005066"/>
            <a:ext cx="760086" cy="2060848"/>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Rounded Corners 21">
            <a:extLst>
              <a:ext uri="{FF2B5EF4-FFF2-40B4-BE49-F238E27FC236}">
                <a16:creationId xmlns:a16="http://schemas.microsoft.com/office/drawing/2014/main" id="{F276B838-BF77-685C-614E-35C45A67417E}"/>
              </a:ext>
            </a:extLst>
          </p:cNvPr>
          <p:cNvSpPr/>
          <p:nvPr/>
        </p:nvSpPr>
        <p:spPr>
          <a:xfrm>
            <a:off x="2013320" y="4725145"/>
            <a:ext cx="216024" cy="720080"/>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8DB61F4A-6911-A7BF-BD89-FE19CFD6956A}"/>
              </a:ext>
            </a:extLst>
          </p:cNvPr>
          <p:cNvSpPr/>
          <p:nvPr/>
        </p:nvSpPr>
        <p:spPr>
          <a:xfrm>
            <a:off x="2308638" y="4725145"/>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10" descr="Male Female Icon Vector Art, Icons, and Graphics for Free Download">
            <a:extLst>
              <a:ext uri="{FF2B5EF4-FFF2-40B4-BE49-F238E27FC236}">
                <a16:creationId xmlns:a16="http://schemas.microsoft.com/office/drawing/2014/main" id="{A4EB761A-BCC5-1106-3A78-D23CE68A13E8}"/>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47537" t="10868" r="6741" b="7432"/>
          <a:stretch/>
        </p:blipFill>
        <p:spPr bwMode="auto">
          <a:xfrm>
            <a:off x="8292590" y="4085523"/>
            <a:ext cx="1008112" cy="1801359"/>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0" descr="Male Female Icon Vector Art, Icons, and Graphics for Free Download">
            <a:extLst>
              <a:ext uri="{FF2B5EF4-FFF2-40B4-BE49-F238E27FC236}">
                <a16:creationId xmlns:a16="http://schemas.microsoft.com/office/drawing/2014/main" id="{076D5B61-DFBA-A912-C8D3-A23C481B40A3}"/>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9798" t="6532" r="55729"/>
          <a:stretch/>
        </p:blipFill>
        <p:spPr bwMode="auto">
          <a:xfrm>
            <a:off x="6892577" y="4013516"/>
            <a:ext cx="760086" cy="2060848"/>
          </a:xfrm>
          <a:prstGeom prst="rect">
            <a:avLst/>
          </a:prstGeom>
          <a:noFill/>
          <a:extLst>
            <a:ext uri="{909E8E84-426E-40DD-AFC4-6F175D3DCCD1}">
              <a14:hiddenFill xmlns:a14="http://schemas.microsoft.com/office/drawing/2010/main">
                <a:solidFill>
                  <a:srgbClr val="FFFFFF"/>
                </a:solidFill>
              </a14:hiddenFill>
            </a:ext>
          </a:extLst>
        </p:spPr>
      </p:pic>
      <p:cxnSp>
        <p:nvCxnSpPr>
          <p:cNvPr id="28" name="Straight Connector 27">
            <a:extLst>
              <a:ext uri="{FF2B5EF4-FFF2-40B4-BE49-F238E27FC236}">
                <a16:creationId xmlns:a16="http://schemas.microsoft.com/office/drawing/2014/main" id="{9F039E46-3372-1AB8-E7C0-C307C8C92ED2}"/>
              </a:ext>
            </a:extLst>
          </p:cNvPr>
          <p:cNvCxnSpPr>
            <a:cxnSpLocks/>
          </p:cNvCxnSpPr>
          <p:nvPr/>
        </p:nvCxnSpPr>
        <p:spPr>
          <a:xfrm>
            <a:off x="7277190" y="3501009"/>
            <a:ext cx="0" cy="50405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A8FF3D69-D244-3616-E34E-EBE684033839}"/>
              </a:ext>
            </a:extLst>
          </p:cNvPr>
          <p:cNvSpPr/>
          <p:nvPr/>
        </p:nvSpPr>
        <p:spPr>
          <a:xfrm>
            <a:off x="5000142" y="4725145"/>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Rounded Corners 29">
            <a:extLst>
              <a:ext uri="{FF2B5EF4-FFF2-40B4-BE49-F238E27FC236}">
                <a16:creationId xmlns:a16="http://schemas.microsoft.com/office/drawing/2014/main" id="{140162BB-20DB-58D8-90A8-AAFCD1B8D416}"/>
              </a:ext>
            </a:extLst>
          </p:cNvPr>
          <p:cNvSpPr/>
          <p:nvPr/>
        </p:nvSpPr>
        <p:spPr>
          <a:xfrm>
            <a:off x="5295460" y="4725145"/>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Rounded Corners 30">
            <a:extLst>
              <a:ext uri="{FF2B5EF4-FFF2-40B4-BE49-F238E27FC236}">
                <a16:creationId xmlns:a16="http://schemas.microsoft.com/office/drawing/2014/main" id="{D0C7871A-38F6-50E3-AF1A-266D330D9FD8}"/>
              </a:ext>
            </a:extLst>
          </p:cNvPr>
          <p:cNvSpPr/>
          <p:nvPr/>
        </p:nvSpPr>
        <p:spPr>
          <a:xfrm>
            <a:off x="6305082" y="4725145"/>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Rounded Corners 31">
            <a:extLst>
              <a:ext uri="{FF2B5EF4-FFF2-40B4-BE49-F238E27FC236}">
                <a16:creationId xmlns:a16="http://schemas.microsoft.com/office/drawing/2014/main" id="{DA1948C4-65F5-B0CA-B489-723F6AE3D2B9}"/>
              </a:ext>
            </a:extLst>
          </p:cNvPr>
          <p:cNvSpPr/>
          <p:nvPr/>
        </p:nvSpPr>
        <p:spPr>
          <a:xfrm>
            <a:off x="6600400" y="4725145"/>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Rounded Corners 32">
            <a:extLst>
              <a:ext uri="{FF2B5EF4-FFF2-40B4-BE49-F238E27FC236}">
                <a16:creationId xmlns:a16="http://schemas.microsoft.com/office/drawing/2014/main" id="{7C708392-6E13-12CA-6199-E875506703D9}"/>
              </a:ext>
            </a:extLst>
          </p:cNvPr>
          <p:cNvSpPr/>
          <p:nvPr/>
        </p:nvSpPr>
        <p:spPr>
          <a:xfrm>
            <a:off x="9329074" y="4725145"/>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Rounded Corners 33">
            <a:extLst>
              <a:ext uri="{FF2B5EF4-FFF2-40B4-BE49-F238E27FC236}">
                <a16:creationId xmlns:a16="http://schemas.microsoft.com/office/drawing/2014/main" id="{2E8F04BD-F6B9-D25F-C7D4-667C7297E8D9}"/>
              </a:ext>
            </a:extLst>
          </p:cNvPr>
          <p:cNvSpPr/>
          <p:nvPr/>
        </p:nvSpPr>
        <p:spPr>
          <a:xfrm>
            <a:off x="9624392" y="4725145"/>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Left Brace 36">
            <a:extLst>
              <a:ext uri="{FF2B5EF4-FFF2-40B4-BE49-F238E27FC236}">
                <a16:creationId xmlns:a16="http://schemas.microsoft.com/office/drawing/2014/main" id="{0123188C-3543-7FA4-1629-5C5C17658869}"/>
              </a:ext>
            </a:extLst>
          </p:cNvPr>
          <p:cNvSpPr/>
          <p:nvPr/>
        </p:nvSpPr>
        <p:spPr>
          <a:xfrm rot="16200000">
            <a:off x="6603268" y="3478090"/>
            <a:ext cx="388195" cy="5147144"/>
          </a:xfrm>
          <a:prstGeom prst="lef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8" name="TextBox 37">
            <a:extLst>
              <a:ext uri="{FF2B5EF4-FFF2-40B4-BE49-F238E27FC236}">
                <a16:creationId xmlns:a16="http://schemas.microsoft.com/office/drawing/2014/main" id="{995F96F9-6E49-66CC-19A3-771A127BF1CC}"/>
              </a:ext>
            </a:extLst>
          </p:cNvPr>
          <p:cNvSpPr txBox="1"/>
          <p:nvPr/>
        </p:nvSpPr>
        <p:spPr>
          <a:xfrm>
            <a:off x="5108154" y="6255945"/>
            <a:ext cx="3798384" cy="430887"/>
          </a:xfrm>
          <a:prstGeom prst="rect">
            <a:avLst/>
          </a:prstGeom>
          <a:noFill/>
        </p:spPr>
        <p:txBody>
          <a:bodyPr wrap="square" rtlCol="0">
            <a:spAutoFit/>
          </a:bodyPr>
          <a:lstStyle/>
          <a:p>
            <a:pPr algn="ctr"/>
            <a:r>
              <a:rPr lang="en-US" sz="2200" b="1"/>
              <a:t>75% con bị bệnh</a:t>
            </a:r>
          </a:p>
        </p:txBody>
      </p:sp>
      <p:sp>
        <p:nvSpPr>
          <p:cNvPr id="7" name="Rectangle: Rounded Corners 6">
            <a:extLst>
              <a:ext uri="{FF2B5EF4-FFF2-40B4-BE49-F238E27FC236}">
                <a16:creationId xmlns:a16="http://schemas.microsoft.com/office/drawing/2014/main" id="{1BFCDFF1-888B-28FD-B590-E37C652D84C0}"/>
              </a:ext>
            </a:extLst>
          </p:cNvPr>
          <p:cNvSpPr/>
          <p:nvPr/>
        </p:nvSpPr>
        <p:spPr>
          <a:xfrm>
            <a:off x="8281669" y="2016221"/>
            <a:ext cx="216024" cy="720080"/>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746DD934-D4D5-C975-B506-AAA4D2BED619}"/>
              </a:ext>
            </a:extLst>
          </p:cNvPr>
          <p:cNvSpPr/>
          <p:nvPr/>
        </p:nvSpPr>
        <p:spPr>
          <a:xfrm>
            <a:off x="8576987" y="2016221"/>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CA0AB5C-6709-B86C-253C-BAF69FFEFFC1}"/>
              </a:ext>
            </a:extLst>
          </p:cNvPr>
          <p:cNvSpPr txBox="1"/>
          <p:nvPr/>
        </p:nvSpPr>
        <p:spPr>
          <a:xfrm>
            <a:off x="1559496" y="5812019"/>
            <a:ext cx="2231056" cy="867482"/>
          </a:xfrm>
          <a:prstGeom prst="rect">
            <a:avLst/>
          </a:prstGeom>
          <a:noFill/>
        </p:spPr>
        <p:txBody>
          <a:bodyPr wrap="square" rtlCol="0">
            <a:spAutoFit/>
          </a:bodyPr>
          <a:lstStyle/>
          <a:p>
            <a:pPr algn="ctr">
              <a:lnSpc>
                <a:spcPct val="120000"/>
              </a:lnSpc>
            </a:pPr>
            <a:r>
              <a:rPr lang="en-US" sz="2200" b="1"/>
              <a:t>25% con mang gene bệnh</a:t>
            </a:r>
          </a:p>
        </p:txBody>
      </p:sp>
    </p:spTree>
    <p:extLst>
      <p:ext uri="{BB962C8B-B14F-4D97-AF65-F5344CB8AC3E}">
        <p14:creationId xmlns:p14="http://schemas.microsoft.com/office/powerpoint/2010/main" val="997551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2" name="Picture 8" descr="Male Female Icon Images – Browse 610,555 Stock Photos, Vectors, and Video |  Adobe Stock">
            <a:extLst>
              <a:ext uri="{FF2B5EF4-FFF2-40B4-BE49-F238E27FC236}">
                <a16:creationId xmlns:a16="http://schemas.microsoft.com/office/drawing/2014/main" id="{5A4D31F0-C201-AD62-3121-FC688D8516D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398" t="12600" r="603" b="13901"/>
          <a:stretch/>
        </p:blipFill>
        <p:spPr bwMode="auto">
          <a:xfrm>
            <a:off x="6602372" y="1197913"/>
            <a:ext cx="1584176" cy="158417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descr="Male Female Icon Images – Browse 610,555 Stock Photos, Vectors, and Video |  Adobe Stock">
            <a:extLst>
              <a:ext uri="{FF2B5EF4-FFF2-40B4-BE49-F238E27FC236}">
                <a16:creationId xmlns:a16="http://schemas.microsoft.com/office/drawing/2014/main" id="{82D8CA89-74FB-ACAC-EB58-D06A804771F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16" t="15096" r="49785" b="11405"/>
          <a:stretch/>
        </p:blipFill>
        <p:spPr bwMode="auto">
          <a:xfrm>
            <a:off x="3532774" y="1197913"/>
            <a:ext cx="1584176" cy="158417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007266AF-AA3A-67F7-085F-F0310E9DC7D6}"/>
              </a:ext>
            </a:extLst>
          </p:cNvPr>
          <p:cNvSpPr/>
          <p:nvPr/>
        </p:nvSpPr>
        <p:spPr>
          <a:xfrm>
            <a:off x="8472263" y="0"/>
            <a:ext cx="3719737" cy="576064"/>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bg1"/>
                </a:solidFill>
              </a:rPr>
              <a:t>Cha và mẹ bị bệnh</a:t>
            </a:r>
          </a:p>
        </p:txBody>
      </p:sp>
      <p:pic>
        <p:nvPicPr>
          <p:cNvPr id="6154" name="Picture 10" descr="Male Female Icon Vector Art, Icons, and Graphics for Free Download">
            <a:extLst>
              <a:ext uri="{FF2B5EF4-FFF2-40B4-BE49-F238E27FC236}">
                <a16:creationId xmlns:a16="http://schemas.microsoft.com/office/drawing/2014/main" id="{73B08EC0-CCD5-EAF8-AC69-A25AE5458EBA}"/>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47537" t="10868" r="6741" b="7432"/>
          <a:stretch/>
        </p:blipFill>
        <p:spPr bwMode="auto">
          <a:xfrm>
            <a:off x="3962107" y="4077073"/>
            <a:ext cx="1008112" cy="180135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339320BE-A7C2-1CDC-1A22-6D7F6CD11600}"/>
              </a:ext>
            </a:extLst>
          </p:cNvPr>
          <p:cNvSpPr/>
          <p:nvPr/>
        </p:nvSpPr>
        <p:spPr>
          <a:xfrm>
            <a:off x="2942137" y="2134018"/>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91E61767-53D3-BB4C-59DF-06C3ABD40118}"/>
              </a:ext>
            </a:extLst>
          </p:cNvPr>
          <p:cNvSpPr/>
          <p:nvPr/>
        </p:nvSpPr>
        <p:spPr>
          <a:xfrm>
            <a:off x="3237455" y="2134018"/>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92E1C44-1A0B-8082-013C-465115C65B55}"/>
              </a:ext>
            </a:extLst>
          </p:cNvPr>
          <p:cNvSpPr txBox="1"/>
          <p:nvPr/>
        </p:nvSpPr>
        <p:spPr>
          <a:xfrm>
            <a:off x="6023992" y="721822"/>
            <a:ext cx="2959034" cy="430887"/>
          </a:xfrm>
          <a:prstGeom prst="rect">
            <a:avLst/>
          </a:prstGeom>
          <a:noFill/>
        </p:spPr>
        <p:txBody>
          <a:bodyPr wrap="square" rtlCol="0">
            <a:spAutoFit/>
          </a:bodyPr>
          <a:lstStyle/>
          <a:p>
            <a:pPr algn="ctr"/>
            <a:r>
              <a:rPr lang="en-US" sz="2200" b="1"/>
              <a:t>Mẹ bình thường</a:t>
            </a:r>
          </a:p>
        </p:txBody>
      </p:sp>
      <p:sp>
        <p:nvSpPr>
          <p:cNvPr id="10" name="TextBox 9">
            <a:extLst>
              <a:ext uri="{FF2B5EF4-FFF2-40B4-BE49-F238E27FC236}">
                <a16:creationId xmlns:a16="http://schemas.microsoft.com/office/drawing/2014/main" id="{E0E98664-2C7B-76E2-CA2B-5A696817B980}"/>
              </a:ext>
            </a:extLst>
          </p:cNvPr>
          <p:cNvSpPr txBox="1"/>
          <p:nvPr/>
        </p:nvSpPr>
        <p:spPr>
          <a:xfrm>
            <a:off x="2740677" y="721822"/>
            <a:ext cx="3110704" cy="430887"/>
          </a:xfrm>
          <a:prstGeom prst="rect">
            <a:avLst/>
          </a:prstGeom>
          <a:noFill/>
        </p:spPr>
        <p:txBody>
          <a:bodyPr wrap="square" rtlCol="0">
            <a:spAutoFit/>
          </a:bodyPr>
          <a:lstStyle/>
          <a:p>
            <a:pPr algn="ctr"/>
            <a:r>
              <a:rPr lang="en-US" sz="2200" b="1"/>
              <a:t>Cha bị bệnh</a:t>
            </a:r>
          </a:p>
        </p:txBody>
      </p:sp>
      <p:cxnSp>
        <p:nvCxnSpPr>
          <p:cNvPr id="12" name="Straight Connector 11">
            <a:extLst>
              <a:ext uri="{FF2B5EF4-FFF2-40B4-BE49-F238E27FC236}">
                <a16:creationId xmlns:a16="http://schemas.microsoft.com/office/drawing/2014/main" id="{BDA68E97-0723-F3D9-1763-69A5A71512C2}"/>
              </a:ext>
            </a:extLst>
          </p:cNvPr>
          <p:cNvCxnSpPr/>
          <p:nvPr/>
        </p:nvCxnSpPr>
        <p:spPr>
          <a:xfrm>
            <a:off x="5260966" y="1990001"/>
            <a:ext cx="115212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316DF9B-64DE-78DD-220C-6DCEC8F42053}"/>
              </a:ext>
            </a:extLst>
          </p:cNvPr>
          <p:cNvCxnSpPr>
            <a:cxnSpLocks/>
          </p:cNvCxnSpPr>
          <p:nvPr/>
        </p:nvCxnSpPr>
        <p:spPr>
          <a:xfrm>
            <a:off x="5837030" y="1990001"/>
            <a:ext cx="0" cy="151100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66D085E-BAA8-4B44-918A-269F472E02D1}"/>
              </a:ext>
            </a:extLst>
          </p:cNvPr>
          <p:cNvCxnSpPr>
            <a:cxnSpLocks/>
          </p:cNvCxnSpPr>
          <p:nvPr/>
        </p:nvCxnSpPr>
        <p:spPr>
          <a:xfrm>
            <a:off x="4468878" y="3501009"/>
            <a:ext cx="0" cy="50405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Left Bracket 19">
            <a:extLst>
              <a:ext uri="{FF2B5EF4-FFF2-40B4-BE49-F238E27FC236}">
                <a16:creationId xmlns:a16="http://schemas.microsoft.com/office/drawing/2014/main" id="{A992C016-E62E-7EA9-8462-517C39F6B5FD}"/>
              </a:ext>
            </a:extLst>
          </p:cNvPr>
          <p:cNvSpPr/>
          <p:nvPr/>
        </p:nvSpPr>
        <p:spPr>
          <a:xfrm rot="5400000">
            <a:off x="5621006" y="822141"/>
            <a:ext cx="504056" cy="5861794"/>
          </a:xfrm>
          <a:prstGeom prst="leftBracket">
            <a:avLst>
              <a:gd name="adj" fmla="val 0"/>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1" name="Picture 10" descr="Male Female Icon Vector Art, Icons, and Graphics for Free Download">
            <a:extLst>
              <a:ext uri="{FF2B5EF4-FFF2-40B4-BE49-F238E27FC236}">
                <a16:creationId xmlns:a16="http://schemas.microsoft.com/office/drawing/2014/main" id="{369E38D2-FDBF-1A2D-0C51-F3AE6A356227}"/>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9798" t="6532" r="55729"/>
          <a:stretch/>
        </p:blipFill>
        <p:spPr bwMode="auto">
          <a:xfrm>
            <a:off x="2562094" y="4005066"/>
            <a:ext cx="760086" cy="2060848"/>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Rounded Corners 21">
            <a:extLst>
              <a:ext uri="{FF2B5EF4-FFF2-40B4-BE49-F238E27FC236}">
                <a16:creationId xmlns:a16="http://schemas.microsoft.com/office/drawing/2014/main" id="{F276B838-BF77-685C-614E-35C45A67417E}"/>
              </a:ext>
            </a:extLst>
          </p:cNvPr>
          <p:cNvSpPr/>
          <p:nvPr/>
        </p:nvSpPr>
        <p:spPr>
          <a:xfrm>
            <a:off x="2013320" y="4725145"/>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8DB61F4A-6911-A7BF-BD89-FE19CFD6956A}"/>
              </a:ext>
            </a:extLst>
          </p:cNvPr>
          <p:cNvSpPr/>
          <p:nvPr/>
        </p:nvSpPr>
        <p:spPr>
          <a:xfrm>
            <a:off x="2308638" y="4725145"/>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10" descr="Male Female Icon Vector Art, Icons, and Graphics for Free Download">
            <a:extLst>
              <a:ext uri="{FF2B5EF4-FFF2-40B4-BE49-F238E27FC236}">
                <a16:creationId xmlns:a16="http://schemas.microsoft.com/office/drawing/2014/main" id="{A4EB761A-BCC5-1106-3A78-D23CE68A13E8}"/>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47537" t="10868" r="6741" b="7432"/>
          <a:stretch/>
        </p:blipFill>
        <p:spPr bwMode="auto">
          <a:xfrm>
            <a:off x="8292590" y="4085523"/>
            <a:ext cx="1008112" cy="1801359"/>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0" descr="Male Female Icon Vector Art, Icons, and Graphics for Free Download">
            <a:extLst>
              <a:ext uri="{FF2B5EF4-FFF2-40B4-BE49-F238E27FC236}">
                <a16:creationId xmlns:a16="http://schemas.microsoft.com/office/drawing/2014/main" id="{076D5B61-DFBA-A912-C8D3-A23C481B40A3}"/>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l="9798" t="6532" r="55729"/>
          <a:stretch/>
        </p:blipFill>
        <p:spPr bwMode="auto">
          <a:xfrm>
            <a:off x="6892577" y="4013516"/>
            <a:ext cx="760086" cy="2060848"/>
          </a:xfrm>
          <a:prstGeom prst="rect">
            <a:avLst/>
          </a:prstGeom>
          <a:noFill/>
          <a:extLst>
            <a:ext uri="{909E8E84-426E-40DD-AFC4-6F175D3DCCD1}">
              <a14:hiddenFill xmlns:a14="http://schemas.microsoft.com/office/drawing/2010/main">
                <a:solidFill>
                  <a:srgbClr val="FFFFFF"/>
                </a:solidFill>
              </a14:hiddenFill>
            </a:ext>
          </a:extLst>
        </p:spPr>
      </p:pic>
      <p:cxnSp>
        <p:nvCxnSpPr>
          <p:cNvPr id="28" name="Straight Connector 27">
            <a:extLst>
              <a:ext uri="{FF2B5EF4-FFF2-40B4-BE49-F238E27FC236}">
                <a16:creationId xmlns:a16="http://schemas.microsoft.com/office/drawing/2014/main" id="{9F039E46-3372-1AB8-E7C0-C307C8C92ED2}"/>
              </a:ext>
            </a:extLst>
          </p:cNvPr>
          <p:cNvCxnSpPr>
            <a:cxnSpLocks/>
          </p:cNvCxnSpPr>
          <p:nvPr/>
        </p:nvCxnSpPr>
        <p:spPr>
          <a:xfrm>
            <a:off x="7277190" y="3501009"/>
            <a:ext cx="0" cy="50405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A8FF3D69-D244-3616-E34E-EBE684033839}"/>
              </a:ext>
            </a:extLst>
          </p:cNvPr>
          <p:cNvSpPr/>
          <p:nvPr/>
        </p:nvSpPr>
        <p:spPr>
          <a:xfrm>
            <a:off x="5000142" y="4725145"/>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Rounded Corners 29">
            <a:extLst>
              <a:ext uri="{FF2B5EF4-FFF2-40B4-BE49-F238E27FC236}">
                <a16:creationId xmlns:a16="http://schemas.microsoft.com/office/drawing/2014/main" id="{140162BB-20DB-58D8-90A8-AAFCD1B8D416}"/>
              </a:ext>
            </a:extLst>
          </p:cNvPr>
          <p:cNvSpPr/>
          <p:nvPr/>
        </p:nvSpPr>
        <p:spPr>
          <a:xfrm>
            <a:off x="5295460" y="4725145"/>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Rounded Corners 30">
            <a:extLst>
              <a:ext uri="{FF2B5EF4-FFF2-40B4-BE49-F238E27FC236}">
                <a16:creationId xmlns:a16="http://schemas.microsoft.com/office/drawing/2014/main" id="{D0C7871A-38F6-50E3-AF1A-266D330D9FD8}"/>
              </a:ext>
            </a:extLst>
          </p:cNvPr>
          <p:cNvSpPr/>
          <p:nvPr/>
        </p:nvSpPr>
        <p:spPr>
          <a:xfrm>
            <a:off x="6305082" y="4725145"/>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Rounded Corners 31">
            <a:extLst>
              <a:ext uri="{FF2B5EF4-FFF2-40B4-BE49-F238E27FC236}">
                <a16:creationId xmlns:a16="http://schemas.microsoft.com/office/drawing/2014/main" id="{DA1948C4-65F5-B0CA-B489-723F6AE3D2B9}"/>
              </a:ext>
            </a:extLst>
          </p:cNvPr>
          <p:cNvSpPr/>
          <p:nvPr/>
        </p:nvSpPr>
        <p:spPr>
          <a:xfrm>
            <a:off x="6600400" y="4725145"/>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Rounded Corners 32">
            <a:extLst>
              <a:ext uri="{FF2B5EF4-FFF2-40B4-BE49-F238E27FC236}">
                <a16:creationId xmlns:a16="http://schemas.microsoft.com/office/drawing/2014/main" id="{7C708392-6E13-12CA-6199-E875506703D9}"/>
              </a:ext>
            </a:extLst>
          </p:cNvPr>
          <p:cNvSpPr/>
          <p:nvPr/>
        </p:nvSpPr>
        <p:spPr>
          <a:xfrm>
            <a:off x="9329074" y="4725145"/>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Rounded Corners 33">
            <a:extLst>
              <a:ext uri="{FF2B5EF4-FFF2-40B4-BE49-F238E27FC236}">
                <a16:creationId xmlns:a16="http://schemas.microsoft.com/office/drawing/2014/main" id="{2E8F04BD-F6B9-D25F-C7D4-667C7297E8D9}"/>
              </a:ext>
            </a:extLst>
          </p:cNvPr>
          <p:cNvSpPr/>
          <p:nvPr/>
        </p:nvSpPr>
        <p:spPr>
          <a:xfrm>
            <a:off x="9624392" y="4725145"/>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Left Brace 36">
            <a:extLst>
              <a:ext uri="{FF2B5EF4-FFF2-40B4-BE49-F238E27FC236}">
                <a16:creationId xmlns:a16="http://schemas.microsoft.com/office/drawing/2014/main" id="{0123188C-3543-7FA4-1629-5C5C17658869}"/>
              </a:ext>
            </a:extLst>
          </p:cNvPr>
          <p:cNvSpPr/>
          <p:nvPr/>
        </p:nvSpPr>
        <p:spPr>
          <a:xfrm rot="16200000">
            <a:off x="5769571" y="2612656"/>
            <a:ext cx="356458" cy="6846275"/>
          </a:xfrm>
          <a:prstGeom prst="lef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8" name="TextBox 37">
            <a:extLst>
              <a:ext uri="{FF2B5EF4-FFF2-40B4-BE49-F238E27FC236}">
                <a16:creationId xmlns:a16="http://schemas.microsoft.com/office/drawing/2014/main" id="{995F96F9-6E49-66CC-19A3-771A127BF1CC}"/>
              </a:ext>
            </a:extLst>
          </p:cNvPr>
          <p:cNvSpPr txBox="1"/>
          <p:nvPr/>
        </p:nvSpPr>
        <p:spPr>
          <a:xfrm>
            <a:off x="3999634" y="6255475"/>
            <a:ext cx="3798384" cy="430887"/>
          </a:xfrm>
          <a:prstGeom prst="rect">
            <a:avLst/>
          </a:prstGeom>
          <a:noFill/>
        </p:spPr>
        <p:txBody>
          <a:bodyPr wrap="square" rtlCol="0">
            <a:spAutoFit/>
          </a:bodyPr>
          <a:lstStyle/>
          <a:p>
            <a:pPr algn="ctr"/>
            <a:r>
              <a:rPr lang="en-US" sz="2200" b="1"/>
              <a:t>100% con bị bệnh</a:t>
            </a:r>
          </a:p>
        </p:txBody>
      </p:sp>
      <p:sp>
        <p:nvSpPr>
          <p:cNvPr id="7" name="Rectangle: Rounded Corners 6">
            <a:extLst>
              <a:ext uri="{FF2B5EF4-FFF2-40B4-BE49-F238E27FC236}">
                <a16:creationId xmlns:a16="http://schemas.microsoft.com/office/drawing/2014/main" id="{1BFCDFF1-888B-28FD-B590-E37C652D84C0}"/>
              </a:ext>
            </a:extLst>
          </p:cNvPr>
          <p:cNvSpPr/>
          <p:nvPr/>
        </p:nvSpPr>
        <p:spPr>
          <a:xfrm>
            <a:off x="8281669" y="2016221"/>
            <a:ext cx="216024" cy="720080"/>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746DD934-D4D5-C975-B506-AAA4D2BED619}"/>
              </a:ext>
            </a:extLst>
          </p:cNvPr>
          <p:cNvSpPr/>
          <p:nvPr/>
        </p:nvSpPr>
        <p:spPr>
          <a:xfrm>
            <a:off x="8576987" y="2016221"/>
            <a:ext cx="216024" cy="720080"/>
          </a:xfrm>
          <a:prstGeom prst="roundRect">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6254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17913" y="174802"/>
            <a:ext cx="7338740" cy="480131"/>
          </a:xfrm>
          <a:prstGeom prst="rect">
            <a:avLst/>
          </a:prstGeom>
        </p:spPr>
        <p:txBody>
          <a:bodyPr wrap="none">
            <a:spAutoFit/>
          </a:bodyPr>
          <a:lstStyle/>
          <a:p>
            <a:pPr marL="228600" indent="-228600">
              <a:lnSpc>
                <a:spcPct val="90000"/>
              </a:lnSpc>
              <a:spcBef>
                <a:spcPct val="50000"/>
              </a:spcBef>
            </a:pPr>
            <a:r>
              <a:rPr lang="en-US" sz="2800" b="1" dirty="0" err="1" smtClean="0">
                <a:solidFill>
                  <a:srgbClr val="FF0000"/>
                </a:solidFill>
                <a:latin typeface="Times New Roman" pitchFamily="18" charset="0"/>
                <a:cs typeface="Times New Roman" pitchFamily="18" charset="0"/>
              </a:rPr>
              <a:t>BÀI</a:t>
            </a:r>
            <a:r>
              <a:rPr lang="en-US" sz="2800" b="1" dirty="0" smtClean="0">
                <a:solidFill>
                  <a:srgbClr val="FF0000"/>
                </a:solidFill>
                <a:latin typeface="Times New Roman" pitchFamily="18" charset="0"/>
                <a:cs typeface="Times New Roman" pitchFamily="18" charset="0"/>
              </a:rPr>
              <a:t> 44. DI </a:t>
            </a:r>
            <a:r>
              <a:rPr lang="en-US" sz="2800" b="1" dirty="0" err="1" smtClean="0">
                <a:solidFill>
                  <a:srgbClr val="FF0000"/>
                </a:solidFill>
                <a:latin typeface="Times New Roman" pitchFamily="18" charset="0"/>
                <a:cs typeface="Times New Roman" pitchFamily="18" charset="0"/>
              </a:rPr>
              <a:t>TRUYỀN</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HỌC</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VỚI</a:t>
            </a:r>
            <a:r>
              <a:rPr lang="en-US" sz="2800" b="1" dirty="0" smtClean="0">
                <a:solidFill>
                  <a:srgbClr val="FF0000"/>
                </a:solidFill>
                <a:latin typeface="Times New Roman" pitchFamily="18" charset="0"/>
                <a:cs typeface="Times New Roman" pitchFamily="18" charset="0"/>
              </a:rPr>
              <a:t> CON </a:t>
            </a:r>
            <a:r>
              <a:rPr lang="en-US" sz="2800" b="1" dirty="0" err="1" smtClean="0">
                <a:solidFill>
                  <a:srgbClr val="FF0000"/>
                </a:solidFill>
                <a:latin typeface="Times New Roman" pitchFamily="18" charset="0"/>
                <a:cs typeface="Times New Roman" pitchFamily="18" charset="0"/>
              </a:rPr>
              <a:t>NGƯỜI</a:t>
            </a:r>
            <a:endParaRPr lang="en-US" sz="2800" b="1" dirty="0">
              <a:solidFill>
                <a:srgbClr val="FF0000"/>
              </a:solidFill>
              <a:latin typeface="Times New Roman" pitchFamily="18" charset="0"/>
              <a:cs typeface="Times New Roman" pitchFamily="18" charset="0"/>
            </a:endParaRPr>
          </a:p>
        </p:txBody>
      </p:sp>
      <p:sp>
        <p:nvSpPr>
          <p:cNvPr id="6" name="Text Box 4"/>
          <p:cNvSpPr txBox="1">
            <a:spLocks noChangeArrowheads="1"/>
          </p:cNvSpPr>
          <p:nvPr/>
        </p:nvSpPr>
        <p:spPr bwMode="auto">
          <a:xfrm>
            <a:off x="4836039" y="654933"/>
            <a:ext cx="2502487" cy="523220"/>
          </a:xfrm>
          <a:prstGeom prst="rect">
            <a:avLst/>
          </a:prstGeom>
          <a:noFill/>
          <a:ln w="9525">
            <a:noFill/>
            <a:miter lim="800000"/>
            <a:headEnd/>
            <a:tailEnd/>
          </a:ln>
        </p:spPr>
        <p:txBody>
          <a:bodyPr wrap="square">
            <a:spAutoFit/>
          </a:bodyPr>
          <a:lstStyle/>
          <a:p>
            <a:pPr algn="ctr">
              <a:spcBef>
                <a:spcPct val="50000"/>
              </a:spcBef>
            </a:pPr>
            <a:r>
              <a:rPr lang="en-US" sz="2800" b="1" dirty="0" err="1" smtClean="0">
                <a:solidFill>
                  <a:srgbClr val="002060"/>
                </a:solidFill>
                <a:latin typeface="Times New Roman" pitchFamily="18" charset="0"/>
                <a:cs typeface="Times New Roman" pitchFamily="18" charset="0"/>
              </a:rPr>
              <a:t>NỘI</a:t>
            </a:r>
            <a:r>
              <a:rPr lang="en-US" sz="2800" b="1" dirty="0" smtClean="0">
                <a:solidFill>
                  <a:srgbClr val="002060"/>
                </a:solidFill>
                <a:latin typeface="Times New Roman" pitchFamily="18" charset="0"/>
                <a:cs typeface="Times New Roman" pitchFamily="18" charset="0"/>
              </a:rPr>
              <a:t> DUNG</a:t>
            </a:r>
            <a:endParaRPr lang="en-US" sz="2800" b="1" dirty="0">
              <a:solidFill>
                <a:srgbClr val="002060"/>
              </a:solidFill>
              <a:latin typeface="Times New Roman" pitchFamily="18" charset="0"/>
              <a:cs typeface="Times New Roman" pitchFamily="18" charset="0"/>
            </a:endParaRPr>
          </a:p>
        </p:txBody>
      </p:sp>
      <p:sp>
        <p:nvSpPr>
          <p:cNvPr id="5" name="Text Box 4"/>
          <p:cNvSpPr txBox="1">
            <a:spLocks noChangeArrowheads="1"/>
          </p:cNvSpPr>
          <p:nvPr/>
        </p:nvSpPr>
        <p:spPr bwMode="auto">
          <a:xfrm>
            <a:off x="856704" y="1834369"/>
            <a:ext cx="5798096" cy="523220"/>
          </a:xfrm>
          <a:prstGeom prst="rect">
            <a:avLst/>
          </a:prstGeom>
          <a:noFill/>
          <a:ln w="9525">
            <a:noFill/>
            <a:miter lim="800000"/>
            <a:headEnd/>
            <a:tailEnd/>
          </a:ln>
        </p:spPr>
        <p:txBody>
          <a:bodyPr wrap="square">
            <a:spAutoFit/>
          </a:bodyPr>
          <a:lstStyle/>
          <a:p>
            <a:pPr algn="ctr">
              <a:spcBef>
                <a:spcPct val="50000"/>
              </a:spcBef>
            </a:pPr>
            <a:r>
              <a:rPr lang="en-US" sz="2800" b="1" dirty="0" smtClean="0">
                <a:latin typeface="Times New Roman" pitchFamily="18" charset="0"/>
                <a:cs typeface="Times New Roman" pitchFamily="18" charset="0"/>
              </a:rPr>
              <a:t>1. </a:t>
            </a:r>
            <a:r>
              <a:rPr lang="en-US" sz="2800" b="1" dirty="0" err="1" smtClean="0">
                <a:latin typeface="Times New Roman" pitchFamily="18" charset="0"/>
                <a:cs typeface="Times New Roman" pitchFamily="18" charset="0"/>
              </a:rPr>
              <a:t>TÍNH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TRẠNG</a:t>
            </a:r>
            <a:r>
              <a:rPr lang="en-US" sz="2800" b="1" dirty="0" smtClean="0">
                <a:latin typeface="Times New Roman" pitchFamily="18" charset="0"/>
                <a:cs typeface="Times New Roman" pitchFamily="18" charset="0"/>
              </a:rPr>
              <a:t> Ở </a:t>
            </a:r>
            <a:r>
              <a:rPr lang="en-US" sz="2800" b="1" dirty="0" err="1" smtClean="0">
                <a:latin typeface="Times New Roman" pitchFamily="18" charset="0"/>
                <a:cs typeface="Times New Roman" pitchFamily="18" charset="0"/>
              </a:rPr>
              <a:t>NGƯỜI</a:t>
            </a:r>
            <a:endParaRPr lang="en-US" sz="2800" b="1" dirty="0">
              <a:latin typeface="Times New Roman" pitchFamily="18" charset="0"/>
              <a:cs typeface="Times New Roman" pitchFamily="18" charset="0"/>
            </a:endParaRPr>
          </a:p>
        </p:txBody>
      </p:sp>
      <p:sp>
        <p:nvSpPr>
          <p:cNvPr id="8" name="Text Box 4"/>
          <p:cNvSpPr txBox="1">
            <a:spLocks noChangeArrowheads="1"/>
          </p:cNvSpPr>
          <p:nvPr/>
        </p:nvSpPr>
        <p:spPr bwMode="auto">
          <a:xfrm>
            <a:off x="1327392" y="2490585"/>
            <a:ext cx="7017294" cy="523220"/>
          </a:xfrm>
          <a:prstGeom prst="rect">
            <a:avLst/>
          </a:prstGeom>
          <a:noFill/>
          <a:ln w="9525">
            <a:noFill/>
            <a:miter lim="800000"/>
            <a:headEnd/>
            <a:tailEnd/>
          </a:ln>
        </p:spPr>
        <p:txBody>
          <a:bodyPr wrap="square">
            <a:spAutoFit/>
          </a:bodyPr>
          <a:lstStyle/>
          <a:p>
            <a:pPr algn="ctr">
              <a:spcBef>
                <a:spcPct val="50000"/>
              </a:spcBef>
            </a:pPr>
            <a:r>
              <a:rPr lang="en-US" sz="2800" b="1" dirty="0" smtClean="0">
                <a:latin typeface="Times New Roman" pitchFamily="18" charset="0"/>
                <a:cs typeface="Times New Roman" pitchFamily="18" charset="0"/>
              </a:rPr>
              <a:t>2. </a:t>
            </a:r>
            <a:r>
              <a:rPr lang="en-US" sz="2800" b="1" dirty="0" err="1" smtClean="0">
                <a:latin typeface="Times New Roman" pitchFamily="18" charset="0"/>
                <a:cs typeface="Times New Roman" pitchFamily="18" charset="0"/>
              </a:rPr>
              <a:t>BỆNH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VÀ</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TẬT</a:t>
            </a:r>
            <a:r>
              <a:rPr lang="en-US" sz="2800" b="1" dirty="0" smtClean="0">
                <a:latin typeface="Times New Roman" pitchFamily="18" charset="0"/>
                <a:cs typeface="Times New Roman" pitchFamily="18" charset="0"/>
              </a:rPr>
              <a:t> DI </a:t>
            </a:r>
            <a:r>
              <a:rPr lang="en-US" sz="2800" b="1" dirty="0" err="1" smtClean="0">
                <a:latin typeface="Times New Roman" pitchFamily="18" charset="0"/>
                <a:cs typeface="Times New Roman" pitchFamily="18" charset="0"/>
              </a:rPr>
              <a:t>TRUYỀN</a:t>
            </a:r>
            <a:r>
              <a:rPr lang="en-US" sz="2800" b="1" dirty="0" smtClean="0">
                <a:latin typeface="Times New Roman" pitchFamily="18" charset="0"/>
                <a:cs typeface="Times New Roman" pitchFamily="18" charset="0"/>
              </a:rPr>
              <a:t> Ở </a:t>
            </a:r>
            <a:r>
              <a:rPr lang="en-US" sz="2800" b="1" dirty="0" err="1" smtClean="0">
                <a:latin typeface="Times New Roman" pitchFamily="18" charset="0"/>
                <a:cs typeface="Times New Roman" pitchFamily="18" charset="0"/>
              </a:rPr>
              <a:t>NGƯỜI</a:t>
            </a:r>
            <a:endParaRPr lang="en-US" sz="2800" b="1" dirty="0">
              <a:latin typeface="Times New Roman" pitchFamily="18" charset="0"/>
              <a:cs typeface="Times New Roman" pitchFamily="18" charset="0"/>
            </a:endParaRPr>
          </a:p>
        </p:txBody>
      </p:sp>
      <p:sp>
        <p:nvSpPr>
          <p:cNvPr id="9" name="Text Box 4"/>
          <p:cNvSpPr txBox="1">
            <a:spLocks noChangeArrowheads="1"/>
          </p:cNvSpPr>
          <p:nvPr/>
        </p:nvSpPr>
        <p:spPr bwMode="auto">
          <a:xfrm>
            <a:off x="1327392" y="3146801"/>
            <a:ext cx="6512741" cy="523220"/>
          </a:xfrm>
          <a:prstGeom prst="rect">
            <a:avLst/>
          </a:prstGeom>
          <a:noFill/>
          <a:ln w="9525">
            <a:noFill/>
            <a:miter lim="800000"/>
            <a:headEnd/>
            <a:tailEnd/>
          </a:ln>
        </p:spPr>
        <p:txBody>
          <a:bodyPr wrap="square">
            <a:spAutoFit/>
          </a:bodyPr>
          <a:lstStyle/>
          <a:p>
            <a:pPr algn="ctr">
              <a:spcBef>
                <a:spcPct val="50000"/>
              </a:spcBef>
            </a:pPr>
            <a:r>
              <a:rPr lang="en-US" sz="2800" b="1" dirty="0" smtClean="0">
                <a:latin typeface="Times New Roman" pitchFamily="18" charset="0"/>
                <a:cs typeface="Times New Roman" pitchFamily="18" charset="0"/>
              </a:rPr>
              <a:t>3. DI </a:t>
            </a:r>
            <a:r>
              <a:rPr lang="en-US" sz="2800" b="1" dirty="0" err="1" smtClean="0">
                <a:latin typeface="Times New Roman" pitchFamily="18" charset="0"/>
                <a:cs typeface="Times New Roman" pitchFamily="18" charset="0"/>
              </a:rPr>
              <a:t>TRUYỀN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HỌC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VỚI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HÔN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NHÂN</a:t>
            </a:r>
            <a:endParaRPr lang="en-US"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3682567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lide(fromBottom)">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lide(fromBottom)">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slide(fromBottom)">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slide(fromBottom)">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P spid="8" grpId="0"/>
      <p:bldP spid="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E4AC3F8-B74A-36A8-DDEC-18B210731A63}"/>
              </a:ext>
            </a:extLst>
          </p:cNvPr>
          <p:cNvSpPr/>
          <p:nvPr/>
        </p:nvSpPr>
        <p:spPr>
          <a:xfrm>
            <a:off x="0" y="476672"/>
            <a:ext cx="12192000" cy="5976664"/>
          </a:xfrm>
          <a:prstGeom prst="rect">
            <a:avLst/>
          </a:prstGeom>
          <a:solidFill>
            <a:srgbClr val="F9F1D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6" name="Picture 4" descr="Gender icon people sign symbol design | Symbol design, Clip art, Gender  signs">
            <a:extLst>
              <a:ext uri="{FF2B5EF4-FFF2-40B4-BE49-F238E27FC236}">
                <a16:creationId xmlns:a16="http://schemas.microsoft.com/office/drawing/2014/main" id="{7310AFA3-A12C-D9C9-0EAB-F35806DD957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5360" y="188661"/>
            <a:ext cx="2808312" cy="3507345"/>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Down Syndrome: Symptoms, Causes, Prevention and Treatments">
            <a:extLst>
              <a:ext uri="{FF2B5EF4-FFF2-40B4-BE49-F238E27FC236}">
                <a16:creationId xmlns:a16="http://schemas.microsoft.com/office/drawing/2014/main" id="{4E1C6D7F-1A49-D614-08A0-D34C34AC945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4001"/>
          <a:stretch/>
        </p:blipFill>
        <p:spPr bwMode="auto">
          <a:xfrm>
            <a:off x="-389437" y="4015009"/>
            <a:ext cx="6557446" cy="296067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75CCF52A-E53A-1929-20A9-E7CC4FBFDEEB}"/>
              </a:ext>
            </a:extLst>
          </p:cNvPr>
          <p:cNvSpPr/>
          <p:nvPr/>
        </p:nvSpPr>
        <p:spPr>
          <a:xfrm>
            <a:off x="5688635" y="3371980"/>
            <a:ext cx="6240015" cy="2505292"/>
          </a:xfrm>
          <a:prstGeom prst="rect">
            <a:avLst/>
          </a:prstGeom>
          <a:solidFill>
            <a:schemeClr val="bg1"/>
          </a:solidFill>
          <a:ln w="19050">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FC7298F-55EE-926C-E572-67B88C41FD62}"/>
              </a:ext>
            </a:extLst>
          </p:cNvPr>
          <p:cNvSpPr txBox="1"/>
          <p:nvPr/>
        </p:nvSpPr>
        <p:spPr>
          <a:xfrm>
            <a:off x="5688635" y="3380101"/>
            <a:ext cx="6168006" cy="2355260"/>
          </a:xfrm>
          <a:prstGeom prst="rect">
            <a:avLst/>
          </a:prstGeom>
          <a:noFill/>
        </p:spPr>
        <p:txBody>
          <a:bodyPr wrap="square">
            <a:spAutoFit/>
          </a:bodyPr>
          <a:lstStyle/>
          <a:p>
            <a:pPr algn="just">
              <a:lnSpc>
                <a:spcPct val="125000"/>
              </a:lnSpc>
            </a:pPr>
            <a:r>
              <a:rPr lang="vi-VN" sz="2400" i="1"/>
              <a:t>Trong khi đó, tỉ lệ rủi ro bất thường ở phụ nữ mang thai ngoài 35 tuổi là khoảng 1/180, tỉ lệ mắc bệnh Down khoảng 1/350. </a:t>
            </a:r>
            <a:r>
              <a:rPr lang="vi-VN" sz="2400" b="1" i="1">
                <a:solidFill>
                  <a:srgbClr val="C00000"/>
                </a:solidFill>
              </a:rPr>
              <a:t>Tuổi mẹ càng cao thì tỉ lệ sinh con mắc hội chứng Down cũng tăng.</a:t>
            </a:r>
            <a:endParaRPr lang="en-US" sz="2400" b="1" i="1">
              <a:solidFill>
                <a:srgbClr val="C00000"/>
              </a:solidFill>
            </a:endParaRPr>
          </a:p>
        </p:txBody>
      </p:sp>
      <p:sp>
        <p:nvSpPr>
          <p:cNvPr id="8" name="Rectangle 7">
            <a:extLst>
              <a:ext uri="{FF2B5EF4-FFF2-40B4-BE49-F238E27FC236}">
                <a16:creationId xmlns:a16="http://schemas.microsoft.com/office/drawing/2014/main" id="{23456D20-5ED5-1A42-7F12-E8BE0492EF61}"/>
              </a:ext>
            </a:extLst>
          </p:cNvPr>
          <p:cNvSpPr/>
          <p:nvPr/>
        </p:nvSpPr>
        <p:spPr>
          <a:xfrm>
            <a:off x="3479032" y="732898"/>
            <a:ext cx="8449618" cy="2505292"/>
          </a:xfrm>
          <a:prstGeom prst="rect">
            <a:avLst/>
          </a:prstGeom>
          <a:solidFill>
            <a:schemeClr val="accent5">
              <a:lumMod val="20000"/>
              <a:lumOff val="80000"/>
            </a:schemeClr>
          </a:solidFill>
          <a:ln w="19050">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468B1518-2D4E-B860-2658-20F5B2F6DF1C}"/>
              </a:ext>
            </a:extLst>
          </p:cNvPr>
          <p:cNvSpPr txBox="1"/>
          <p:nvPr/>
        </p:nvSpPr>
        <p:spPr>
          <a:xfrm>
            <a:off x="3633890" y="807914"/>
            <a:ext cx="8208912" cy="2355260"/>
          </a:xfrm>
          <a:prstGeom prst="rect">
            <a:avLst/>
          </a:prstGeom>
          <a:noFill/>
        </p:spPr>
        <p:txBody>
          <a:bodyPr wrap="square">
            <a:spAutoFit/>
          </a:bodyPr>
          <a:lstStyle/>
          <a:p>
            <a:pPr algn="just">
              <a:lnSpc>
                <a:spcPct val="125000"/>
              </a:lnSpc>
            </a:pPr>
            <a:r>
              <a:rPr lang="vi-VN" sz="2400" i="1"/>
              <a:t>Khả năng sinh sản của phụ nữ bắt đầu suy giảm khi bước </a:t>
            </a:r>
            <a:r>
              <a:rPr lang="vi-VN" sz="2400" b="1" i="1"/>
              <a:t>sang tuổi 30 và sẽ giảm đáng kể sau tuổi 35</a:t>
            </a:r>
            <a:r>
              <a:rPr lang="vi-VN" sz="2400" i="1"/>
              <a:t>. Trong độ tuổi sinh sản, tỉ lệ rủi ro bất thường khi mang thai chỉ chiếm khoảng 1/500, khả năng bé sơ sinh mắc </a:t>
            </a:r>
            <a:r>
              <a:rPr lang="vi-VN" sz="2400" b="1" i="1"/>
              <a:t>hội chứng Down </a:t>
            </a:r>
            <a:r>
              <a:rPr lang="vi-VN" sz="2400" i="1"/>
              <a:t>chỉ khoảng 1/1 100. </a:t>
            </a:r>
            <a:endParaRPr lang="en-US" sz="2400" b="1" i="1">
              <a:solidFill>
                <a:srgbClr val="C00000"/>
              </a:solidFill>
            </a:endParaRPr>
          </a:p>
        </p:txBody>
      </p:sp>
    </p:spTree>
    <p:extLst>
      <p:ext uri="{BB962C8B-B14F-4D97-AF65-F5344CB8AC3E}">
        <p14:creationId xmlns:p14="http://schemas.microsoft.com/office/powerpoint/2010/main" val="139880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50071" y="501134"/>
            <a:ext cx="9276899" cy="523220"/>
          </a:xfrm>
          <a:prstGeom prst="rect">
            <a:avLst/>
          </a:prstGeom>
        </p:spPr>
        <p:txBody>
          <a:bodyPr wrap="none">
            <a:spAutoFit/>
          </a:bodyPr>
          <a:lstStyle/>
          <a:p>
            <a:r>
              <a:rPr lang="vi-VN" sz="2800" dirty="0">
                <a:solidFill>
                  <a:srgbClr val="FF0000"/>
                </a:solidFill>
                <a:latin typeface="Time New Roman"/>
              </a:rPr>
              <a:t>Tại sao nên thực hiện tư vấn di truyền trước khi kết hôn?</a:t>
            </a:r>
            <a:endParaRPr lang="en-US" sz="2800" dirty="0">
              <a:solidFill>
                <a:srgbClr val="FF0000"/>
              </a:solidFill>
              <a:latin typeface="Time New Roman"/>
            </a:endParaRPr>
          </a:p>
        </p:txBody>
      </p:sp>
      <p:sp>
        <p:nvSpPr>
          <p:cNvPr id="5" name="Rectangle 4"/>
          <p:cNvSpPr/>
          <p:nvPr/>
        </p:nvSpPr>
        <p:spPr>
          <a:xfrm>
            <a:off x="575733" y="1997839"/>
            <a:ext cx="11260667" cy="3539430"/>
          </a:xfrm>
          <a:prstGeom prst="rect">
            <a:avLst/>
          </a:prstGeom>
        </p:spPr>
        <p:txBody>
          <a:bodyPr wrap="square">
            <a:spAutoFit/>
          </a:bodyPr>
          <a:lstStyle/>
          <a:p>
            <a:r>
              <a:rPr lang="vi-VN" sz="2800" dirty="0">
                <a:solidFill>
                  <a:srgbClr val="002060"/>
                </a:solidFill>
                <a:latin typeface="Time New Roman"/>
              </a:rPr>
              <a:t>Nên thực hiện tư vấn di truyền trước khi kết hôn vì: Tư vấn di truyền sẽ giúp chuẩn đoán, cung cấp thông tin về khả năng mắc bệnh di truyền ở đời con của các cặp vợ chồng đặc biệt khi cặp vợ chồng đó được sinh ra trong những gia đình đã có tiền sử mắc bệnh. Công việc này sẽ giúp các cặp nam nữ chuẩn bị kết hôn đưa ra những quyết định như có nên tiếp tục kết hôn, nếu kết hôn thì có nên sinh con, và nếu sinh con thì cần phải làm gì để tránh cho ra đời những đứa trẻ tật nguyền. Bởi vậy, việc tư vấn di truyền trước khi kết hôn là cần thiết.</a:t>
            </a:r>
            <a:endParaRPr lang="en-US" sz="2800" dirty="0">
              <a:solidFill>
                <a:srgbClr val="002060"/>
              </a:solidFill>
              <a:latin typeface="Time New Roman"/>
            </a:endParaRPr>
          </a:p>
        </p:txBody>
      </p:sp>
      <p:sp>
        <p:nvSpPr>
          <p:cNvPr id="6" name="Smiley Face 5"/>
          <p:cNvSpPr/>
          <p:nvPr/>
        </p:nvSpPr>
        <p:spPr>
          <a:xfrm>
            <a:off x="1109112" y="173595"/>
            <a:ext cx="640959" cy="1178298"/>
          </a:xfrm>
          <a:prstGeom prst="smileyFac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437514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17913" y="174802"/>
            <a:ext cx="7338740" cy="480131"/>
          </a:xfrm>
          <a:prstGeom prst="rect">
            <a:avLst/>
          </a:prstGeom>
        </p:spPr>
        <p:txBody>
          <a:bodyPr wrap="none">
            <a:spAutoFit/>
          </a:bodyPr>
          <a:lstStyle/>
          <a:p>
            <a:pPr marL="228600" indent="-228600">
              <a:lnSpc>
                <a:spcPct val="90000"/>
              </a:lnSpc>
              <a:spcBef>
                <a:spcPct val="50000"/>
              </a:spcBef>
            </a:pPr>
            <a:r>
              <a:rPr lang="en-US" sz="2800" b="1" dirty="0" err="1" smtClean="0">
                <a:solidFill>
                  <a:srgbClr val="FF0000"/>
                </a:solidFill>
                <a:latin typeface="Times New Roman" pitchFamily="18" charset="0"/>
                <a:cs typeface="Times New Roman" pitchFamily="18" charset="0"/>
              </a:rPr>
              <a:t>BÀI</a:t>
            </a:r>
            <a:r>
              <a:rPr lang="en-US" sz="2800" b="1" dirty="0" smtClean="0">
                <a:solidFill>
                  <a:srgbClr val="FF0000"/>
                </a:solidFill>
                <a:latin typeface="Times New Roman" pitchFamily="18" charset="0"/>
                <a:cs typeface="Times New Roman" pitchFamily="18" charset="0"/>
              </a:rPr>
              <a:t> 44. DI </a:t>
            </a:r>
            <a:r>
              <a:rPr lang="en-US" sz="2800" b="1" dirty="0" err="1" smtClean="0">
                <a:solidFill>
                  <a:srgbClr val="FF0000"/>
                </a:solidFill>
                <a:latin typeface="Times New Roman" pitchFamily="18" charset="0"/>
                <a:cs typeface="Times New Roman" pitchFamily="18" charset="0"/>
              </a:rPr>
              <a:t>TRUYỀN</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HỌC</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VỚI</a:t>
            </a:r>
            <a:r>
              <a:rPr lang="en-US" sz="2800" b="1" dirty="0" smtClean="0">
                <a:solidFill>
                  <a:srgbClr val="FF0000"/>
                </a:solidFill>
                <a:latin typeface="Times New Roman" pitchFamily="18" charset="0"/>
                <a:cs typeface="Times New Roman" pitchFamily="18" charset="0"/>
              </a:rPr>
              <a:t> CON </a:t>
            </a:r>
            <a:r>
              <a:rPr lang="en-US" sz="2800" b="1" dirty="0" err="1" smtClean="0">
                <a:solidFill>
                  <a:srgbClr val="FF0000"/>
                </a:solidFill>
                <a:latin typeface="Times New Roman" pitchFamily="18" charset="0"/>
                <a:cs typeface="Times New Roman" pitchFamily="18" charset="0"/>
              </a:rPr>
              <a:t>NGƯỜI</a:t>
            </a:r>
            <a:endParaRPr lang="en-US" sz="2800" b="1" dirty="0">
              <a:solidFill>
                <a:srgbClr val="FF0000"/>
              </a:solidFill>
              <a:latin typeface="Times New Roman" pitchFamily="18" charset="0"/>
              <a:cs typeface="Times New Roman" pitchFamily="18" charset="0"/>
            </a:endParaRPr>
          </a:p>
        </p:txBody>
      </p:sp>
      <p:sp>
        <p:nvSpPr>
          <p:cNvPr id="9" name="Text Box 4"/>
          <p:cNvSpPr txBox="1">
            <a:spLocks noChangeArrowheads="1"/>
          </p:cNvSpPr>
          <p:nvPr/>
        </p:nvSpPr>
        <p:spPr bwMode="auto">
          <a:xfrm>
            <a:off x="209792" y="654933"/>
            <a:ext cx="6512741" cy="523220"/>
          </a:xfrm>
          <a:prstGeom prst="rect">
            <a:avLst/>
          </a:prstGeom>
          <a:noFill/>
          <a:ln w="9525">
            <a:noFill/>
            <a:miter lim="800000"/>
            <a:headEnd/>
            <a:tailEnd/>
          </a:ln>
        </p:spPr>
        <p:txBody>
          <a:bodyPr wrap="square">
            <a:spAutoFit/>
          </a:bodyPr>
          <a:lstStyle/>
          <a:p>
            <a:pPr algn="ctr">
              <a:spcBef>
                <a:spcPct val="50000"/>
              </a:spcBef>
            </a:pPr>
            <a:r>
              <a:rPr lang="en-US" sz="2800" b="1" dirty="0" smtClean="0">
                <a:solidFill>
                  <a:srgbClr val="3F3F3F"/>
                </a:solidFill>
                <a:latin typeface="Times New Roman" pitchFamily="18" charset="0"/>
                <a:cs typeface="Times New Roman" pitchFamily="18" charset="0"/>
              </a:rPr>
              <a:t>3. DI </a:t>
            </a:r>
            <a:r>
              <a:rPr lang="en-US" sz="2800" b="1" dirty="0" err="1" smtClean="0">
                <a:solidFill>
                  <a:srgbClr val="3F3F3F"/>
                </a:solidFill>
                <a:latin typeface="Times New Roman" pitchFamily="18" charset="0"/>
                <a:cs typeface="Times New Roman" pitchFamily="18" charset="0"/>
              </a:rPr>
              <a:t>TRUYỀN</a:t>
            </a:r>
            <a:r>
              <a:rPr lang="en-US" sz="2800" b="1" dirty="0" smtClean="0">
                <a:solidFill>
                  <a:srgbClr val="3F3F3F"/>
                </a:solidFill>
                <a:latin typeface="Times New Roman" pitchFamily="18" charset="0"/>
                <a:cs typeface="Times New Roman" pitchFamily="18" charset="0"/>
              </a:rPr>
              <a:t> </a:t>
            </a:r>
            <a:r>
              <a:rPr lang="en-US" sz="2800" b="1" dirty="0" err="1" smtClean="0">
                <a:solidFill>
                  <a:srgbClr val="3F3F3F"/>
                </a:solidFill>
                <a:latin typeface="Times New Roman" pitchFamily="18" charset="0"/>
                <a:cs typeface="Times New Roman" pitchFamily="18" charset="0"/>
              </a:rPr>
              <a:t>HỌC</a:t>
            </a:r>
            <a:r>
              <a:rPr lang="en-US" sz="2800" b="1" dirty="0" smtClean="0">
                <a:solidFill>
                  <a:srgbClr val="3F3F3F"/>
                </a:solidFill>
                <a:latin typeface="Times New Roman" pitchFamily="18" charset="0"/>
                <a:cs typeface="Times New Roman" pitchFamily="18" charset="0"/>
              </a:rPr>
              <a:t> </a:t>
            </a:r>
            <a:r>
              <a:rPr lang="en-US" sz="2800" b="1" dirty="0" err="1" smtClean="0">
                <a:solidFill>
                  <a:srgbClr val="3F3F3F"/>
                </a:solidFill>
                <a:latin typeface="Times New Roman" pitchFamily="18" charset="0"/>
                <a:cs typeface="Times New Roman" pitchFamily="18" charset="0"/>
              </a:rPr>
              <a:t>VỚI</a:t>
            </a:r>
            <a:r>
              <a:rPr lang="en-US" sz="2800" b="1" dirty="0" smtClean="0">
                <a:solidFill>
                  <a:srgbClr val="3F3F3F"/>
                </a:solidFill>
                <a:latin typeface="Times New Roman" pitchFamily="18" charset="0"/>
                <a:cs typeface="Times New Roman" pitchFamily="18" charset="0"/>
              </a:rPr>
              <a:t> </a:t>
            </a:r>
            <a:r>
              <a:rPr lang="en-US" sz="2800" b="1" dirty="0" err="1" smtClean="0">
                <a:solidFill>
                  <a:srgbClr val="3F3F3F"/>
                </a:solidFill>
                <a:latin typeface="Times New Roman" pitchFamily="18" charset="0"/>
                <a:cs typeface="Times New Roman" pitchFamily="18" charset="0"/>
              </a:rPr>
              <a:t>HÔN</a:t>
            </a:r>
            <a:r>
              <a:rPr lang="en-US" sz="2800" b="1" dirty="0" smtClean="0">
                <a:solidFill>
                  <a:srgbClr val="3F3F3F"/>
                </a:solidFill>
                <a:latin typeface="Times New Roman" pitchFamily="18" charset="0"/>
                <a:cs typeface="Times New Roman" pitchFamily="18" charset="0"/>
              </a:rPr>
              <a:t> </a:t>
            </a:r>
            <a:r>
              <a:rPr lang="en-US" sz="2800" b="1" dirty="0" err="1" smtClean="0">
                <a:solidFill>
                  <a:srgbClr val="3F3F3F"/>
                </a:solidFill>
                <a:latin typeface="Times New Roman" pitchFamily="18" charset="0"/>
                <a:cs typeface="Times New Roman" pitchFamily="18" charset="0"/>
              </a:rPr>
              <a:t>NHÂN</a:t>
            </a:r>
            <a:endParaRPr lang="en-US" sz="2800" b="1" dirty="0">
              <a:solidFill>
                <a:srgbClr val="3F3F3F"/>
              </a:solidFill>
              <a:latin typeface="Times New Roman" pitchFamily="18" charset="0"/>
              <a:cs typeface="Times New Roman" pitchFamily="18" charset="0"/>
            </a:endParaRPr>
          </a:p>
        </p:txBody>
      </p:sp>
      <p:sp>
        <p:nvSpPr>
          <p:cNvPr id="7" name="Rectangle 20"/>
          <p:cNvSpPr>
            <a:spLocks noChangeArrowheads="1"/>
          </p:cNvSpPr>
          <p:nvPr/>
        </p:nvSpPr>
        <p:spPr bwMode="auto">
          <a:xfrm>
            <a:off x="1426484" y="1242785"/>
            <a:ext cx="9321597" cy="830997"/>
          </a:xfrm>
          <a:prstGeom prst="rect">
            <a:avLst/>
          </a:prstGeom>
          <a:noFill/>
          <a:ln w="9525">
            <a:noFill/>
            <a:miter lim="800000"/>
            <a:headEnd/>
            <a:tailEnd/>
          </a:ln>
        </p:spPr>
        <p:txBody>
          <a:bodyPr wrap="square" anchor="ctr">
            <a:spAutoFit/>
          </a:bodyPr>
          <a:lstStyle/>
          <a:p>
            <a:pPr algn="ctr"/>
            <a:r>
              <a:rPr lang="en-US" sz="2400" b="1" dirty="0" err="1" smtClean="0">
                <a:solidFill>
                  <a:srgbClr val="002060"/>
                </a:solidFill>
                <a:latin typeface="Time New Roman"/>
                <a:cs typeface="Times New Roman" pitchFamily="18" charset="0"/>
              </a:rPr>
              <a:t>Nội</a:t>
            </a:r>
            <a:r>
              <a:rPr lang="en-US" sz="2400" b="1" dirty="0" smtClean="0">
                <a:solidFill>
                  <a:srgbClr val="002060"/>
                </a:solidFill>
                <a:latin typeface="Time New Roman"/>
                <a:cs typeface="Times New Roman" pitchFamily="18" charset="0"/>
              </a:rPr>
              <a:t> dung 2. </a:t>
            </a:r>
            <a:r>
              <a:rPr lang="en-US" sz="2400" b="1" dirty="0" err="1" smtClean="0">
                <a:solidFill>
                  <a:srgbClr val="002060"/>
                </a:solidFill>
                <a:latin typeface="Time New Roman"/>
                <a:cs typeface="Times New Roman" pitchFamily="18" charset="0"/>
              </a:rPr>
              <a:t>Tìm</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hiểu</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vai</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trò</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của</a:t>
            </a:r>
            <a:r>
              <a:rPr lang="en-US" sz="2400" b="1" dirty="0" smtClean="0">
                <a:solidFill>
                  <a:srgbClr val="002060"/>
                </a:solidFill>
                <a:latin typeface="Time New Roman"/>
                <a:cs typeface="Times New Roman" pitchFamily="18" charset="0"/>
              </a:rPr>
              <a:t> di </a:t>
            </a:r>
            <a:r>
              <a:rPr lang="en-US" sz="2400" b="1" dirty="0" err="1" smtClean="0">
                <a:solidFill>
                  <a:srgbClr val="002060"/>
                </a:solidFill>
                <a:latin typeface="Time New Roman"/>
                <a:cs typeface="Times New Roman" pitchFamily="18" charset="0"/>
              </a:rPr>
              <a:t>truyền</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học</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với</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lựa</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chọn</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giới</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tính</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trong</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sinh</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sản</a:t>
            </a:r>
            <a:r>
              <a:rPr lang="en-US" sz="2400" b="1" dirty="0" smtClean="0">
                <a:solidFill>
                  <a:srgbClr val="002060"/>
                </a:solidFill>
                <a:latin typeface="Time New Roman"/>
                <a:cs typeface="Times New Roman" pitchFamily="18" charset="0"/>
              </a:rPr>
              <a:t> ở </a:t>
            </a:r>
            <a:r>
              <a:rPr lang="en-US" sz="2400" b="1" dirty="0" err="1" smtClean="0">
                <a:solidFill>
                  <a:srgbClr val="002060"/>
                </a:solidFill>
                <a:latin typeface="Time New Roman"/>
                <a:cs typeface="Times New Roman" pitchFamily="18" charset="0"/>
              </a:rPr>
              <a:t>người</a:t>
            </a:r>
            <a:endParaRPr lang="en-US" sz="2400" b="1" dirty="0">
              <a:solidFill>
                <a:srgbClr val="002060"/>
              </a:solidFill>
              <a:latin typeface="Time New Roman"/>
            </a:endParaRPr>
          </a:p>
        </p:txBody>
      </p:sp>
      <p:sp>
        <p:nvSpPr>
          <p:cNvPr id="5" name="Rectangle 4"/>
          <p:cNvSpPr/>
          <p:nvPr/>
        </p:nvSpPr>
        <p:spPr>
          <a:xfrm>
            <a:off x="1659466" y="2179597"/>
            <a:ext cx="9516534" cy="954107"/>
          </a:xfrm>
          <a:prstGeom prst="rect">
            <a:avLst/>
          </a:prstGeom>
        </p:spPr>
        <p:txBody>
          <a:bodyPr wrap="square">
            <a:spAutoFit/>
          </a:bodyPr>
          <a:lstStyle/>
          <a:p>
            <a:r>
              <a:rPr lang="vi-VN" sz="2800" dirty="0">
                <a:solidFill>
                  <a:srgbClr val="FF0000"/>
                </a:solidFill>
                <a:latin typeface="Time New Roman"/>
              </a:rPr>
              <a:t>Theo em, tại sao việc lựa chọn giới tính trong sinh sản ở người bị pháp luật nghiêm cấm?</a:t>
            </a:r>
            <a:endParaRPr lang="en-US" sz="2800" dirty="0">
              <a:solidFill>
                <a:srgbClr val="FF0000"/>
              </a:solidFill>
              <a:latin typeface="Time New Roman"/>
            </a:endParaRPr>
          </a:p>
        </p:txBody>
      </p:sp>
      <p:sp>
        <p:nvSpPr>
          <p:cNvPr id="6" name="Smiley Face 5"/>
          <p:cNvSpPr/>
          <p:nvPr/>
        </p:nvSpPr>
        <p:spPr>
          <a:xfrm>
            <a:off x="541867" y="2137556"/>
            <a:ext cx="1016000" cy="982134"/>
          </a:xfrm>
          <a:prstGeom prst="smileyFac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Rectangle 7"/>
          <p:cNvSpPr/>
          <p:nvPr/>
        </p:nvSpPr>
        <p:spPr>
          <a:xfrm>
            <a:off x="1659466" y="3648343"/>
            <a:ext cx="9685867" cy="2246769"/>
          </a:xfrm>
          <a:prstGeom prst="rect">
            <a:avLst/>
          </a:prstGeom>
        </p:spPr>
        <p:txBody>
          <a:bodyPr wrap="square">
            <a:spAutoFit/>
          </a:bodyPr>
          <a:lstStyle/>
          <a:p>
            <a:r>
              <a:rPr lang="vi-VN" sz="2000" dirty="0">
                <a:solidFill>
                  <a:srgbClr val="002060"/>
                </a:solidFill>
                <a:latin typeface="Time New Roman"/>
              </a:rPr>
              <a:t>Việc lựa chọn giới tính trong sinh sản ở người bị pháp luật nghiêm cấm vì có thể dẫn đến một số hậu quả như mất cân bằng giới tính, tỉ lệ nạo thai tăng cao; nam khó khăn trong việc kết hôn; gia tăng các tệ nạn xã hội gây ảnh hưởng tâm lí con người và nền kinh tế, chính trị, xã hội. Do đó, pháp luật nghiêm cấm các hành vi lựa chọn giới tính thai nhi dưới mọi hình thức để đảm bảo cân bằng giới tính theo quy luật sinh sản tự nhiên, thực hiện kế hoạch hóa gia đình nhằm tạo cơ cấu dân số hợp lí về giới tính và độ tuổi.</a:t>
            </a:r>
            <a:endParaRPr lang="en-US" sz="2000" dirty="0">
              <a:solidFill>
                <a:srgbClr val="002060"/>
              </a:solidFill>
              <a:latin typeface="Time New Roman"/>
            </a:endParaRPr>
          </a:p>
        </p:txBody>
      </p:sp>
    </p:spTree>
    <p:extLst>
      <p:ext uri="{BB962C8B-B14F-4D97-AF65-F5344CB8AC3E}">
        <p14:creationId xmlns:p14="http://schemas.microsoft.com/office/powerpoint/2010/main" val="660225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17913" y="174802"/>
            <a:ext cx="7338740" cy="480131"/>
          </a:xfrm>
          <a:prstGeom prst="rect">
            <a:avLst/>
          </a:prstGeom>
        </p:spPr>
        <p:txBody>
          <a:bodyPr wrap="none">
            <a:spAutoFit/>
          </a:bodyPr>
          <a:lstStyle/>
          <a:p>
            <a:pPr marL="228600" indent="-228600">
              <a:lnSpc>
                <a:spcPct val="90000"/>
              </a:lnSpc>
              <a:spcBef>
                <a:spcPct val="50000"/>
              </a:spcBef>
            </a:pPr>
            <a:r>
              <a:rPr lang="en-US" sz="2800" b="1" dirty="0" err="1" smtClean="0">
                <a:solidFill>
                  <a:srgbClr val="FF0000"/>
                </a:solidFill>
                <a:latin typeface="Times New Roman" pitchFamily="18" charset="0"/>
                <a:cs typeface="Times New Roman" pitchFamily="18" charset="0"/>
              </a:rPr>
              <a:t>BÀI</a:t>
            </a:r>
            <a:r>
              <a:rPr lang="en-US" sz="2800" b="1" dirty="0" smtClean="0">
                <a:solidFill>
                  <a:srgbClr val="FF0000"/>
                </a:solidFill>
                <a:latin typeface="Times New Roman" pitchFamily="18" charset="0"/>
                <a:cs typeface="Times New Roman" pitchFamily="18" charset="0"/>
              </a:rPr>
              <a:t> 44. DI </a:t>
            </a:r>
            <a:r>
              <a:rPr lang="en-US" sz="2800" b="1" dirty="0" err="1" smtClean="0">
                <a:solidFill>
                  <a:srgbClr val="FF0000"/>
                </a:solidFill>
                <a:latin typeface="Times New Roman" pitchFamily="18" charset="0"/>
                <a:cs typeface="Times New Roman" pitchFamily="18" charset="0"/>
              </a:rPr>
              <a:t>TRUYỀN</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HỌC</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VỚI</a:t>
            </a:r>
            <a:r>
              <a:rPr lang="en-US" sz="2800" b="1" dirty="0" smtClean="0">
                <a:solidFill>
                  <a:srgbClr val="FF0000"/>
                </a:solidFill>
                <a:latin typeface="Times New Roman" pitchFamily="18" charset="0"/>
                <a:cs typeface="Times New Roman" pitchFamily="18" charset="0"/>
              </a:rPr>
              <a:t> CON </a:t>
            </a:r>
            <a:r>
              <a:rPr lang="en-US" sz="2800" b="1" dirty="0" err="1" smtClean="0">
                <a:solidFill>
                  <a:srgbClr val="FF0000"/>
                </a:solidFill>
                <a:latin typeface="Times New Roman" pitchFamily="18" charset="0"/>
                <a:cs typeface="Times New Roman" pitchFamily="18" charset="0"/>
              </a:rPr>
              <a:t>NGƯỜI</a:t>
            </a:r>
            <a:endParaRPr lang="en-US" sz="2800" b="1" dirty="0">
              <a:solidFill>
                <a:srgbClr val="FF0000"/>
              </a:solidFill>
              <a:latin typeface="Times New Roman" pitchFamily="18" charset="0"/>
              <a:cs typeface="Times New Roman" pitchFamily="18" charset="0"/>
            </a:endParaRPr>
          </a:p>
        </p:txBody>
      </p:sp>
      <p:sp>
        <p:nvSpPr>
          <p:cNvPr id="9" name="Text Box 4"/>
          <p:cNvSpPr txBox="1">
            <a:spLocks noChangeArrowheads="1"/>
          </p:cNvSpPr>
          <p:nvPr/>
        </p:nvSpPr>
        <p:spPr bwMode="auto">
          <a:xfrm>
            <a:off x="209792" y="654933"/>
            <a:ext cx="6512741" cy="523220"/>
          </a:xfrm>
          <a:prstGeom prst="rect">
            <a:avLst/>
          </a:prstGeom>
          <a:noFill/>
          <a:ln w="9525">
            <a:noFill/>
            <a:miter lim="800000"/>
            <a:headEnd/>
            <a:tailEnd/>
          </a:ln>
        </p:spPr>
        <p:txBody>
          <a:bodyPr wrap="square">
            <a:spAutoFit/>
          </a:bodyPr>
          <a:lstStyle/>
          <a:p>
            <a:pPr algn="ctr">
              <a:spcBef>
                <a:spcPct val="50000"/>
              </a:spcBef>
            </a:pPr>
            <a:r>
              <a:rPr lang="en-US" sz="2800" b="1" dirty="0" smtClean="0">
                <a:solidFill>
                  <a:srgbClr val="3F3F3F"/>
                </a:solidFill>
                <a:latin typeface="Times New Roman" pitchFamily="18" charset="0"/>
                <a:cs typeface="Times New Roman" pitchFamily="18" charset="0"/>
              </a:rPr>
              <a:t>3. DI </a:t>
            </a:r>
            <a:r>
              <a:rPr lang="en-US" sz="2800" b="1" dirty="0" err="1" smtClean="0">
                <a:solidFill>
                  <a:srgbClr val="3F3F3F"/>
                </a:solidFill>
                <a:latin typeface="Times New Roman" pitchFamily="18" charset="0"/>
                <a:cs typeface="Times New Roman" pitchFamily="18" charset="0"/>
              </a:rPr>
              <a:t>TRUYỀN</a:t>
            </a:r>
            <a:r>
              <a:rPr lang="en-US" sz="2800" b="1" dirty="0" smtClean="0">
                <a:solidFill>
                  <a:srgbClr val="3F3F3F"/>
                </a:solidFill>
                <a:latin typeface="Times New Roman" pitchFamily="18" charset="0"/>
                <a:cs typeface="Times New Roman" pitchFamily="18" charset="0"/>
              </a:rPr>
              <a:t> </a:t>
            </a:r>
            <a:r>
              <a:rPr lang="en-US" sz="2800" b="1" dirty="0" err="1" smtClean="0">
                <a:solidFill>
                  <a:srgbClr val="3F3F3F"/>
                </a:solidFill>
                <a:latin typeface="Times New Roman" pitchFamily="18" charset="0"/>
                <a:cs typeface="Times New Roman" pitchFamily="18" charset="0"/>
              </a:rPr>
              <a:t>HỌC</a:t>
            </a:r>
            <a:r>
              <a:rPr lang="en-US" sz="2800" b="1" dirty="0" smtClean="0">
                <a:solidFill>
                  <a:srgbClr val="3F3F3F"/>
                </a:solidFill>
                <a:latin typeface="Times New Roman" pitchFamily="18" charset="0"/>
                <a:cs typeface="Times New Roman" pitchFamily="18" charset="0"/>
              </a:rPr>
              <a:t> </a:t>
            </a:r>
            <a:r>
              <a:rPr lang="en-US" sz="2800" b="1" dirty="0" err="1" smtClean="0">
                <a:solidFill>
                  <a:srgbClr val="3F3F3F"/>
                </a:solidFill>
                <a:latin typeface="Times New Roman" pitchFamily="18" charset="0"/>
                <a:cs typeface="Times New Roman" pitchFamily="18" charset="0"/>
              </a:rPr>
              <a:t>VỚI</a:t>
            </a:r>
            <a:r>
              <a:rPr lang="en-US" sz="2800" b="1" dirty="0" smtClean="0">
                <a:solidFill>
                  <a:srgbClr val="3F3F3F"/>
                </a:solidFill>
                <a:latin typeface="Times New Roman" pitchFamily="18" charset="0"/>
                <a:cs typeface="Times New Roman" pitchFamily="18" charset="0"/>
              </a:rPr>
              <a:t> </a:t>
            </a:r>
            <a:r>
              <a:rPr lang="en-US" sz="2800" b="1" dirty="0" err="1" smtClean="0">
                <a:solidFill>
                  <a:srgbClr val="3F3F3F"/>
                </a:solidFill>
                <a:latin typeface="Times New Roman" pitchFamily="18" charset="0"/>
                <a:cs typeface="Times New Roman" pitchFamily="18" charset="0"/>
              </a:rPr>
              <a:t>HÔN</a:t>
            </a:r>
            <a:r>
              <a:rPr lang="en-US" sz="2800" b="1" dirty="0" smtClean="0">
                <a:solidFill>
                  <a:srgbClr val="3F3F3F"/>
                </a:solidFill>
                <a:latin typeface="Times New Roman" pitchFamily="18" charset="0"/>
                <a:cs typeface="Times New Roman" pitchFamily="18" charset="0"/>
              </a:rPr>
              <a:t> </a:t>
            </a:r>
            <a:r>
              <a:rPr lang="en-US" sz="2800" b="1" dirty="0" err="1" smtClean="0">
                <a:solidFill>
                  <a:srgbClr val="3F3F3F"/>
                </a:solidFill>
                <a:latin typeface="Times New Roman" pitchFamily="18" charset="0"/>
                <a:cs typeface="Times New Roman" pitchFamily="18" charset="0"/>
              </a:rPr>
              <a:t>NHÂN</a:t>
            </a:r>
            <a:endParaRPr lang="en-US" sz="2800" b="1" dirty="0">
              <a:solidFill>
                <a:srgbClr val="3F3F3F"/>
              </a:solidFill>
              <a:latin typeface="Times New Roman" pitchFamily="18" charset="0"/>
              <a:cs typeface="Times New Roman" pitchFamily="18" charset="0"/>
            </a:endParaRPr>
          </a:p>
        </p:txBody>
      </p:sp>
      <p:sp>
        <p:nvSpPr>
          <p:cNvPr id="2" name="Rectangle 1"/>
          <p:cNvSpPr/>
          <p:nvPr/>
        </p:nvSpPr>
        <p:spPr>
          <a:xfrm>
            <a:off x="668616" y="2223183"/>
            <a:ext cx="10837333" cy="2806859"/>
          </a:xfrm>
          <a:prstGeom prst="rect">
            <a:avLst/>
          </a:prstGeom>
        </p:spPr>
        <p:txBody>
          <a:bodyPr wrap="square">
            <a:spAutoFit/>
          </a:bodyPr>
          <a:lstStyle/>
          <a:p>
            <a:pPr marL="342900" marR="718185" lvl="0" indent="-342900" algn="just">
              <a:lnSpc>
                <a:spcPct val="126000"/>
              </a:lnSpc>
              <a:spcBef>
                <a:spcPts val="370"/>
              </a:spcBef>
              <a:spcAft>
                <a:spcPts val="0"/>
              </a:spcAft>
              <a:buSzPts val="1200"/>
              <a:buFont typeface="Times New Roman" panose="02020603050405020304" pitchFamily="18" charset="0"/>
              <a:buChar char="–"/>
              <a:tabLst>
                <a:tab pos="947420" algn="l"/>
              </a:tabLst>
            </a:pPr>
            <a:r>
              <a:rPr lang="vi-VN" sz="2800" dirty="0">
                <a:latin typeface="Times New Roman" panose="02020603050405020304" pitchFamily="18" charset="0"/>
                <a:ea typeface="Times New Roman" panose="02020603050405020304" pitchFamily="18" charset="0"/>
                <a:cs typeface="Times New Roman" panose="02020603050405020304" pitchFamily="18" charset="0"/>
              </a:rPr>
              <a:t>Di truyền học góp phần giải thích cơ sở</a:t>
            </a:r>
            <a:r>
              <a:rPr lang="vi-VN" sz="2800" spc="-1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sinh</a:t>
            </a:r>
            <a:r>
              <a:rPr lang="vi-VN" sz="2800" spc="-1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học</a:t>
            </a:r>
            <a:r>
              <a:rPr lang="vi-VN" sz="2800" spc="-15"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spc="-15"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quy</a:t>
            </a:r>
            <a:r>
              <a:rPr lang="vi-VN" sz="2800" spc="-1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định</a:t>
            </a:r>
            <a:r>
              <a:rPr lang="vi-VN" sz="2800" spc="-15"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về</a:t>
            </a:r>
            <a:r>
              <a:rPr lang="vi-VN" sz="2800" spc="-15"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độ</a:t>
            </a:r>
            <a:r>
              <a:rPr lang="vi-VN" sz="2800" spc="-1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tuổi</a:t>
            </a:r>
            <a:r>
              <a:rPr lang="vi-VN" sz="2800" spc="-15"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kết</a:t>
            </a:r>
            <a:r>
              <a:rPr lang="vi-VN" sz="2800" spc="-15"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hôn,</a:t>
            </a:r>
            <a:r>
              <a:rPr lang="vi-VN" sz="2800" spc="-1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không</a:t>
            </a:r>
            <a:r>
              <a:rPr lang="vi-VN" sz="2800" spc="-1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được</a:t>
            </a:r>
            <a:r>
              <a:rPr lang="vi-VN" sz="2800" spc="-15"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kết</a:t>
            </a:r>
            <a:r>
              <a:rPr lang="vi-VN" sz="2800" spc="-15"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hôn</a:t>
            </a:r>
            <a:r>
              <a:rPr lang="vi-VN" sz="2800" spc="-1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giữa</a:t>
            </a:r>
            <a:r>
              <a:rPr lang="vi-VN" sz="2800" spc="-15"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những</a:t>
            </a:r>
            <a:r>
              <a:rPr lang="vi-VN" sz="2800" spc="-1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người</a:t>
            </a:r>
            <a:r>
              <a:rPr lang="vi-VN" sz="2800" spc="-15"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có</a:t>
            </a:r>
            <a:r>
              <a:rPr lang="vi-VN" sz="2800" spc="-15"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cùng huyết</a:t>
            </a:r>
            <a:r>
              <a:rPr lang="vi-VN" sz="2800" spc="-5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thống</a:t>
            </a:r>
            <a:r>
              <a:rPr lang="vi-VN" sz="2800" spc="-5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trong</a:t>
            </a:r>
            <a:r>
              <a:rPr lang="vi-VN" sz="2800" spc="-5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vòng</a:t>
            </a:r>
            <a:r>
              <a:rPr lang="vi-VN" sz="2800" spc="-5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ba</a:t>
            </a:r>
            <a:r>
              <a:rPr lang="vi-VN" sz="2800" spc="-5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đời</a:t>
            </a:r>
            <a:r>
              <a:rPr lang="vi-VN" sz="2800" spc="-5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cũng</a:t>
            </a:r>
            <a:r>
              <a:rPr lang="vi-VN" sz="2800" spc="-5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như</a:t>
            </a:r>
            <a:r>
              <a:rPr lang="vi-VN" sz="2800" spc="-5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quy</a:t>
            </a:r>
            <a:r>
              <a:rPr lang="vi-VN" sz="2800" spc="-5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định</a:t>
            </a:r>
            <a:r>
              <a:rPr lang="vi-VN" sz="2800" spc="-5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nghiêm</a:t>
            </a:r>
            <a:r>
              <a:rPr lang="vi-VN" sz="2800" spc="-5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cấm</a:t>
            </a:r>
            <a:r>
              <a:rPr lang="vi-VN" sz="2800" spc="-5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các</a:t>
            </a:r>
            <a:r>
              <a:rPr lang="vi-VN" sz="2800" spc="-5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hành</a:t>
            </a:r>
            <a:r>
              <a:rPr lang="vi-VN" sz="2800" spc="-5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vi</a:t>
            </a:r>
            <a:r>
              <a:rPr lang="vi-VN" sz="2800" spc="-5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lựa</a:t>
            </a:r>
            <a:r>
              <a:rPr lang="vi-VN" sz="2800" spc="-5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chọn</a:t>
            </a:r>
            <a:r>
              <a:rPr lang="vi-VN" sz="2800" spc="-5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giới</a:t>
            </a:r>
            <a:r>
              <a:rPr lang="vi-VN" sz="2800" spc="-5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tính thai nhi dưới mọi hình thức của Luật Hôn nhân và gia đình.</a:t>
            </a:r>
            <a:endParaRPr lang="en-US" sz="2800" spc="0" dirty="0">
              <a:effectLst/>
              <a:latin typeface="Times New Roman" panose="02020603050405020304" pitchFamily="18" charset="0"/>
              <a:ea typeface="Times New Roman" panose="02020603050405020304" pitchFamily="18" charset="0"/>
            </a:endParaRPr>
          </a:p>
        </p:txBody>
      </p:sp>
      <p:pic>
        <p:nvPicPr>
          <p:cNvPr id="10" name="Picture 6" descr="viet3"/>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04057" y="1242667"/>
            <a:ext cx="871967" cy="831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3663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Bottom)">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34162" y="586727"/>
            <a:ext cx="10961038" cy="830997"/>
          </a:xfrm>
          <a:prstGeom prst="rect">
            <a:avLst/>
          </a:prstGeom>
        </p:spPr>
        <p:txBody>
          <a:bodyPr wrap="square">
            <a:spAutoFit/>
          </a:bodyPr>
          <a:lstStyle/>
          <a:p>
            <a:r>
              <a:rPr lang="vi-VN" sz="2400" dirty="0">
                <a:solidFill>
                  <a:srgbClr val="FF0000"/>
                </a:solidFill>
                <a:latin typeface="Time New Roman"/>
              </a:rPr>
              <a:t>Vì sao Luật Hôn nhân và gia đình năm 2014 của Việt Nam nghiêm cấm kết hôn giữa những người có quan hệ họ hàng trong phạm vi ba đời?</a:t>
            </a:r>
            <a:endParaRPr lang="en-US" sz="2400" dirty="0">
              <a:solidFill>
                <a:srgbClr val="FF0000"/>
              </a:solidFill>
              <a:latin typeface="Time New Roman"/>
            </a:endParaRPr>
          </a:p>
        </p:txBody>
      </p:sp>
      <p:sp>
        <p:nvSpPr>
          <p:cNvPr id="3" name="Rectangle 2"/>
          <p:cNvSpPr/>
          <p:nvPr/>
        </p:nvSpPr>
        <p:spPr>
          <a:xfrm>
            <a:off x="1870589" y="2492122"/>
            <a:ext cx="10088183" cy="3416320"/>
          </a:xfrm>
          <a:prstGeom prst="rect">
            <a:avLst/>
          </a:prstGeom>
        </p:spPr>
        <p:txBody>
          <a:bodyPr wrap="square">
            <a:spAutoFit/>
          </a:bodyPr>
          <a:lstStyle/>
          <a:p>
            <a:r>
              <a:rPr lang="vi-VN" sz="2400" dirty="0">
                <a:solidFill>
                  <a:srgbClr val="002060"/>
                </a:solidFill>
                <a:latin typeface="Time New Roman"/>
              </a:rPr>
              <a:t>Luật Hôn nhân và gia đình năm 2014 của Việt Nam nghiêm cấm kết hôn giữa những người có quan hệ họ hàng trong phạm vi ba đời là có cơ sở khoa học: Những người có họ hàng thân thuộc thường mang một số gene giống nhau, trong đó có các gene lặn có hại. Do đó, kết hôn gần làm cho các đột biến lặn có hại được biểu hiện ở cá thể đồng hợp với tần số tăng lên đáng kể so với tự nhiên dẫn đến khoảng 20 – 30% số con của những cặp vợ chồng kết hôn cận huyết chết non hoặc mắc các bệnh, tật di truyền. Như vậy, kết hôn gần làm tăng tỉ lệ mắc bệnh, tật ở người, làm suy thoái nòi giống, tạo gánh nặng cho gia đình và xã hội.</a:t>
            </a:r>
            <a:endParaRPr lang="en-US" sz="2400" dirty="0">
              <a:solidFill>
                <a:srgbClr val="002060"/>
              </a:solidFill>
              <a:latin typeface="Time New Roman"/>
            </a:endParaRPr>
          </a:p>
        </p:txBody>
      </p:sp>
      <p:sp>
        <p:nvSpPr>
          <p:cNvPr id="5" name="Smiley Face 4"/>
          <p:cNvSpPr/>
          <p:nvPr/>
        </p:nvSpPr>
        <p:spPr>
          <a:xfrm>
            <a:off x="355600" y="372533"/>
            <a:ext cx="948267" cy="1591734"/>
          </a:xfrm>
          <a:prstGeom prst="smileyFace">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245613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214580764"/>
              </p:ext>
            </p:extLst>
          </p:nvPr>
        </p:nvGraphicFramePr>
        <p:xfrm>
          <a:off x="2592549" y="4899658"/>
          <a:ext cx="6114415" cy="1463040"/>
        </p:xfrm>
        <a:graphic>
          <a:graphicData uri="http://schemas.openxmlformats.org/drawingml/2006/table">
            <a:tbl>
              <a:tblPr/>
              <a:tblGrid>
                <a:gridCol w="1528445">
                  <a:extLst>
                    <a:ext uri="{9D8B030D-6E8A-4147-A177-3AD203B41FA5}">
                      <a16:colId xmlns:a16="http://schemas.microsoft.com/office/drawing/2014/main" val="20000"/>
                    </a:ext>
                  </a:extLst>
                </a:gridCol>
                <a:gridCol w="1528445">
                  <a:extLst>
                    <a:ext uri="{9D8B030D-6E8A-4147-A177-3AD203B41FA5}">
                      <a16:colId xmlns:a16="http://schemas.microsoft.com/office/drawing/2014/main" val="20001"/>
                    </a:ext>
                  </a:extLst>
                </a:gridCol>
                <a:gridCol w="1528445">
                  <a:extLst>
                    <a:ext uri="{9D8B030D-6E8A-4147-A177-3AD203B41FA5}">
                      <a16:colId xmlns:a16="http://schemas.microsoft.com/office/drawing/2014/main" val="20002"/>
                    </a:ext>
                  </a:extLst>
                </a:gridCol>
                <a:gridCol w="1529080">
                  <a:extLst>
                    <a:ext uri="{9D8B030D-6E8A-4147-A177-3AD203B41FA5}">
                      <a16:colId xmlns:a16="http://schemas.microsoft.com/office/drawing/2014/main" val="20003"/>
                    </a:ext>
                  </a:extLst>
                </a:gridCol>
              </a:tblGrid>
              <a:tr h="0">
                <a:tc>
                  <a:txBody>
                    <a:bodyPr/>
                    <a:lstStyle/>
                    <a:p>
                      <a:pPr algn="ctr">
                        <a:spcBef>
                          <a:spcPts val="130"/>
                        </a:spcBef>
                        <a:spcAft>
                          <a:spcPts val="130"/>
                        </a:spcAft>
                      </a:pPr>
                      <a:r>
                        <a:rPr lang="en-US" sz="2400" b="1" dirty="0" err="1">
                          <a:solidFill>
                            <a:srgbClr val="002060"/>
                          </a:solidFill>
                          <a:effectLst/>
                          <a:latin typeface="Time New Roman"/>
                        </a:rPr>
                        <a:t>STT</a:t>
                      </a:r>
                      <a:endParaRPr lang="en-US" sz="2400" dirty="0">
                        <a:solidFill>
                          <a:srgbClr val="002060"/>
                        </a:solidFill>
                        <a:effectLst/>
                        <a:latin typeface="Time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130"/>
                        </a:spcBef>
                        <a:spcAft>
                          <a:spcPts val="130"/>
                        </a:spcAft>
                      </a:pPr>
                      <a:r>
                        <a:rPr lang="en-US" sz="2400" b="1">
                          <a:solidFill>
                            <a:srgbClr val="002060"/>
                          </a:solidFill>
                          <a:effectLst/>
                          <a:latin typeface="Time New Roman"/>
                        </a:rPr>
                        <a:t>Họ và tên</a:t>
                      </a:r>
                      <a:endParaRPr lang="en-US" sz="2400">
                        <a:solidFill>
                          <a:srgbClr val="002060"/>
                        </a:solidFill>
                        <a:effectLst/>
                        <a:latin typeface="Time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130"/>
                        </a:spcBef>
                        <a:spcAft>
                          <a:spcPts val="130"/>
                        </a:spcAft>
                      </a:pPr>
                      <a:r>
                        <a:rPr lang="en-US" sz="2400" b="1" dirty="0" err="1">
                          <a:solidFill>
                            <a:srgbClr val="002060"/>
                          </a:solidFill>
                          <a:effectLst/>
                          <a:latin typeface="Time New Roman"/>
                        </a:rPr>
                        <a:t>Giới</a:t>
                      </a:r>
                      <a:r>
                        <a:rPr lang="en-US" sz="2400" b="1" dirty="0">
                          <a:solidFill>
                            <a:srgbClr val="002060"/>
                          </a:solidFill>
                          <a:effectLst/>
                          <a:latin typeface="Time New Roman"/>
                        </a:rPr>
                        <a:t> </a:t>
                      </a:r>
                      <a:r>
                        <a:rPr lang="en-US" sz="2400" b="1" dirty="0" err="1">
                          <a:solidFill>
                            <a:srgbClr val="002060"/>
                          </a:solidFill>
                          <a:effectLst/>
                          <a:latin typeface="Time New Roman"/>
                        </a:rPr>
                        <a:t>tính</a:t>
                      </a:r>
                      <a:endParaRPr lang="en-US" sz="2400" dirty="0">
                        <a:solidFill>
                          <a:srgbClr val="002060"/>
                        </a:solidFill>
                        <a:effectLst/>
                        <a:latin typeface="Time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130"/>
                        </a:spcBef>
                        <a:spcAft>
                          <a:spcPts val="130"/>
                        </a:spcAft>
                      </a:pPr>
                      <a:r>
                        <a:rPr lang="en-US" sz="2400" b="1">
                          <a:solidFill>
                            <a:srgbClr val="002060"/>
                          </a:solidFill>
                          <a:effectLst/>
                          <a:latin typeface="Time New Roman"/>
                        </a:rPr>
                        <a:t>Tuổi kết hôn</a:t>
                      </a:r>
                      <a:endParaRPr lang="en-US" sz="2400">
                        <a:solidFill>
                          <a:srgbClr val="002060"/>
                        </a:solidFill>
                        <a:effectLst/>
                        <a:latin typeface="Time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ctr">
                        <a:spcBef>
                          <a:spcPts val="130"/>
                        </a:spcBef>
                        <a:spcAft>
                          <a:spcPts val="130"/>
                        </a:spcAft>
                      </a:pPr>
                      <a:r>
                        <a:rPr lang="en-US" sz="2400">
                          <a:solidFill>
                            <a:srgbClr val="002060"/>
                          </a:solidFill>
                          <a:effectLst/>
                          <a:latin typeface="Time New Roman"/>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130"/>
                        </a:spcBef>
                        <a:spcAft>
                          <a:spcPts val="130"/>
                        </a:spcAft>
                      </a:pPr>
                      <a:r>
                        <a:rPr lang="en-US" sz="2400" dirty="0">
                          <a:solidFill>
                            <a:srgbClr val="002060"/>
                          </a:solidFill>
                          <a:effectLst/>
                          <a:latin typeface="Time New Roman"/>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130"/>
                        </a:spcBef>
                        <a:spcAft>
                          <a:spcPts val="130"/>
                        </a:spcAft>
                      </a:pPr>
                      <a:r>
                        <a:rPr lang="en-US" sz="2400">
                          <a:solidFill>
                            <a:srgbClr val="002060"/>
                          </a:solidFill>
                          <a:effectLst/>
                          <a:latin typeface="Time New Roman"/>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130"/>
                        </a:spcBef>
                        <a:spcAft>
                          <a:spcPts val="130"/>
                        </a:spcAft>
                      </a:pPr>
                      <a:r>
                        <a:rPr lang="en-US" sz="2400">
                          <a:solidFill>
                            <a:srgbClr val="002060"/>
                          </a:solidFill>
                          <a:effectLst/>
                          <a:latin typeface="Time New Roman"/>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gn="ctr">
                        <a:spcBef>
                          <a:spcPts val="130"/>
                        </a:spcBef>
                        <a:spcAft>
                          <a:spcPts val="130"/>
                        </a:spcAft>
                      </a:pPr>
                      <a:r>
                        <a:rPr lang="en-US" sz="2400">
                          <a:solidFill>
                            <a:srgbClr val="002060"/>
                          </a:solidFill>
                          <a:effectLst/>
                          <a:latin typeface="Time New Roman"/>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130"/>
                        </a:spcBef>
                        <a:spcAft>
                          <a:spcPts val="130"/>
                        </a:spcAft>
                      </a:pPr>
                      <a:r>
                        <a:rPr lang="en-US" sz="2400" dirty="0">
                          <a:solidFill>
                            <a:srgbClr val="002060"/>
                          </a:solidFill>
                          <a:effectLst/>
                          <a:latin typeface="Time New Roman"/>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130"/>
                        </a:spcBef>
                        <a:spcAft>
                          <a:spcPts val="130"/>
                        </a:spcAft>
                      </a:pPr>
                      <a:r>
                        <a:rPr lang="en-US" sz="2400" dirty="0">
                          <a:solidFill>
                            <a:srgbClr val="002060"/>
                          </a:solidFill>
                          <a:effectLst/>
                          <a:latin typeface="Time New Roman"/>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130"/>
                        </a:spcBef>
                        <a:spcAft>
                          <a:spcPts val="130"/>
                        </a:spcAft>
                      </a:pPr>
                      <a:r>
                        <a:rPr lang="en-US" sz="2400" dirty="0">
                          <a:solidFill>
                            <a:srgbClr val="002060"/>
                          </a:solidFill>
                          <a:effectLst/>
                          <a:latin typeface="Time New Roman"/>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204626391"/>
              </p:ext>
            </p:extLst>
          </p:nvPr>
        </p:nvGraphicFramePr>
        <p:xfrm>
          <a:off x="509067" y="1907637"/>
          <a:ext cx="10548399" cy="1828800"/>
        </p:xfrm>
        <a:graphic>
          <a:graphicData uri="http://schemas.openxmlformats.org/drawingml/2006/table">
            <a:tbl>
              <a:tblPr/>
              <a:tblGrid>
                <a:gridCol w="2636826">
                  <a:extLst>
                    <a:ext uri="{9D8B030D-6E8A-4147-A177-3AD203B41FA5}">
                      <a16:colId xmlns:a16="http://schemas.microsoft.com/office/drawing/2014/main" val="20000"/>
                    </a:ext>
                  </a:extLst>
                </a:gridCol>
                <a:gridCol w="2636826">
                  <a:extLst>
                    <a:ext uri="{9D8B030D-6E8A-4147-A177-3AD203B41FA5}">
                      <a16:colId xmlns:a16="http://schemas.microsoft.com/office/drawing/2014/main" val="20001"/>
                    </a:ext>
                  </a:extLst>
                </a:gridCol>
                <a:gridCol w="2636826">
                  <a:extLst>
                    <a:ext uri="{9D8B030D-6E8A-4147-A177-3AD203B41FA5}">
                      <a16:colId xmlns:a16="http://schemas.microsoft.com/office/drawing/2014/main" val="20002"/>
                    </a:ext>
                  </a:extLst>
                </a:gridCol>
                <a:gridCol w="2637921">
                  <a:extLst>
                    <a:ext uri="{9D8B030D-6E8A-4147-A177-3AD203B41FA5}">
                      <a16:colId xmlns:a16="http://schemas.microsoft.com/office/drawing/2014/main" val="20003"/>
                    </a:ext>
                  </a:extLst>
                </a:gridCol>
              </a:tblGrid>
              <a:tr h="0">
                <a:tc>
                  <a:txBody>
                    <a:bodyPr/>
                    <a:lstStyle/>
                    <a:p>
                      <a:pPr algn="ctr">
                        <a:spcBef>
                          <a:spcPts val="130"/>
                        </a:spcBef>
                        <a:spcAft>
                          <a:spcPts val="130"/>
                        </a:spcAft>
                      </a:pPr>
                      <a:r>
                        <a:rPr lang="vi-VN" sz="2400" b="1" dirty="0">
                          <a:solidFill>
                            <a:srgbClr val="0070C0"/>
                          </a:solidFill>
                          <a:effectLst/>
                          <a:latin typeface="Time New Roman"/>
                        </a:rPr>
                        <a:t>Người được</a:t>
                      </a:r>
                      <a:endParaRPr lang="vi-VN" sz="2400" dirty="0">
                        <a:solidFill>
                          <a:srgbClr val="0070C0"/>
                        </a:solidFill>
                        <a:effectLst/>
                        <a:latin typeface="Time New Roman"/>
                      </a:endParaRPr>
                    </a:p>
                    <a:p>
                      <a:pPr algn="ctr">
                        <a:spcBef>
                          <a:spcPts val="130"/>
                        </a:spcBef>
                        <a:spcAft>
                          <a:spcPts val="130"/>
                        </a:spcAft>
                      </a:pPr>
                      <a:r>
                        <a:rPr lang="vi-VN" sz="2400" b="1" dirty="0">
                          <a:solidFill>
                            <a:srgbClr val="0070C0"/>
                          </a:solidFill>
                          <a:effectLst/>
                          <a:latin typeface="Time New Roman"/>
                        </a:rPr>
                        <a:t>diều tra</a:t>
                      </a:r>
                      <a:endParaRPr lang="vi-VN" sz="2400" dirty="0">
                        <a:solidFill>
                          <a:srgbClr val="0070C0"/>
                        </a:solidFill>
                        <a:effectLst/>
                        <a:latin typeface="Time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130"/>
                        </a:spcBef>
                        <a:spcAft>
                          <a:spcPts val="130"/>
                        </a:spcAft>
                      </a:pPr>
                      <a:r>
                        <a:rPr lang="en-US" sz="2400" b="1" dirty="0" err="1">
                          <a:solidFill>
                            <a:srgbClr val="0070C0"/>
                          </a:solidFill>
                          <a:effectLst/>
                          <a:latin typeface="Time New Roman"/>
                        </a:rPr>
                        <a:t>Bệnh</a:t>
                      </a:r>
                      <a:r>
                        <a:rPr lang="en-US" sz="2400" b="1" dirty="0">
                          <a:solidFill>
                            <a:srgbClr val="0070C0"/>
                          </a:solidFill>
                          <a:effectLst/>
                          <a:latin typeface="Time New Roman"/>
                        </a:rPr>
                        <a:t> di </a:t>
                      </a:r>
                      <a:r>
                        <a:rPr lang="en-US" sz="2400" b="1" dirty="0" err="1">
                          <a:solidFill>
                            <a:srgbClr val="0070C0"/>
                          </a:solidFill>
                          <a:effectLst/>
                          <a:latin typeface="Time New Roman"/>
                        </a:rPr>
                        <a:t>truyền</a:t>
                      </a:r>
                      <a:r>
                        <a:rPr lang="en-US" sz="2400" b="1" dirty="0">
                          <a:solidFill>
                            <a:srgbClr val="0070C0"/>
                          </a:solidFill>
                          <a:effectLst/>
                          <a:latin typeface="Time New Roman"/>
                        </a:rPr>
                        <a:t> </a:t>
                      </a:r>
                      <a:r>
                        <a:rPr lang="en-US" sz="2400" b="1" dirty="0" err="1">
                          <a:solidFill>
                            <a:srgbClr val="0070C0"/>
                          </a:solidFill>
                          <a:effectLst/>
                          <a:latin typeface="Time New Roman"/>
                        </a:rPr>
                        <a:t>mắc</a:t>
                      </a:r>
                      <a:r>
                        <a:rPr lang="en-US" sz="2400" b="1" dirty="0">
                          <a:solidFill>
                            <a:srgbClr val="0070C0"/>
                          </a:solidFill>
                          <a:effectLst/>
                          <a:latin typeface="Time New Roman"/>
                        </a:rPr>
                        <a:t> </a:t>
                      </a:r>
                      <a:r>
                        <a:rPr lang="en-US" sz="2400" b="1" dirty="0" err="1">
                          <a:solidFill>
                            <a:srgbClr val="0070C0"/>
                          </a:solidFill>
                          <a:effectLst/>
                          <a:latin typeface="Time New Roman"/>
                        </a:rPr>
                        <a:t>phải</a:t>
                      </a:r>
                      <a:endParaRPr lang="en-US" sz="2400" dirty="0">
                        <a:solidFill>
                          <a:srgbClr val="0070C0"/>
                        </a:solidFill>
                        <a:effectLst/>
                        <a:latin typeface="Time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130"/>
                        </a:spcBef>
                        <a:spcAft>
                          <a:spcPts val="130"/>
                        </a:spcAft>
                      </a:pPr>
                      <a:r>
                        <a:rPr lang="en-US" sz="2400" b="1" dirty="0" err="1">
                          <a:solidFill>
                            <a:srgbClr val="0070C0"/>
                          </a:solidFill>
                          <a:effectLst/>
                          <a:latin typeface="Time New Roman"/>
                        </a:rPr>
                        <a:t>Nguyên</a:t>
                      </a:r>
                      <a:r>
                        <a:rPr lang="en-US" sz="2400" b="1" dirty="0">
                          <a:solidFill>
                            <a:srgbClr val="0070C0"/>
                          </a:solidFill>
                          <a:effectLst/>
                          <a:latin typeface="Time New Roman"/>
                        </a:rPr>
                        <a:t> </a:t>
                      </a:r>
                      <a:r>
                        <a:rPr lang="en-US" sz="2400" b="1" dirty="0" err="1">
                          <a:solidFill>
                            <a:srgbClr val="0070C0"/>
                          </a:solidFill>
                          <a:effectLst/>
                          <a:latin typeface="Time New Roman"/>
                        </a:rPr>
                        <a:t>nhân</a:t>
                      </a:r>
                      <a:endParaRPr lang="en-US" sz="2400" dirty="0">
                        <a:solidFill>
                          <a:srgbClr val="0070C0"/>
                        </a:solidFill>
                        <a:effectLst/>
                        <a:latin typeface="Time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130"/>
                        </a:spcBef>
                        <a:spcAft>
                          <a:spcPts val="130"/>
                        </a:spcAft>
                      </a:pPr>
                      <a:r>
                        <a:rPr lang="en-US" sz="2400" b="1" dirty="0" err="1">
                          <a:solidFill>
                            <a:srgbClr val="0070C0"/>
                          </a:solidFill>
                          <a:effectLst/>
                          <a:latin typeface="Time New Roman"/>
                        </a:rPr>
                        <a:t>Tình</a:t>
                      </a:r>
                      <a:r>
                        <a:rPr lang="en-US" sz="2400" b="1" dirty="0">
                          <a:solidFill>
                            <a:srgbClr val="0070C0"/>
                          </a:solidFill>
                          <a:effectLst/>
                          <a:latin typeface="Time New Roman"/>
                        </a:rPr>
                        <a:t> </a:t>
                      </a:r>
                      <a:r>
                        <a:rPr lang="en-US" sz="2400" b="1" dirty="0" err="1">
                          <a:solidFill>
                            <a:srgbClr val="0070C0"/>
                          </a:solidFill>
                          <a:effectLst/>
                          <a:latin typeface="Time New Roman"/>
                        </a:rPr>
                        <a:t>trạng</a:t>
                      </a:r>
                      <a:r>
                        <a:rPr lang="en-US" sz="2400" b="1" dirty="0">
                          <a:solidFill>
                            <a:srgbClr val="0070C0"/>
                          </a:solidFill>
                          <a:effectLst/>
                          <a:latin typeface="Time New Roman"/>
                        </a:rPr>
                        <a:t> </a:t>
                      </a:r>
                      <a:r>
                        <a:rPr lang="en-US" sz="2400" b="1" dirty="0" err="1">
                          <a:solidFill>
                            <a:srgbClr val="0070C0"/>
                          </a:solidFill>
                          <a:effectLst/>
                          <a:latin typeface="Time New Roman"/>
                        </a:rPr>
                        <a:t>bệnh</a:t>
                      </a:r>
                      <a:r>
                        <a:rPr lang="en-US" sz="2400" b="1" dirty="0">
                          <a:solidFill>
                            <a:srgbClr val="0070C0"/>
                          </a:solidFill>
                          <a:effectLst/>
                          <a:latin typeface="Time New Roman"/>
                        </a:rPr>
                        <a:t> (</a:t>
                      </a:r>
                      <a:r>
                        <a:rPr lang="en-US" sz="2400" b="1" dirty="0" err="1">
                          <a:solidFill>
                            <a:srgbClr val="0070C0"/>
                          </a:solidFill>
                          <a:effectLst/>
                          <a:latin typeface="Time New Roman"/>
                        </a:rPr>
                        <a:t>nhẹ</a:t>
                      </a:r>
                      <a:r>
                        <a:rPr lang="en-US" sz="2400" b="1" dirty="0">
                          <a:solidFill>
                            <a:srgbClr val="0070C0"/>
                          </a:solidFill>
                          <a:effectLst/>
                          <a:latin typeface="Time New Roman"/>
                        </a:rPr>
                        <a:t>, </a:t>
                      </a:r>
                      <a:r>
                        <a:rPr lang="en-US" sz="2400" b="1" dirty="0" err="1">
                          <a:solidFill>
                            <a:srgbClr val="0070C0"/>
                          </a:solidFill>
                          <a:effectLst/>
                          <a:latin typeface="Time New Roman"/>
                        </a:rPr>
                        <a:t>nặng</a:t>
                      </a:r>
                      <a:r>
                        <a:rPr lang="en-US" sz="2400" b="1" dirty="0">
                          <a:solidFill>
                            <a:srgbClr val="0070C0"/>
                          </a:solidFill>
                          <a:effectLst/>
                          <a:latin typeface="Time New Roman"/>
                        </a:rPr>
                        <a:t>, </a:t>
                      </a:r>
                      <a:r>
                        <a:rPr lang="en-US" sz="2400" b="1" dirty="0" err="1">
                          <a:solidFill>
                            <a:srgbClr val="0070C0"/>
                          </a:solidFill>
                          <a:effectLst/>
                          <a:latin typeface="Time New Roman"/>
                        </a:rPr>
                        <a:t>có</a:t>
                      </a:r>
                      <a:r>
                        <a:rPr lang="en-US" sz="2400" b="1" dirty="0">
                          <a:solidFill>
                            <a:srgbClr val="0070C0"/>
                          </a:solidFill>
                          <a:effectLst/>
                          <a:latin typeface="Time New Roman"/>
                        </a:rPr>
                        <a:t> </a:t>
                      </a:r>
                      <a:r>
                        <a:rPr lang="en-US" sz="2400" b="1" dirty="0" err="1">
                          <a:solidFill>
                            <a:srgbClr val="0070C0"/>
                          </a:solidFill>
                          <a:effectLst/>
                          <a:latin typeface="Time New Roman"/>
                        </a:rPr>
                        <a:t>biến</a:t>
                      </a:r>
                      <a:r>
                        <a:rPr lang="en-US" sz="2400" b="1" dirty="0">
                          <a:solidFill>
                            <a:srgbClr val="0070C0"/>
                          </a:solidFill>
                          <a:effectLst/>
                          <a:latin typeface="Time New Roman"/>
                        </a:rPr>
                        <a:t> </a:t>
                      </a:r>
                      <a:r>
                        <a:rPr lang="en-US" sz="2400" b="1" dirty="0" err="1">
                          <a:solidFill>
                            <a:srgbClr val="0070C0"/>
                          </a:solidFill>
                          <a:effectLst/>
                          <a:latin typeface="Time New Roman"/>
                        </a:rPr>
                        <a:t>chứng</a:t>
                      </a:r>
                      <a:r>
                        <a:rPr lang="en-US" sz="2400" b="1" dirty="0">
                          <a:solidFill>
                            <a:srgbClr val="0070C0"/>
                          </a:solidFill>
                          <a:effectLst/>
                          <a:latin typeface="Time New Roman"/>
                        </a:rPr>
                        <a:t>,...)</a:t>
                      </a:r>
                      <a:endParaRPr lang="en-US" sz="2400" dirty="0">
                        <a:solidFill>
                          <a:srgbClr val="0070C0"/>
                        </a:solidFill>
                        <a:effectLst/>
                        <a:latin typeface="Time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ctr">
                        <a:spcBef>
                          <a:spcPts val="130"/>
                        </a:spcBef>
                        <a:spcAft>
                          <a:spcPts val="130"/>
                        </a:spcAft>
                      </a:pPr>
                      <a:r>
                        <a:rPr lang="en-US" sz="2400">
                          <a:solidFill>
                            <a:srgbClr val="0070C0"/>
                          </a:solidFill>
                          <a:effectLst/>
                          <a:latin typeface="Time New Roman"/>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130"/>
                        </a:spcBef>
                        <a:spcAft>
                          <a:spcPts val="130"/>
                        </a:spcAft>
                      </a:pPr>
                      <a:r>
                        <a:rPr lang="en-US" sz="2400">
                          <a:solidFill>
                            <a:srgbClr val="0070C0"/>
                          </a:solidFill>
                          <a:effectLst/>
                          <a:latin typeface="Time New Roman"/>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130"/>
                        </a:spcBef>
                        <a:spcAft>
                          <a:spcPts val="130"/>
                        </a:spcAft>
                      </a:pPr>
                      <a:r>
                        <a:rPr lang="en-US" sz="2400">
                          <a:solidFill>
                            <a:srgbClr val="0070C0"/>
                          </a:solidFill>
                          <a:effectLst/>
                          <a:latin typeface="Time New Roman"/>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130"/>
                        </a:spcBef>
                        <a:spcAft>
                          <a:spcPts val="130"/>
                        </a:spcAft>
                      </a:pPr>
                      <a:r>
                        <a:rPr lang="en-US" sz="2400" dirty="0">
                          <a:solidFill>
                            <a:srgbClr val="0070C0"/>
                          </a:solidFill>
                          <a:effectLst/>
                          <a:latin typeface="Time New Roman"/>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gn="ctr">
                        <a:spcBef>
                          <a:spcPts val="130"/>
                        </a:spcBef>
                        <a:spcAft>
                          <a:spcPts val="130"/>
                        </a:spcAft>
                      </a:pPr>
                      <a:r>
                        <a:rPr lang="en-US" sz="2400" dirty="0">
                          <a:solidFill>
                            <a:srgbClr val="0070C0"/>
                          </a:solidFill>
                          <a:effectLst/>
                          <a:latin typeface="Time New Roman"/>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130"/>
                        </a:spcBef>
                        <a:spcAft>
                          <a:spcPts val="130"/>
                        </a:spcAft>
                      </a:pPr>
                      <a:r>
                        <a:rPr lang="en-US" sz="2400">
                          <a:solidFill>
                            <a:srgbClr val="0070C0"/>
                          </a:solidFill>
                          <a:effectLst/>
                          <a:latin typeface="Time New Roman"/>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130"/>
                        </a:spcBef>
                        <a:spcAft>
                          <a:spcPts val="130"/>
                        </a:spcAft>
                      </a:pPr>
                      <a:r>
                        <a:rPr lang="en-US" sz="2400">
                          <a:solidFill>
                            <a:srgbClr val="0070C0"/>
                          </a:solidFill>
                          <a:effectLst/>
                          <a:latin typeface="Time New Roman"/>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130"/>
                        </a:spcBef>
                        <a:spcAft>
                          <a:spcPts val="130"/>
                        </a:spcAft>
                      </a:pPr>
                      <a:r>
                        <a:rPr lang="en-US" sz="2400" dirty="0">
                          <a:solidFill>
                            <a:srgbClr val="0070C0"/>
                          </a:solidFill>
                          <a:effectLst/>
                          <a:latin typeface="Time New Roman"/>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7" name="Rectangle 6"/>
          <p:cNvSpPr/>
          <p:nvPr/>
        </p:nvSpPr>
        <p:spPr>
          <a:xfrm>
            <a:off x="969184" y="4061074"/>
            <a:ext cx="9190815" cy="461665"/>
          </a:xfrm>
          <a:prstGeom prst="rect">
            <a:avLst/>
          </a:prstGeom>
        </p:spPr>
        <p:txBody>
          <a:bodyPr wrap="square">
            <a:spAutoFit/>
          </a:bodyPr>
          <a:lstStyle/>
          <a:p>
            <a:r>
              <a:rPr lang="vi-VN" sz="2400" b="1" dirty="0">
                <a:solidFill>
                  <a:srgbClr val="002060"/>
                </a:solidFill>
                <a:latin typeface="Time New Roman"/>
              </a:rPr>
              <a:t>Bảng 2.</a:t>
            </a:r>
            <a:r>
              <a:rPr lang="vi-VN" sz="2400" dirty="0">
                <a:solidFill>
                  <a:srgbClr val="002060"/>
                </a:solidFill>
                <a:latin typeface="Time New Roman"/>
              </a:rPr>
              <a:t> Kết quả tìm hiểu một số bệnh di truyền ở địa phương</a:t>
            </a:r>
            <a:endParaRPr lang="en-US" sz="2400" dirty="0">
              <a:solidFill>
                <a:srgbClr val="002060"/>
              </a:solidFill>
              <a:latin typeface="Time New Roman"/>
            </a:endParaRPr>
          </a:p>
        </p:txBody>
      </p:sp>
      <p:sp>
        <p:nvSpPr>
          <p:cNvPr id="8" name="Rectangle 7"/>
          <p:cNvSpPr/>
          <p:nvPr/>
        </p:nvSpPr>
        <p:spPr>
          <a:xfrm>
            <a:off x="509067" y="480131"/>
            <a:ext cx="11497734" cy="1225977"/>
          </a:xfrm>
          <a:prstGeom prst="rect">
            <a:avLst/>
          </a:prstGeom>
        </p:spPr>
        <p:txBody>
          <a:bodyPr wrap="square">
            <a:spAutoFit/>
          </a:bodyPr>
          <a:lstStyle/>
          <a:p>
            <a:pPr algn="just">
              <a:spcBef>
                <a:spcPts val="130"/>
              </a:spcBef>
              <a:spcAft>
                <a:spcPts val="130"/>
              </a:spcAft>
            </a:pPr>
            <a:r>
              <a:rPr lang="vi-VN" sz="2400" dirty="0">
                <a:solidFill>
                  <a:srgbClr val="002060"/>
                </a:solidFill>
                <a:latin typeface="Time New Roman"/>
              </a:rPr>
              <a:t>Tìm hiểu và nhận xét thông tin về tuổi kết hôn, một số bệnh di truyền ở địa phương em theo các nội dung gợi ý trong các bảng sau.</a:t>
            </a:r>
          </a:p>
          <a:p>
            <a:pPr algn="just">
              <a:spcBef>
                <a:spcPts val="130"/>
              </a:spcBef>
              <a:spcAft>
                <a:spcPts val="130"/>
              </a:spcAft>
            </a:pPr>
            <a:r>
              <a:rPr lang="vi-VN" sz="2400" b="1" dirty="0">
                <a:solidFill>
                  <a:srgbClr val="002060"/>
                </a:solidFill>
                <a:latin typeface="Time New Roman"/>
              </a:rPr>
              <a:t>Bảng 1.</a:t>
            </a:r>
            <a:r>
              <a:rPr lang="vi-VN" sz="2400" dirty="0">
                <a:solidFill>
                  <a:srgbClr val="002060"/>
                </a:solidFill>
                <a:latin typeface="Time New Roman"/>
              </a:rPr>
              <a:t> Kết quả tìm hiểu tuổi kết hôn ở địa phương</a:t>
            </a:r>
            <a:endParaRPr lang="vi-VN" sz="2400" b="0" i="0" dirty="0">
              <a:solidFill>
                <a:srgbClr val="002060"/>
              </a:solidFill>
              <a:effectLst/>
              <a:latin typeface="Time New Roman"/>
            </a:endParaRPr>
          </a:p>
        </p:txBody>
      </p:sp>
      <p:sp>
        <p:nvSpPr>
          <p:cNvPr id="9" name="Rectangle 8"/>
          <p:cNvSpPr/>
          <p:nvPr/>
        </p:nvSpPr>
        <p:spPr>
          <a:xfrm>
            <a:off x="4720847" y="0"/>
            <a:ext cx="3074175" cy="480131"/>
          </a:xfrm>
          <a:prstGeom prst="rect">
            <a:avLst/>
          </a:prstGeom>
        </p:spPr>
        <p:txBody>
          <a:bodyPr wrap="none">
            <a:spAutoFit/>
          </a:bodyPr>
          <a:lstStyle/>
          <a:p>
            <a:pPr marL="228600" indent="-228600">
              <a:lnSpc>
                <a:spcPct val="90000"/>
              </a:lnSpc>
              <a:spcBef>
                <a:spcPct val="50000"/>
              </a:spcBef>
            </a:pPr>
            <a:r>
              <a:rPr lang="en-US" sz="2800" b="1" dirty="0" err="1" smtClean="0">
                <a:solidFill>
                  <a:srgbClr val="FF0000"/>
                </a:solidFill>
                <a:latin typeface="Times New Roman" pitchFamily="18" charset="0"/>
                <a:cs typeface="Times New Roman" pitchFamily="18" charset="0"/>
              </a:rPr>
              <a:t>BÀI</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TẬP</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VỀ</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NHÀ</a:t>
            </a:r>
            <a:endParaRPr lang="en-US"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67621118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80082" y="357699"/>
            <a:ext cx="6458819" cy="400110"/>
          </a:xfrm>
          <a:prstGeom prst="rect">
            <a:avLst/>
          </a:prstGeom>
        </p:spPr>
        <p:txBody>
          <a:bodyPr wrap="none">
            <a:spAutoFit/>
          </a:bodyPr>
          <a:lstStyle/>
          <a:p>
            <a:r>
              <a:rPr lang="vi-VN" sz="2000" b="1" dirty="0">
                <a:solidFill>
                  <a:srgbClr val="002060"/>
                </a:solidFill>
                <a:latin typeface="Time New Roman"/>
              </a:rPr>
              <a:t>Bảng 1. Kết quả tìm hiểu tuổi kết hôn ở địa phương</a:t>
            </a:r>
            <a:endParaRPr lang="en-US" sz="2000" b="1" dirty="0">
              <a:solidFill>
                <a:srgbClr val="002060"/>
              </a:solidFill>
              <a:latin typeface="Time New Roman"/>
            </a:endParaRPr>
          </a:p>
        </p:txBody>
      </p:sp>
      <p:graphicFrame>
        <p:nvGraphicFramePr>
          <p:cNvPr id="5" name="Table 4"/>
          <p:cNvGraphicFramePr>
            <a:graphicFrameLocks noGrp="1"/>
          </p:cNvGraphicFramePr>
          <p:nvPr>
            <p:extLst>
              <p:ext uri="{D42A27DB-BD31-4B8C-83A1-F6EECF244321}">
                <p14:modId xmlns:p14="http://schemas.microsoft.com/office/powerpoint/2010/main" val="2494579678"/>
              </p:ext>
            </p:extLst>
          </p:nvPr>
        </p:nvGraphicFramePr>
        <p:xfrm>
          <a:off x="2957367" y="928318"/>
          <a:ext cx="6948632" cy="1219200"/>
        </p:xfrm>
        <a:graphic>
          <a:graphicData uri="http://schemas.openxmlformats.org/drawingml/2006/table">
            <a:tbl>
              <a:tblPr/>
              <a:tblGrid>
                <a:gridCol w="712976">
                  <a:extLst>
                    <a:ext uri="{9D8B030D-6E8A-4147-A177-3AD203B41FA5}">
                      <a16:colId xmlns:a16="http://schemas.microsoft.com/office/drawing/2014/main" val="20000"/>
                    </a:ext>
                  </a:extLst>
                </a:gridCol>
                <a:gridCol w="2965924">
                  <a:extLst>
                    <a:ext uri="{9D8B030D-6E8A-4147-A177-3AD203B41FA5}">
                      <a16:colId xmlns:a16="http://schemas.microsoft.com/office/drawing/2014/main" val="20001"/>
                    </a:ext>
                  </a:extLst>
                </a:gridCol>
                <a:gridCol w="1532033">
                  <a:extLst>
                    <a:ext uri="{9D8B030D-6E8A-4147-A177-3AD203B41FA5}">
                      <a16:colId xmlns:a16="http://schemas.microsoft.com/office/drawing/2014/main" val="20002"/>
                    </a:ext>
                  </a:extLst>
                </a:gridCol>
                <a:gridCol w="1737699">
                  <a:extLst>
                    <a:ext uri="{9D8B030D-6E8A-4147-A177-3AD203B41FA5}">
                      <a16:colId xmlns:a16="http://schemas.microsoft.com/office/drawing/2014/main" val="20003"/>
                    </a:ext>
                  </a:extLst>
                </a:gridCol>
              </a:tblGrid>
              <a:tr h="0">
                <a:tc>
                  <a:txBody>
                    <a:bodyPr/>
                    <a:lstStyle/>
                    <a:p>
                      <a:pPr algn="ctr">
                        <a:spcBef>
                          <a:spcPts val="130"/>
                        </a:spcBef>
                        <a:spcAft>
                          <a:spcPts val="130"/>
                        </a:spcAft>
                      </a:pPr>
                      <a:r>
                        <a:rPr lang="en-US" sz="2000" b="1" dirty="0" err="1">
                          <a:effectLst/>
                          <a:latin typeface="Time New Roman"/>
                        </a:rPr>
                        <a:t>STT</a:t>
                      </a:r>
                      <a:endParaRPr lang="en-US" sz="2000" dirty="0">
                        <a:effectLst/>
                        <a:latin typeface="Time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Bef>
                          <a:spcPts val="130"/>
                        </a:spcBef>
                        <a:spcAft>
                          <a:spcPts val="130"/>
                        </a:spcAft>
                      </a:pPr>
                      <a:r>
                        <a:rPr lang="en-US" sz="2000" b="1" dirty="0" err="1">
                          <a:effectLst/>
                          <a:latin typeface="Time New Roman"/>
                        </a:rPr>
                        <a:t>Họ</a:t>
                      </a:r>
                      <a:r>
                        <a:rPr lang="en-US" sz="2000" b="1" dirty="0">
                          <a:effectLst/>
                          <a:latin typeface="Time New Roman"/>
                        </a:rPr>
                        <a:t> </a:t>
                      </a:r>
                      <a:r>
                        <a:rPr lang="en-US" sz="2000" b="1" dirty="0" err="1">
                          <a:effectLst/>
                          <a:latin typeface="Time New Roman"/>
                        </a:rPr>
                        <a:t>và</a:t>
                      </a:r>
                      <a:r>
                        <a:rPr lang="en-US" sz="2000" b="1" dirty="0">
                          <a:effectLst/>
                          <a:latin typeface="Time New Roman"/>
                        </a:rPr>
                        <a:t> </a:t>
                      </a:r>
                      <a:r>
                        <a:rPr lang="en-US" sz="2000" b="1" dirty="0" err="1">
                          <a:effectLst/>
                          <a:latin typeface="Time New Roman"/>
                        </a:rPr>
                        <a:t>tên</a:t>
                      </a:r>
                      <a:endParaRPr lang="en-US" sz="2000" dirty="0">
                        <a:effectLst/>
                        <a:latin typeface="Time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Bef>
                          <a:spcPts val="130"/>
                        </a:spcBef>
                        <a:spcAft>
                          <a:spcPts val="130"/>
                        </a:spcAft>
                      </a:pPr>
                      <a:r>
                        <a:rPr lang="en-US" sz="2000" b="1">
                          <a:effectLst/>
                          <a:latin typeface="Time New Roman"/>
                        </a:rPr>
                        <a:t>Giới tính</a:t>
                      </a:r>
                      <a:endParaRPr lang="en-US" sz="2000">
                        <a:effectLst/>
                        <a:latin typeface="Time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Bef>
                          <a:spcPts val="130"/>
                        </a:spcBef>
                        <a:spcAft>
                          <a:spcPts val="130"/>
                        </a:spcAft>
                      </a:pPr>
                      <a:r>
                        <a:rPr lang="en-US" sz="2000" b="1">
                          <a:effectLst/>
                          <a:latin typeface="Time New Roman"/>
                        </a:rPr>
                        <a:t>Tuổi kết hôn</a:t>
                      </a:r>
                      <a:endParaRPr lang="en-US" sz="2000">
                        <a:effectLst/>
                        <a:latin typeface="Time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0">
                <a:tc>
                  <a:txBody>
                    <a:bodyPr/>
                    <a:lstStyle/>
                    <a:p>
                      <a:pPr algn="ctr">
                        <a:spcBef>
                          <a:spcPts val="130"/>
                        </a:spcBef>
                        <a:spcAft>
                          <a:spcPts val="130"/>
                        </a:spcAft>
                      </a:pPr>
                      <a:r>
                        <a:rPr lang="en-US" sz="2000">
                          <a:effectLst/>
                          <a:latin typeface="Time New Roman"/>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Bef>
                          <a:spcPts val="130"/>
                        </a:spcBef>
                        <a:spcAft>
                          <a:spcPts val="130"/>
                        </a:spcAft>
                      </a:pPr>
                      <a:r>
                        <a:rPr lang="en-US" sz="2000" dirty="0" err="1">
                          <a:effectLst/>
                          <a:latin typeface="Time New Roman"/>
                        </a:rPr>
                        <a:t>Nguyễn</a:t>
                      </a:r>
                      <a:r>
                        <a:rPr lang="en-US" sz="2000" dirty="0">
                          <a:effectLst/>
                          <a:latin typeface="Time New Roman"/>
                        </a:rPr>
                        <a:t> </a:t>
                      </a:r>
                      <a:r>
                        <a:rPr lang="en-US" sz="2000" dirty="0" err="1">
                          <a:effectLst/>
                          <a:latin typeface="Time New Roman"/>
                        </a:rPr>
                        <a:t>Văn</a:t>
                      </a:r>
                      <a:r>
                        <a:rPr lang="en-US" sz="2000" dirty="0">
                          <a:effectLst/>
                          <a:latin typeface="Time New Roman"/>
                        </a:rPr>
                        <a:t> A</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Bef>
                          <a:spcPts val="130"/>
                        </a:spcBef>
                        <a:spcAft>
                          <a:spcPts val="130"/>
                        </a:spcAft>
                      </a:pPr>
                      <a:r>
                        <a:rPr lang="en-US" sz="2000">
                          <a:effectLst/>
                          <a:latin typeface="Time New Roman"/>
                        </a:rPr>
                        <a:t>Nam</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Bef>
                          <a:spcPts val="130"/>
                        </a:spcBef>
                        <a:spcAft>
                          <a:spcPts val="130"/>
                        </a:spcAft>
                      </a:pPr>
                      <a:r>
                        <a:rPr lang="en-US" sz="2000">
                          <a:effectLst/>
                          <a:latin typeface="Time New Roman"/>
                        </a:rPr>
                        <a:t>22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0">
                <a:tc>
                  <a:txBody>
                    <a:bodyPr/>
                    <a:lstStyle/>
                    <a:p>
                      <a:pPr algn="ctr">
                        <a:spcBef>
                          <a:spcPts val="130"/>
                        </a:spcBef>
                        <a:spcAft>
                          <a:spcPts val="130"/>
                        </a:spcAft>
                      </a:pPr>
                      <a:r>
                        <a:rPr lang="en-US" sz="2000">
                          <a:effectLst/>
                          <a:latin typeface="Time New Roman"/>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Bef>
                          <a:spcPts val="130"/>
                        </a:spcBef>
                        <a:spcAft>
                          <a:spcPts val="130"/>
                        </a:spcAft>
                      </a:pPr>
                      <a:r>
                        <a:rPr lang="en-US" sz="2000">
                          <a:effectLst/>
                          <a:latin typeface="Time New Roman"/>
                        </a:rPr>
                        <a:t>Bùi Thị B</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Bef>
                          <a:spcPts val="130"/>
                        </a:spcBef>
                        <a:spcAft>
                          <a:spcPts val="130"/>
                        </a:spcAft>
                      </a:pPr>
                      <a:r>
                        <a:rPr lang="en-US" sz="2000" dirty="0" err="1">
                          <a:effectLst/>
                          <a:latin typeface="Time New Roman"/>
                        </a:rPr>
                        <a:t>Nữ</a:t>
                      </a:r>
                      <a:endParaRPr lang="en-US" sz="2000" dirty="0">
                        <a:effectLst/>
                        <a:latin typeface="Time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Bef>
                          <a:spcPts val="130"/>
                        </a:spcBef>
                        <a:spcAft>
                          <a:spcPts val="130"/>
                        </a:spcAft>
                      </a:pPr>
                      <a:r>
                        <a:rPr lang="en-US" sz="2000" dirty="0">
                          <a:effectLst/>
                          <a:latin typeface="Time New Roman"/>
                        </a:rPr>
                        <a:t>24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0">
                <a:tc>
                  <a:txBody>
                    <a:bodyPr/>
                    <a:lstStyle/>
                    <a:p>
                      <a:pPr algn="ctr">
                        <a:spcBef>
                          <a:spcPts val="130"/>
                        </a:spcBef>
                        <a:spcAft>
                          <a:spcPts val="130"/>
                        </a:spcAft>
                      </a:pPr>
                      <a:r>
                        <a:rPr lang="en-US" sz="2000">
                          <a:effectLst/>
                          <a:latin typeface="Time New Roman"/>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Bef>
                          <a:spcPts val="130"/>
                        </a:spcBef>
                        <a:spcAft>
                          <a:spcPts val="130"/>
                        </a:spcAft>
                      </a:pPr>
                      <a:r>
                        <a:rPr lang="en-US" sz="2000">
                          <a:effectLst/>
                          <a:latin typeface="Time New Roman"/>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Bef>
                          <a:spcPts val="130"/>
                        </a:spcBef>
                        <a:spcAft>
                          <a:spcPts val="130"/>
                        </a:spcAft>
                      </a:pPr>
                      <a:r>
                        <a:rPr lang="en-US" sz="2000">
                          <a:effectLst/>
                          <a:latin typeface="Time New Roman"/>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Bef>
                          <a:spcPts val="130"/>
                        </a:spcBef>
                        <a:spcAft>
                          <a:spcPts val="130"/>
                        </a:spcAft>
                      </a:pPr>
                      <a:r>
                        <a:rPr lang="en-US" sz="2000" dirty="0">
                          <a:effectLst/>
                          <a:latin typeface="Time New Roman"/>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bl>
          </a:graphicData>
        </a:graphic>
      </p:graphicFrame>
      <p:sp>
        <p:nvSpPr>
          <p:cNvPr id="6" name="Rectangle 5"/>
          <p:cNvSpPr/>
          <p:nvPr/>
        </p:nvSpPr>
        <p:spPr>
          <a:xfrm>
            <a:off x="541867" y="2312203"/>
            <a:ext cx="10871200" cy="1200329"/>
          </a:xfrm>
          <a:prstGeom prst="rect">
            <a:avLst/>
          </a:prstGeom>
        </p:spPr>
        <p:txBody>
          <a:bodyPr wrap="square">
            <a:spAutoFit/>
          </a:bodyPr>
          <a:lstStyle/>
          <a:p>
            <a:r>
              <a:rPr lang="vi-VN" sz="2400" dirty="0">
                <a:solidFill>
                  <a:srgbClr val="000000"/>
                </a:solidFill>
                <a:latin typeface="Time New Roman"/>
              </a:rPr>
              <a:t>→ Nhận xét: Độ tuổi kết hôn ở địa phương là phù hợp với quy định của pháp luật. Những năm gần đây, giới trẻ ở địa phương ngày càng có xu hướng kết hôn muộn.</a:t>
            </a:r>
            <a:endParaRPr lang="en-US" sz="2400" dirty="0">
              <a:latin typeface="Time New Roman"/>
            </a:endParaRPr>
          </a:p>
        </p:txBody>
      </p:sp>
      <p:sp>
        <p:nvSpPr>
          <p:cNvPr id="7" name="Rectangle 6"/>
          <p:cNvSpPr/>
          <p:nvPr/>
        </p:nvSpPr>
        <p:spPr>
          <a:xfrm>
            <a:off x="2492687" y="3303058"/>
            <a:ext cx="7870513" cy="400110"/>
          </a:xfrm>
          <a:prstGeom prst="rect">
            <a:avLst/>
          </a:prstGeom>
        </p:spPr>
        <p:txBody>
          <a:bodyPr wrap="square">
            <a:spAutoFit/>
          </a:bodyPr>
          <a:lstStyle/>
          <a:p>
            <a:r>
              <a:rPr lang="vi-VN" sz="2000" b="1" dirty="0">
                <a:solidFill>
                  <a:srgbClr val="002060"/>
                </a:solidFill>
                <a:latin typeface="Time New Roman"/>
              </a:rPr>
              <a:t>Bảng 2. Kết quả tìm hiểu một số bệnh di truyền ở địa phương</a:t>
            </a:r>
            <a:endParaRPr lang="en-US" sz="2000" b="1" dirty="0">
              <a:solidFill>
                <a:srgbClr val="002060"/>
              </a:solidFill>
              <a:latin typeface="Time New Roman"/>
            </a:endParaRPr>
          </a:p>
        </p:txBody>
      </p:sp>
      <p:graphicFrame>
        <p:nvGraphicFramePr>
          <p:cNvPr id="8" name="Table 7"/>
          <p:cNvGraphicFramePr>
            <a:graphicFrameLocks noGrp="1"/>
          </p:cNvGraphicFramePr>
          <p:nvPr>
            <p:extLst>
              <p:ext uri="{D42A27DB-BD31-4B8C-83A1-F6EECF244321}">
                <p14:modId xmlns:p14="http://schemas.microsoft.com/office/powerpoint/2010/main" val="782424142"/>
              </p:ext>
            </p:extLst>
          </p:nvPr>
        </p:nvGraphicFramePr>
        <p:xfrm>
          <a:off x="1151468" y="3929071"/>
          <a:ext cx="10261600" cy="1524000"/>
        </p:xfrm>
        <a:graphic>
          <a:graphicData uri="http://schemas.openxmlformats.org/drawingml/2006/table">
            <a:tbl>
              <a:tblPr/>
              <a:tblGrid>
                <a:gridCol w="1807423">
                  <a:extLst>
                    <a:ext uri="{9D8B030D-6E8A-4147-A177-3AD203B41FA5}">
                      <a16:colId xmlns:a16="http://schemas.microsoft.com/office/drawing/2014/main" val="20000"/>
                    </a:ext>
                  </a:extLst>
                </a:gridCol>
                <a:gridCol w="2563003">
                  <a:extLst>
                    <a:ext uri="{9D8B030D-6E8A-4147-A177-3AD203B41FA5}">
                      <a16:colId xmlns:a16="http://schemas.microsoft.com/office/drawing/2014/main" val="20001"/>
                    </a:ext>
                  </a:extLst>
                </a:gridCol>
                <a:gridCol w="1213829">
                  <a:extLst>
                    <a:ext uri="{9D8B030D-6E8A-4147-A177-3AD203B41FA5}">
                      <a16:colId xmlns:a16="http://schemas.microsoft.com/office/drawing/2014/main" val="20002"/>
                    </a:ext>
                  </a:extLst>
                </a:gridCol>
                <a:gridCol w="4677345">
                  <a:extLst>
                    <a:ext uri="{9D8B030D-6E8A-4147-A177-3AD203B41FA5}">
                      <a16:colId xmlns:a16="http://schemas.microsoft.com/office/drawing/2014/main" val="20003"/>
                    </a:ext>
                  </a:extLst>
                </a:gridCol>
              </a:tblGrid>
              <a:tr h="0">
                <a:tc>
                  <a:txBody>
                    <a:bodyPr/>
                    <a:lstStyle/>
                    <a:p>
                      <a:pPr algn="ctr">
                        <a:spcBef>
                          <a:spcPts val="130"/>
                        </a:spcBef>
                        <a:spcAft>
                          <a:spcPts val="130"/>
                        </a:spcAft>
                      </a:pPr>
                      <a:r>
                        <a:rPr lang="vi-VN" sz="2000" b="1" dirty="0">
                          <a:effectLst/>
                          <a:latin typeface="Time New Roman"/>
                        </a:rPr>
                        <a:t>Người được diều tra</a:t>
                      </a:r>
                      <a:endParaRPr lang="vi-VN" sz="2000" dirty="0">
                        <a:effectLst/>
                        <a:latin typeface="Time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Bef>
                          <a:spcPts val="130"/>
                        </a:spcBef>
                        <a:spcAft>
                          <a:spcPts val="130"/>
                        </a:spcAft>
                      </a:pPr>
                      <a:r>
                        <a:rPr lang="en-US" sz="2000" b="1" dirty="0" err="1">
                          <a:effectLst/>
                          <a:latin typeface="Time New Roman"/>
                        </a:rPr>
                        <a:t>Bệnh</a:t>
                      </a:r>
                      <a:r>
                        <a:rPr lang="en-US" sz="2000" b="1" dirty="0">
                          <a:effectLst/>
                          <a:latin typeface="Time New Roman"/>
                        </a:rPr>
                        <a:t> di </a:t>
                      </a:r>
                      <a:r>
                        <a:rPr lang="en-US" sz="2000" b="1" dirty="0" err="1">
                          <a:effectLst/>
                          <a:latin typeface="Time New Roman"/>
                        </a:rPr>
                        <a:t>truyền</a:t>
                      </a:r>
                      <a:r>
                        <a:rPr lang="en-US" sz="2000" b="1" dirty="0">
                          <a:effectLst/>
                          <a:latin typeface="Time New Roman"/>
                        </a:rPr>
                        <a:t> </a:t>
                      </a:r>
                      <a:r>
                        <a:rPr lang="en-US" sz="2000" b="1" dirty="0" err="1">
                          <a:effectLst/>
                          <a:latin typeface="Time New Roman"/>
                        </a:rPr>
                        <a:t>mắc</a:t>
                      </a:r>
                      <a:r>
                        <a:rPr lang="en-US" sz="2000" b="1" dirty="0">
                          <a:effectLst/>
                          <a:latin typeface="Time New Roman"/>
                        </a:rPr>
                        <a:t> </a:t>
                      </a:r>
                      <a:r>
                        <a:rPr lang="en-US" sz="2000" b="1" dirty="0" err="1">
                          <a:effectLst/>
                          <a:latin typeface="Time New Roman"/>
                        </a:rPr>
                        <a:t>phải</a:t>
                      </a:r>
                      <a:endParaRPr lang="en-US" sz="2000" dirty="0">
                        <a:effectLst/>
                        <a:latin typeface="Time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Bef>
                          <a:spcPts val="130"/>
                        </a:spcBef>
                        <a:spcAft>
                          <a:spcPts val="130"/>
                        </a:spcAft>
                      </a:pPr>
                      <a:r>
                        <a:rPr lang="en-US" sz="2000" b="1">
                          <a:effectLst/>
                          <a:latin typeface="Time New Roman"/>
                        </a:rPr>
                        <a:t>Nguyên nhân</a:t>
                      </a:r>
                      <a:endParaRPr lang="en-US" sz="2000">
                        <a:effectLst/>
                        <a:latin typeface="Time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Bef>
                          <a:spcPts val="130"/>
                        </a:spcBef>
                        <a:spcAft>
                          <a:spcPts val="130"/>
                        </a:spcAft>
                      </a:pPr>
                      <a:r>
                        <a:rPr lang="en-US" sz="2000" b="1">
                          <a:effectLst/>
                          <a:latin typeface="Time New Roman"/>
                        </a:rPr>
                        <a:t>Tình trạng bệnh (nhẹ, nặng, có biến chứng,...)</a:t>
                      </a:r>
                      <a:endParaRPr lang="en-US" sz="2000">
                        <a:effectLst/>
                        <a:latin typeface="Time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0">
                <a:tc>
                  <a:txBody>
                    <a:bodyPr/>
                    <a:lstStyle/>
                    <a:p>
                      <a:pPr algn="ctr">
                        <a:spcBef>
                          <a:spcPts val="130"/>
                        </a:spcBef>
                        <a:spcAft>
                          <a:spcPts val="130"/>
                        </a:spcAft>
                      </a:pPr>
                      <a:r>
                        <a:rPr lang="en-US" sz="2000">
                          <a:effectLst/>
                          <a:latin typeface="Time New Roman"/>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Bef>
                          <a:spcPts val="130"/>
                        </a:spcBef>
                        <a:spcAft>
                          <a:spcPts val="130"/>
                        </a:spcAft>
                      </a:pPr>
                      <a:r>
                        <a:rPr lang="en-US" sz="2000" dirty="0" err="1">
                          <a:effectLst/>
                          <a:latin typeface="Time New Roman"/>
                        </a:rPr>
                        <a:t>Bạch</a:t>
                      </a:r>
                      <a:r>
                        <a:rPr lang="en-US" sz="2000" dirty="0">
                          <a:effectLst/>
                          <a:latin typeface="Time New Roman"/>
                        </a:rPr>
                        <a:t> </a:t>
                      </a:r>
                      <a:r>
                        <a:rPr lang="en-US" sz="2000" dirty="0" err="1">
                          <a:effectLst/>
                          <a:latin typeface="Time New Roman"/>
                        </a:rPr>
                        <a:t>tạng</a:t>
                      </a:r>
                      <a:endParaRPr lang="en-US" sz="2000" dirty="0">
                        <a:effectLst/>
                        <a:latin typeface="Time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Bef>
                          <a:spcPts val="130"/>
                        </a:spcBef>
                        <a:spcAft>
                          <a:spcPts val="130"/>
                        </a:spcAft>
                      </a:pPr>
                      <a:r>
                        <a:rPr lang="en-US" sz="2000" dirty="0">
                          <a:effectLst/>
                          <a:latin typeface="Time New Roman"/>
                        </a:rPr>
                        <a:t>Di </a:t>
                      </a:r>
                      <a:r>
                        <a:rPr lang="en-US" sz="2000" dirty="0" err="1">
                          <a:effectLst/>
                          <a:latin typeface="Time New Roman"/>
                        </a:rPr>
                        <a:t>truyền</a:t>
                      </a:r>
                      <a:endParaRPr lang="en-US" sz="2000" dirty="0">
                        <a:effectLst/>
                        <a:latin typeface="Time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spcBef>
                          <a:spcPts val="130"/>
                        </a:spcBef>
                        <a:spcAft>
                          <a:spcPts val="130"/>
                        </a:spcAft>
                      </a:pPr>
                      <a:r>
                        <a:rPr lang="en-US" sz="2000" dirty="0" err="1">
                          <a:effectLst/>
                          <a:latin typeface="Time New Roman"/>
                        </a:rPr>
                        <a:t>Mất</a:t>
                      </a:r>
                      <a:r>
                        <a:rPr lang="en-US" sz="2000" dirty="0">
                          <a:effectLst/>
                          <a:latin typeface="Time New Roman"/>
                        </a:rPr>
                        <a:t> </a:t>
                      </a:r>
                      <a:r>
                        <a:rPr lang="en-US" sz="2000" dirty="0" err="1">
                          <a:effectLst/>
                          <a:latin typeface="Time New Roman"/>
                        </a:rPr>
                        <a:t>hẳn</a:t>
                      </a:r>
                      <a:r>
                        <a:rPr lang="en-US" sz="2000" dirty="0">
                          <a:effectLst/>
                          <a:latin typeface="Time New Roman"/>
                        </a:rPr>
                        <a:t> </a:t>
                      </a:r>
                      <a:r>
                        <a:rPr lang="en-US" sz="2000" dirty="0" err="1">
                          <a:effectLst/>
                          <a:latin typeface="Time New Roman"/>
                        </a:rPr>
                        <a:t>sắc</a:t>
                      </a:r>
                      <a:r>
                        <a:rPr lang="en-US" sz="2000" dirty="0">
                          <a:effectLst/>
                          <a:latin typeface="Time New Roman"/>
                        </a:rPr>
                        <a:t> </a:t>
                      </a:r>
                      <a:r>
                        <a:rPr lang="en-US" sz="2000" dirty="0" err="1">
                          <a:effectLst/>
                          <a:latin typeface="Time New Roman"/>
                        </a:rPr>
                        <a:t>tố</a:t>
                      </a:r>
                      <a:r>
                        <a:rPr lang="en-US" sz="2000" dirty="0">
                          <a:effectLst/>
                          <a:latin typeface="Time New Roman"/>
                        </a:rPr>
                        <a:t>, </a:t>
                      </a:r>
                      <a:r>
                        <a:rPr lang="en-US" sz="2000" dirty="0" err="1">
                          <a:effectLst/>
                          <a:latin typeface="Time New Roman"/>
                        </a:rPr>
                        <a:t>lông</a:t>
                      </a:r>
                      <a:r>
                        <a:rPr lang="en-US" sz="2000" dirty="0">
                          <a:effectLst/>
                          <a:latin typeface="Time New Roman"/>
                        </a:rPr>
                        <a:t> - </a:t>
                      </a:r>
                      <a:r>
                        <a:rPr lang="en-US" sz="2000" dirty="0" err="1">
                          <a:effectLst/>
                          <a:latin typeface="Time New Roman"/>
                        </a:rPr>
                        <a:t>tóc</a:t>
                      </a:r>
                      <a:r>
                        <a:rPr lang="en-US" sz="2000" dirty="0">
                          <a:effectLst/>
                          <a:latin typeface="Time New Roman"/>
                        </a:rPr>
                        <a:t> </a:t>
                      </a:r>
                      <a:r>
                        <a:rPr lang="en-US" sz="2000" dirty="0" err="1">
                          <a:effectLst/>
                          <a:latin typeface="Time New Roman"/>
                        </a:rPr>
                        <a:t>bạc</a:t>
                      </a:r>
                      <a:r>
                        <a:rPr lang="en-US" sz="2000" dirty="0">
                          <a:effectLst/>
                          <a:latin typeface="Time New Roman"/>
                        </a:rPr>
                        <a:t> </a:t>
                      </a:r>
                      <a:r>
                        <a:rPr lang="en-US" sz="2000" dirty="0" err="1">
                          <a:effectLst/>
                          <a:latin typeface="Time New Roman"/>
                        </a:rPr>
                        <a:t>trắng</a:t>
                      </a:r>
                      <a:r>
                        <a:rPr lang="en-US" sz="2000" dirty="0">
                          <a:effectLst/>
                          <a:latin typeface="Time New Roman"/>
                        </a:rPr>
                        <a:t>, </a:t>
                      </a:r>
                      <a:r>
                        <a:rPr lang="en-US" sz="2000" dirty="0" err="1">
                          <a:effectLst/>
                          <a:latin typeface="Time New Roman"/>
                        </a:rPr>
                        <a:t>tròng</a:t>
                      </a:r>
                      <a:r>
                        <a:rPr lang="en-US" sz="2000" dirty="0">
                          <a:effectLst/>
                          <a:latin typeface="Time New Roman"/>
                        </a:rPr>
                        <a:t> </a:t>
                      </a:r>
                      <a:r>
                        <a:rPr lang="en-US" sz="2000" dirty="0" err="1">
                          <a:effectLst/>
                          <a:latin typeface="Time New Roman"/>
                        </a:rPr>
                        <a:t>mắt</a:t>
                      </a:r>
                      <a:r>
                        <a:rPr lang="en-US" sz="2000" dirty="0">
                          <a:effectLst/>
                          <a:latin typeface="Time New Roman"/>
                        </a:rPr>
                        <a:t> </a:t>
                      </a:r>
                      <a:r>
                        <a:rPr lang="en-US" sz="2000" dirty="0" err="1">
                          <a:effectLst/>
                          <a:latin typeface="Time New Roman"/>
                        </a:rPr>
                        <a:t>cũng</a:t>
                      </a:r>
                      <a:r>
                        <a:rPr lang="en-US" sz="2000" dirty="0">
                          <a:effectLst/>
                          <a:latin typeface="Time New Roman"/>
                        </a:rPr>
                        <a:t> </a:t>
                      </a:r>
                      <a:r>
                        <a:rPr lang="en-US" sz="2000" dirty="0" err="1">
                          <a:effectLst/>
                          <a:latin typeface="Time New Roman"/>
                        </a:rPr>
                        <a:t>mất</a:t>
                      </a:r>
                      <a:r>
                        <a:rPr lang="en-US" sz="2000" dirty="0">
                          <a:effectLst/>
                          <a:latin typeface="Time New Roman"/>
                        </a:rPr>
                        <a:t> </a:t>
                      </a:r>
                      <a:r>
                        <a:rPr lang="en-US" sz="2000" dirty="0" err="1">
                          <a:effectLst/>
                          <a:latin typeface="Time New Roman"/>
                        </a:rPr>
                        <a:t>màu</a:t>
                      </a:r>
                      <a:r>
                        <a:rPr lang="en-US" sz="2000" dirty="0">
                          <a:effectLst/>
                          <a:latin typeface="Time New Roman"/>
                        </a:rPr>
                        <a:t>, </a:t>
                      </a:r>
                      <a:r>
                        <a:rPr lang="en-US" sz="2000" dirty="0" err="1">
                          <a:effectLst/>
                          <a:latin typeface="Time New Roman"/>
                        </a:rPr>
                        <a:t>cận</a:t>
                      </a:r>
                      <a:r>
                        <a:rPr lang="en-US" sz="2000" dirty="0">
                          <a:effectLst/>
                          <a:latin typeface="Time New Roman"/>
                        </a:rPr>
                        <a:t> </a:t>
                      </a:r>
                      <a:r>
                        <a:rPr lang="en-US" sz="2000" dirty="0" err="1">
                          <a:effectLst/>
                          <a:latin typeface="Time New Roman"/>
                        </a:rPr>
                        <a:t>thị</a:t>
                      </a:r>
                      <a:r>
                        <a:rPr lang="en-US" sz="2000" dirty="0">
                          <a:effectLst/>
                          <a:latin typeface="Time New Roman"/>
                        </a:rPr>
                        <a:t> </a:t>
                      </a:r>
                      <a:r>
                        <a:rPr lang="en-US" sz="2000" dirty="0" err="1">
                          <a:effectLst/>
                          <a:latin typeface="Time New Roman"/>
                        </a:rPr>
                        <a:t>sớm</a:t>
                      </a:r>
                      <a:r>
                        <a:rPr lang="en-US" sz="2000" dirty="0">
                          <a:effectLst/>
                          <a:latin typeface="Time New Roman"/>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0">
                <a:tc>
                  <a:txBody>
                    <a:bodyPr/>
                    <a:lstStyle/>
                    <a:p>
                      <a:pPr algn="ctr">
                        <a:spcBef>
                          <a:spcPts val="130"/>
                        </a:spcBef>
                        <a:spcAft>
                          <a:spcPts val="130"/>
                        </a:spcAft>
                      </a:pPr>
                      <a:r>
                        <a:rPr lang="en-US" sz="2000" dirty="0">
                          <a:effectLst/>
                          <a:latin typeface="Time New Roman"/>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Bef>
                          <a:spcPts val="130"/>
                        </a:spcBef>
                        <a:spcAft>
                          <a:spcPts val="130"/>
                        </a:spcAft>
                      </a:pPr>
                      <a:r>
                        <a:rPr lang="en-US" sz="2000" dirty="0">
                          <a:effectLst/>
                          <a:latin typeface="Time New Roman"/>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Bef>
                          <a:spcPts val="130"/>
                        </a:spcBef>
                        <a:spcAft>
                          <a:spcPts val="130"/>
                        </a:spcAft>
                      </a:pPr>
                      <a:r>
                        <a:rPr lang="en-US" sz="2000" dirty="0">
                          <a:effectLst/>
                          <a:latin typeface="Time New Roman"/>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Bef>
                          <a:spcPts val="130"/>
                        </a:spcBef>
                        <a:spcAft>
                          <a:spcPts val="130"/>
                        </a:spcAft>
                      </a:pPr>
                      <a:r>
                        <a:rPr lang="en-US" sz="2000" dirty="0">
                          <a:effectLst/>
                          <a:latin typeface="Time New Roman"/>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bl>
          </a:graphicData>
        </a:graphic>
      </p:graphicFrame>
      <p:sp>
        <p:nvSpPr>
          <p:cNvPr id="9" name="Rectangle 8"/>
          <p:cNvSpPr/>
          <p:nvPr/>
        </p:nvSpPr>
        <p:spPr>
          <a:xfrm>
            <a:off x="1270000" y="5856069"/>
            <a:ext cx="9906000" cy="830997"/>
          </a:xfrm>
          <a:prstGeom prst="rect">
            <a:avLst/>
          </a:prstGeom>
        </p:spPr>
        <p:txBody>
          <a:bodyPr wrap="square">
            <a:spAutoFit/>
          </a:bodyPr>
          <a:lstStyle/>
          <a:p>
            <a:r>
              <a:rPr lang="vi-VN" sz="2400" dirty="0">
                <a:solidFill>
                  <a:srgbClr val="000000"/>
                </a:solidFill>
                <a:latin typeface="Time New Roman"/>
              </a:rPr>
              <a:t>→ Nhận xét: Tỉ lệ mắc bệnh di truyền ở địa phương khá thấp, nguyên nhân chủ yếu là do di truyền.</a:t>
            </a:r>
            <a:endParaRPr lang="en-US" sz="2400" dirty="0">
              <a:latin typeface="Time New Roman"/>
            </a:endParaRPr>
          </a:p>
        </p:txBody>
      </p:sp>
      <p:sp>
        <p:nvSpPr>
          <p:cNvPr id="10" name="Rectangle 9"/>
          <p:cNvSpPr/>
          <p:nvPr/>
        </p:nvSpPr>
        <p:spPr>
          <a:xfrm>
            <a:off x="352047" y="62234"/>
            <a:ext cx="1231427" cy="480131"/>
          </a:xfrm>
          <a:prstGeom prst="rect">
            <a:avLst/>
          </a:prstGeom>
        </p:spPr>
        <p:txBody>
          <a:bodyPr wrap="none">
            <a:spAutoFit/>
          </a:bodyPr>
          <a:lstStyle/>
          <a:p>
            <a:pPr marL="228600" indent="-228600">
              <a:lnSpc>
                <a:spcPct val="90000"/>
              </a:lnSpc>
              <a:spcBef>
                <a:spcPct val="50000"/>
              </a:spcBef>
            </a:pPr>
            <a:r>
              <a:rPr lang="en-US" sz="2800" b="1" dirty="0" err="1" smtClean="0">
                <a:solidFill>
                  <a:srgbClr val="FF0000"/>
                </a:solidFill>
                <a:latin typeface="Times New Roman" pitchFamily="18" charset="0"/>
                <a:cs typeface="Times New Roman" pitchFamily="18" charset="0"/>
              </a:rPr>
              <a:t>GỢI</a:t>
            </a:r>
            <a:r>
              <a:rPr lang="en-US" sz="2800" b="1" dirty="0" smtClean="0">
                <a:solidFill>
                  <a:srgbClr val="FF0000"/>
                </a:solidFill>
                <a:latin typeface="Times New Roman" pitchFamily="18" charset="0"/>
                <a:cs typeface="Times New Roman" pitchFamily="18" charset="0"/>
              </a:rPr>
              <a:t> Ý</a:t>
            </a:r>
            <a:endParaRPr lang="en-US"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08541569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A50AC57-6378-6E8E-98E0-EA3F8BFA9A71}"/>
              </a:ext>
            </a:extLst>
          </p:cNvPr>
          <p:cNvSpPr txBox="1"/>
          <p:nvPr/>
        </p:nvSpPr>
        <p:spPr>
          <a:xfrm>
            <a:off x="1055440" y="3717032"/>
            <a:ext cx="7416824" cy="1015663"/>
          </a:xfrm>
          <a:prstGeom prst="rect">
            <a:avLst/>
          </a:prstGeom>
          <a:noFill/>
        </p:spPr>
        <p:txBody>
          <a:bodyPr wrap="square" rtlCol="0">
            <a:spAutoFit/>
          </a:bodyPr>
          <a:lstStyle/>
          <a:p>
            <a:r>
              <a:rPr lang="en-US" sz="6000" dirty="0">
                <a:solidFill>
                  <a:srgbClr val="FF0000"/>
                </a:solidFill>
              </a:rPr>
              <a:t>CÂU HỎI ÔN TẬP</a:t>
            </a:r>
          </a:p>
        </p:txBody>
      </p:sp>
      <p:cxnSp>
        <p:nvCxnSpPr>
          <p:cNvPr id="8" name="Straight Connector 7">
            <a:extLst>
              <a:ext uri="{FF2B5EF4-FFF2-40B4-BE49-F238E27FC236}">
                <a16:creationId xmlns:a16="http://schemas.microsoft.com/office/drawing/2014/main" id="{308D0645-37B6-1083-035D-71F592769CE6}"/>
              </a:ext>
            </a:extLst>
          </p:cNvPr>
          <p:cNvCxnSpPr/>
          <p:nvPr/>
        </p:nvCxnSpPr>
        <p:spPr>
          <a:xfrm>
            <a:off x="1271464" y="4869160"/>
            <a:ext cx="273630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78508FED-6B0F-1171-A0BF-D01AA19C2EA5}"/>
              </a:ext>
            </a:extLst>
          </p:cNvPr>
          <p:cNvSpPr txBox="1"/>
          <p:nvPr/>
        </p:nvSpPr>
        <p:spPr>
          <a:xfrm>
            <a:off x="1199456" y="5117612"/>
            <a:ext cx="10369152" cy="937949"/>
          </a:xfrm>
          <a:prstGeom prst="rect">
            <a:avLst/>
          </a:prstGeom>
          <a:noFill/>
        </p:spPr>
        <p:txBody>
          <a:bodyPr wrap="square" rtlCol="0">
            <a:spAutoFit/>
          </a:bodyPr>
          <a:lstStyle/>
          <a:p>
            <a:pPr>
              <a:lnSpc>
                <a:spcPct val="120000"/>
              </a:lnSpc>
            </a:pPr>
            <a:r>
              <a:rPr lang="en-US" sz="2400" b="1" i="1" dirty="0">
                <a:solidFill>
                  <a:srgbClr val="FF0000"/>
                </a:solidFill>
              </a:rPr>
              <a:t>Trả lời các câu hỏi trắc nghiệm sau đây bằng cách lựa chọn các phương án A, B, C hoặc D</a:t>
            </a:r>
          </a:p>
        </p:txBody>
      </p:sp>
      <p:pic>
        <p:nvPicPr>
          <p:cNvPr id="1026" name="Picture 2" descr="Top hơn 77 về hình học bài mới nhất - coedo.com.vn">
            <a:extLst>
              <a:ext uri="{FF2B5EF4-FFF2-40B4-BE49-F238E27FC236}">
                <a16:creationId xmlns:a16="http://schemas.microsoft.com/office/drawing/2014/main" id="{E7CE62BC-5AD7-2EEE-BBF2-CFF564DC08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36160" y="260649"/>
            <a:ext cx="4229803" cy="4680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14980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3"/>
          <a:stretch>
            <a:fillRect/>
          </a:stretch>
        </p:blipFill>
        <p:spPr>
          <a:xfrm>
            <a:off x="404616" y="325260"/>
            <a:ext cx="11188006" cy="3592968"/>
          </a:xfrm>
          <a:prstGeom prst="rect">
            <a:avLst/>
          </a:prstGeom>
        </p:spPr>
      </p:pic>
      <p:pic>
        <p:nvPicPr>
          <p:cNvPr id="4" name="图片 3"/>
          <p:cNvPicPr>
            <a:picLocks noChangeAspect="1"/>
          </p:cNvPicPr>
          <p:nvPr/>
        </p:nvPicPr>
        <p:blipFill>
          <a:blip r:embed="rId4"/>
          <a:stretch>
            <a:fillRect/>
          </a:stretch>
        </p:blipFill>
        <p:spPr>
          <a:xfrm>
            <a:off x="0" y="5486400"/>
            <a:ext cx="12163928" cy="1371600"/>
          </a:xfrm>
          <a:prstGeom prst="rect">
            <a:avLst/>
          </a:prstGeom>
        </p:spPr>
      </p:pic>
      <p:pic>
        <p:nvPicPr>
          <p:cNvPr id="11" name="图片 10"/>
          <p:cNvPicPr>
            <a:picLocks noChangeAspect="1"/>
          </p:cNvPicPr>
          <p:nvPr/>
        </p:nvPicPr>
        <p:blipFill>
          <a:blip r:embed="rId5"/>
          <a:stretch>
            <a:fillRect/>
          </a:stretch>
        </p:blipFill>
        <p:spPr>
          <a:xfrm>
            <a:off x="5437129" y="6136783"/>
            <a:ext cx="663750" cy="247500"/>
          </a:xfrm>
          <a:prstGeom prst="rect">
            <a:avLst/>
          </a:prstGeom>
        </p:spPr>
      </p:pic>
      <p:pic>
        <p:nvPicPr>
          <p:cNvPr id="13" name="图片 12"/>
          <p:cNvPicPr>
            <a:picLocks noChangeAspect="1"/>
          </p:cNvPicPr>
          <p:nvPr/>
        </p:nvPicPr>
        <p:blipFill>
          <a:blip r:embed="rId6"/>
          <a:stretch>
            <a:fillRect/>
          </a:stretch>
        </p:blipFill>
        <p:spPr>
          <a:xfrm>
            <a:off x="6638369" y="6278717"/>
            <a:ext cx="416250" cy="157500"/>
          </a:xfrm>
          <a:prstGeom prst="rect">
            <a:avLst/>
          </a:prstGeom>
        </p:spPr>
      </p:pic>
      <p:pic>
        <p:nvPicPr>
          <p:cNvPr id="17" name="图片 16"/>
          <p:cNvPicPr>
            <a:picLocks noChangeAspect="1"/>
          </p:cNvPicPr>
          <p:nvPr/>
        </p:nvPicPr>
        <p:blipFill>
          <a:blip r:embed="rId7"/>
          <a:stretch>
            <a:fillRect/>
          </a:stretch>
        </p:blipFill>
        <p:spPr>
          <a:xfrm>
            <a:off x="8976320" y="409285"/>
            <a:ext cx="540000" cy="371250"/>
          </a:xfrm>
          <a:prstGeom prst="rect">
            <a:avLst/>
          </a:prstGeom>
        </p:spPr>
      </p:pic>
      <p:pic>
        <p:nvPicPr>
          <p:cNvPr id="18" name="图片 17"/>
          <p:cNvPicPr>
            <a:picLocks noChangeAspect="1"/>
          </p:cNvPicPr>
          <p:nvPr/>
        </p:nvPicPr>
        <p:blipFill>
          <a:blip r:embed="rId8"/>
          <a:stretch>
            <a:fillRect/>
          </a:stretch>
        </p:blipFill>
        <p:spPr>
          <a:xfrm>
            <a:off x="592427" y="253170"/>
            <a:ext cx="795054" cy="419612"/>
          </a:xfrm>
          <a:prstGeom prst="rect">
            <a:avLst/>
          </a:prstGeom>
        </p:spPr>
      </p:pic>
      <p:pic>
        <p:nvPicPr>
          <p:cNvPr id="19" name="图片 18"/>
          <p:cNvPicPr>
            <a:picLocks noChangeAspect="1"/>
          </p:cNvPicPr>
          <p:nvPr/>
        </p:nvPicPr>
        <p:blipFill>
          <a:blip r:embed="rId9"/>
          <a:stretch>
            <a:fillRect/>
          </a:stretch>
        </p:blipFill>
        <p:spPr>
          <a:xfrm>
            <a:off x="10071183" y="44624"/>
            <a:ext cx="1289800" cy="954787"/>
          </a:xfrm>
          <a:prstGeom prst="rect">
            <a:avLst/>
          </a:prstGeom>
        </p:spPr>
      </p:pic>
      <p:pic>
        <p:nvPicPr>
          <p:cNvPr id="21" name="图片 20"/>
          <p:cNvPicPr>
            <a:picLocks noChangeAspect="1"/>
          </p:cNvPicPr>
          <p:nvPr/>
        </p:nvPicPr>
        <p:blipFill>
          <a:blip r:embed="rId10"/>
          <a:stretch>
            <a:fillRect/>
          </a:stretch>
        </p:blipFill>
        <p:spPr>
          <a:xfrm>
            <a:off x="1277256" y="5987792"/>
            <a:ext cx="2674144" cy="657577"/>
          </a:xfrm>
          <a:prstGeom prst="rect">
            <a:avLst/>
          </a:prstGeom>
        </p:spPr>
      </p:pic>
      <p:pic>
        <p:nvPicPr>
          <p:cNvPr id="10" name="图片 9"/>
          <p:cNvPicPr>
            <a:picLocks noChangeAspect="1"/>
          </p:cNvPicPr>
          <p:nvPr/>
        </p:nvPicPr>
        <p:blipFill>
          <a:blip r:embed="rId11"/>
          <a:stretch>
            <a:fillRect/>
          </a:stretch>
        </p:blipFill>
        <p:spPr>
          <a:xfrm>
            <a:off x="5410216" y="5518558"/>
            <a:ext cx="358788" cy="780892"/>
          </a:xfrm>
          <a:prstGeom prst="rect">
            <a:avLst/>
          </a:prstGeom>
        </p:spPr>
      </p:pic>
      <p:pic>
        <p:nvPicPr>
          <p:cNvPr id="9" name="图片 8"/>
          <p:cNvPicPr>
            <a:picLocks noChangeAspect="1"/>
          </p:cNvPicPr>
          <p:nvPr/>
        </p:nvPicPr>
        <p:blipFill>
          <a:blip r:embed="rId12"/>
          <a:stretch>
            <a:fillRect/>
          </a:stretch>
        </p:blipFill>
        <p:spPr>
          <a:xfrm>
            <a:off x="5734443" y="5486400"/>
            <a:ext cx="400998" cy="865311"/>
          </a:xfrm>
          <a:prstGeom prst="rect">
            <a:avLst/>
          </a:prstGeom>
        </p:spPr>
      </p:pic>
      <p:sp>
        <p:nvSpPr>
          <p:cNvPr id="23" name="矩形 22"/>
          <p:cNvSpPr/>
          <p:nvPr/>
        </p:nvSpPr>
        <p:spPr>
          <a:xfrm>
            <a:off x="3078479" y="-1465420"/>
            <a:ext cx="694006" cy="1258675"/>
          </a:xfrm>
          <a:prstGeom prst="rect">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4" name="矩形 23"/>
          <p:cNvSpPr/>
          <p:nvPr/>
        </p:nvSpPr>
        <p:spPr>
          <a:xfrm>
            <a:off x="3772485" y="-1465420"/>
            <a:ext cx="694006" cy="1258675"/>
          </a:xfrm>
          <a:prstGeom prst="rect">
            <a:avLst/>
          </a:prstGeom>
          <a:solidFill>
            <a:srgbClr val="FEBC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5" name="矩形 24"/>
          <p:cNvSpPr/>
          <p:nvPr/>
        </p:nvSpPr>
        <p:spPr>
          <a:xfrm>
            <a:off x="4466491" y="-1465420"/>
            <a:ext cx="694006" cy="1258675"/>
          </a:xfrm>
          <a:prstGeom prst="rect">
            <a:avLst/>
          </a:prstGeom>
          <a:solidFill>
            <a:srgbClr val="A88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6" name="矩形 25"/>
          <p:cNvSpPr/>
          <p:nvPr/>
        </p:nvSpPr>
        <p:spPr>
          <a:xfrm>
            <a:off x="5160498" y="-1465420"/>
            <a:ext cx="694006" cy="1258675"/>
          </a:xfrm>
          <a:prstGeom prst="rect">
            <a:avLst/>
          </a:prstGeom>
          <a:solidFill>
            <a:srgbClr val="FF6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7" name="矩形 26"/>
          <p:cNvSpPr/>
          <p:nvPr/>
        </p:nvSpPr>
        <p:spPr>
          <a:xfrm>
            <a:off x="5854504" y="-1465420"/>
            <a:ext cx="694006" cy="1258675"/>
          </a:xfrm>
          <a:prstGeom prst="rect">
            <a:avLst/>
          </a:prstGeom>
          <a:solidFill>
            <a:srgbClr val="45AF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5" name="图片 44"/>
          <p:cNvPicPr>
            <a:picLocks noChangeAspect="1"/>
          </p:cNvPicPr>
          <p:nvPr/>
        </p:nvPicPr>
        <p:blipFill>
          <a:blip r:embed="rId13"/>
          <a:stretch>
            <a:fillRect/>
          </a:stretch>
        </p:blipFill>
        <p:spPr>
          <a:xfrm>
            <a:off x="332129" y="5417100"/>
            <a:ext cx="4661345" cy="709752"/>
          </a:xfrm>
          <a:prstGeom prst="rect">
            <a:avLst/>
          </a:prstGeom>
        </p:spPr>
      </p:pic>
      <p:pic>
        <p:nvPicPr>
          <p:cNvPr id="44" name="图片 27">
            <a:extLst>
              <a:ext uri="{FF2B5EF4-FFF2-40B4-BE49-F238E27FC236}">
                <a16:creationId xmlns:a16="http://schemas.microsoft.com/office/drawing/2014/main" id="{BF181BF9-24E5-BF81-3033-4078A114D8CB}"/>
              </a:ext>
            </a:extLst>
          </p:cNvPr>
          <p:cNvPicPr>
            <a:picLocks noChangeAspect="1"/>
          </p:cNvPicPr>
          <p:nvPr/>
        </p:nvPicPr>
        <p:blipFill>
          <a:blip r:embed="rId14"/>
          <a:stretch>
            <a:fillRect/>
          </a:stretch>
        </p:blipFill>
        <p:spPr>
          <a:xfrm>
            <a:off x="5977178" y="1996309"/>
            <a:ext cx="440845" cy="623837"/>
          </a:xfrm>
          <a:prstGeom prst="rect">
            <a:avLst/>
          </a:prstGeom>
        </p:spPr>
      </p:pic>
      <p:grpSp>
        <p:nvGrpSpPr>
          <p:cNvPr id="46" name="组合 28">
            <a:extLst>
              <a:ext uri="{FF2B5EF4-FFF2-40B4-BE49-F238E27FC236}">
                <a16:creationId xmlns:a16="http://schemas.microsoft.com/office/drawing/2014/main" id="{A6AA2449-3198-02D3-AF67-2678EEB9C000}"/>
              </a:ext>
            </a:extLst>
          </p:cNvPr>
          <p:cNvGrpSpPr/>
          <p:nvPr/>
        </p:nvGrpSpPr>
        <p:grpSpPr>
          <a:xfrm>
            <a:off x="6677105" y="2087789"/>
            <a:ext cx="4099415" cy="516834"/>
            <a:chOff x="7553738" y="2050705"/>
            <a:chExt cx="3578087" cy="516834"/>
          </a:xfrm>
        </p:grpSpPr>
        <p:sp>
          <p:nvSpPr>
            <p:cNvPr id="47" name="圆角矩形 29">
              <a:extLst>
                <a:ext uri="{FF2B5EF4-FFF2-40B4-BE49-F238E27FC236}">
                  <a16:creationId xmlns:a16="http://schemas.microsoft.com/office/drawing/2014/main" id="{FCEC2957-5B86-C406-A03B-F7A9459EA5C4}"/>
                </a:ext>
              </a:extLst>
            </p:cNvPr>
            <p:cNvSpPr/>
            <p:nvPr/>
          </p:nvSpPr>
          <p:spPr>
            <a:xfrm>
              <a:off x="7553738" y="2050705"/>
              <a:ext cx="3578087" cy="516834"/>
            </a:xfrm>
            <a:prstGeom prst="roundRect">
              <a:avLst>
                <a:gd name="adj" fmla="val 29488"/>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Arial" panose="020B0604020202020204" pitchFamily="34" charset="0"/>
                <a:cs typeface="Arial" panose="020B0604020202020204" pitchFamily="34" charset="0"/>
              </a:endParaRPr>
            </a:p>
          </p:txBody>
        </p:sp>
        <p:sp>
          <p:nvSpPr>
            <p:cNvPr id="48" name="文本框 30">
              <a:extLst>
                <a:ext uri="{FF2B5EF4-FFF2-40B4-BE49-F238E27FC236}">
                  <a16:creationId xmlns:a16="http://schemas.microsoft.com/office/drawing/2014/main" id="{8056A75F-AE59-8663-20E4-74ED9E053FB6}"/>
                </a:ext>
              </a:extLst>
            </p:cNvPr>
            <p:cNvSpPr txBox="1"/>
            <p:nvPr/>
          </p:nvSpPr>
          <p:spPr>
            <a:xfrm>
              <a:off x="7675039" y="2065037"/>
              <a:ext cx="3071382" cy="461665"/>
            </a:xfrm>
            <a:prstGeom prst="rect">
              <a:avLst/>
            </a:prstGeom>
            <a:noFill/>
          </p:spPr>
          <p:txBody>
            <a:bodyPr wrap="square" rtlCol="0">
              <a:spAutoFit/>
            </a:bodyPr>
            <a:lstStyle/>
            <a:p>
              <a:pPr defTabSz="1218804">
                <a:defRPr/>
              </a:pPr>
              <a:r>
                <a:rPr lang="en-US" altLang="zh-CN" sz="2400" b="1" kern="0">
                  <a:solidFill>
                    <a:schemeClr val="bg1"/>
                  </a:solidFill>
                  <a:latin typeface="Arial" panose="020B0604020202020204" pitchFamily="34" charset="0"/>
                  <a:ea typeface="幼圆" panose="02010509060101010101" pitchFamily="49" charset="-122"/>
                  <a:cs typeface="Arial" panose="020B0604020202020204" pitchFamily="34" charset="0"/>
                </a:rPr>
                <a:t>A. Câm điếc bẩm sinh.</a:t>
              </a:r>
              <a:endParaRPr lang="zh-CN" altLang="en-US" sz="2400" b="1" kern="0" dirty="0">
                <a:solidFill>
                  <a:schemeClr val="bg1"/>
                </a:solidFill>
                <a:latin typeface="Arial" panose="020B0604020202020204" pitchFamily="34" charset="0"/>
                <a:ea typeface="幼圆" panose="02010509060101010101" pitchFamily="49" charset="-122"/>
                <a:cs typeface="Arial" panose="020B0604020202020204" pitchFamily="34" charset="0"/>
              </a:endParaRPr>
            </a:p>
          </p:txBody>
        </p:sp>
      </p:grpSp>
      <p:grpSp>
        <p:nvGrpSpPr>
          <p:cNvPr id="60" name="组合 31">
            <a:extLst>
              <a:ext uri="{FF2B5EF4-FFF2-40B4-BE49-F238E27FC236}">
                <a16:creationId xmlns:a16="http://schemas.microsoft.com/office/drawing/2014/main" id="{8FE7AAFE-7331-9660-ECC9-868635BCA991}"/>
              </a:ext>
            </a:extLst>
          </p:cNvPr>
          <p:cNvGrpSpPr/>
          <p:nvPr/>
        </p:nvGrpSpPr>
        <p:grpSpPr>
          <a:xfrm>
            <a:off x="6677106" y="2967227"/>
            <a:ext cx="4099415" cy="516834"/>
            <a:chOff x="7553738" y="2930980"/>
            <a:chExt cx="3578087" cy="516834"/>
          </a:xfrm>
        </p:grpSpPr>
        <p:sp>
          <p:nvSpPr>
            <p:cNvPr id="61" name="圆角矩形 32">
              <a:extLst>
                <a:ext uri="{FF2B5EF4-FFF2-40B4-BE49-F238E27FC236}">
                  <a16:creationId xmlns:a16="http://schemas.microsoft.com/office/drawing/2014/main" id="{9FB30B39-719D-D877-CCCE-A7C91193E689}"/>
                </a:ext>
              </a:extLst>
            </p:cNvPr>
            <p:cNvSpPr/>
            <p:nvPr/>
          </p:nvSpPr>
          <p:spPr>
            <a:xfrm>
              <a:off x="7553738" y="2930980"/>
              <a:ext cx="3578087" cy="516834"/>
            </a:xfrm>
            <a:prstGeom prst="roundRect">
              <a:avLst>
                <a:gd name="adj" fmla="val 29488"/>
              </a:avLst>
            </a:prstGeom>
            <a:solidFill>
              <a:srgbClr val="FEBC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Arial" panose="020B0604020202020204" pitchFamily="34" charset="0"/>
                <a:cs typeface="Arial" panose="020B0604020202020204" pitchFamily="34" charset="0"/>
              </a:endParaRPr>
            </a:p>
          </p:txBody>
        </p:sp>
        <p:sp>
          <p:nvSpPr>
            <p:cNvPr id="62" name="文本框 33">
              <a:extLst>
                <a:ext uri="{FF2B5EF4-FFF2-40B4-BE49-F238E27FC236}">
                  <a16:creationId xmlns:a16="http://schemas.microsoft.com/office/drawing/2014/main" id="{C134636A-BD69-064E-F755-5B845CC52067}"/>
                </a:ext>
              </a:extLst>
            </p:cNvPr>
            <p:cNvSpPr txBox="1"/>
            <p:nvPr/>
          </p:nvSpPr>
          <p:spPr>
            <a:xfrm>
              <a:off x="7675038" y="2932060"/>
              <a:ext cx="2710517" cy="461665"/>
            </a:xfrm>
            <a:prstGeom prst="rect">
              <a:avLst/>
            </a:prstGeom>
            <a:noFill/>
          </p:spPr>
          <p:txBody>
            <a:bodyPr wrap="square" rtlCol="0">
              <a:spAutoFit/>
            </a:bodyPr>
            <a:lstStyle/>
            <a:p>
              <a:pPr defTabSz="1218804">
                <a:defRPr/>
              </a:pPr>
              <a:r>
                <a:rPr lang="en-US" altLang="zh-CN" sz="2400" b="1" kern="0">
                  <a:solidFill>
                    <a:schemeClr val="bg1"/>
                  </a:solidFill>
                  <a:latin typeface="Arial" panose="020B0604020202020204" pitchFamily="34" charset="0"/>
                  <a:ea typeface="幼圆" panose="02010509060101010101" pitchFamily="49" charset="-122"/>
                  <a:cs typeface="Arial" panose="020B0604020202020204" pitchFamily="34" charset="0"/>
                </a:rPr>
                <a:t>B. Viêm loét dạ dày.</a:t>
              </a:r>
              <a:endParaRPr lang="zh-CN" altLang="en-US" sz="2400" b="1" kern="0" dirty="0">
                <a:solidFill>
                  <a:schemeClr val="bg1"/>
                </a:solidFill>
                <a:latin typeface="Arial" panose="020B0604020202020204" pitchFamily="34" charset="0"/>
                <a:ea typeface="幼圆" panose="02010509060101010101" pitchFamily="49" charset="-122"/>
                <a:cs typeface="Arial" panose="020B0604020202020204" pitchFamily="34" charset="0"/>
              </a:endParaRPr>
            </a:p>
          </p:txBody>
        </p:sp>
      </p:grpSp>
      <p:grpSp>
        <p:nvGrpSpPr>
          <p:cNvPr id="63" name="组合 34">
            <a:extLst>
              <a:ext uri="{FF2B5EF4-FFF2-40B4-BE49-F238E27FC236}">
                <a16:creationId xmlns:a16="http://schemas.microsoft.com/office/drawing/2014/main" id="{BDC99FF7-16C6-6CF8-635A-9D1683FF1B62}"/>
              </a:ext>
            </a:extLst>
          </p:cNvPr>
          <p:cNvGrpSpPr/>
          <p:nvPr/>
        </p:nvGrpSpPr>
        <p:grpSpPr>
          <a:xfrm>
            <a:off x="6677106" y="3920359"/>
            <a:ext cx="4099415" cy="516834"/>
            <a:chOff x="7553738" y="3789239"/>
            <a:chExt cx="3578087" cy="516834"/>
          </a:xfrm>
        </p:grpSpPr>
        <p:sp>
          <p:nvSpPr>
            <p:cNvPr id="64" name="圆角矩形 35">
              <a:extLst>
                <a:ext uri="{FF2B5EF4-FFF2-40B4-BE49-F238E27FC236}">
                  <a16:creationId xmlns:a16="http://schemas.microsoft.com/office/drawing/2014/main" id="{ADA60D14-60BF-33E3-480D-B66FC994AAAA}"/>
                </a:ext>
              </a:extLst>
            </p:cNvPr>
            <p:cNvSpPr/>
            <p:nvPr/>
          </p:nvSpPr>
          <p:spPr>
            <a:xfrm>
              <a:off x="7553738" y="3789239"/>
              <a:ext cx="3578087" cy="516834"/>
            </a:xfrm>
            <a:prstGeom prst="roundRect">
              <a:avLst>
                <a:gd name="adj" fmla="val 29488"/>
              </a:avLst>
            </a:prstGeom>
            <a:solidFill>
              <a:srgbClr val="A88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Arial" panose="020B0604020202020204" pitchFamily="34" charset="0"/>
                <a:cs typeface="Arial" panose="020B0604020202020204" pitchFamily="34" charset="0"/>
              </a:endParaRPr>
            </a:p>
          </p:txBody>
        </p:sp>
        <p:sp>
          <p:nvSpPr>
            <p:cNvPr id="65" name="文本框 36">
              <a:extLst>
                <a:ext uri="{FF2B5EF4-FFF2-40B4-BE49-F238E27FC236}">
                  <a16:creationId xmlns:a16="http://schemas.microsoft.com/office/drawing/2014/main" id="{A315D6DB-CEBD-074F-0D1E-CB6D70A7806B}"/>
                </a:ext>
              </a:extLst>
            </p:cNvPr>
            <p:cNvSpPr txBox="1"/>
            <p:nvPr/>
          </p:nvSpPr>
          <p:spPr>
            <a:xfrm>
              <a:off x="7675038" y="3798003"/>
              <a:ext cx="2763567" cy="461665"/>
            </a:xfrm>
            <a:prstGeom prst="rect">
              <a:avLst/>
            </a:prstGeom>
            <a:noFill/>
          </p:spPr>
          <p:txBody>
            <a:bodyPr wrap="square" rtlCol="0">
              <a:spAutoFit/>
            </a:bodyPr>
            <a:lstStyle/>
            <a:p>
              <a:pPr defTabSz="1218804">
                <a:defRPr/>
              </a:pPr>
              <a:r>
                <a:rPr lang="en-US" altLang="zh-CN" sz="2400" b="1" kern="0">
                  <a:solidFill>
                    <a:schemeClr val="bg1"/>
                  </a:solidFill>
                  <a:latin typeface="Arial" panose="020B0604020202020204" pitchFamily="34" charset="0"/>
                  <a:ea typeface="幼圆" panose="02010509060101010101" pitchFamily="49" charset="-122"/>
                  <a:cs typeface="Arial" panose="020B0604020202020204" pitchFamily="34" charset="0"/>
                </a:rPr>
                <a:t>C. Hở khe môi, hàm.</a:t>
              </a:r>
              <a:endParaRPr lang="zh-CN" altLang="en-US" sz="2400" b="1" kern="0" dirty="0">
                <a:solidFill>
                  <a:schemeClr val="bg1"/>
                </a:solidFill>
                <a:latin typeface="Arial" panose="020B0604020202020204" pitchFamily="34" charset="0"/>
                <a:ea typeface="幼圆" panose="02010509060101010101" pitchFamily="49" charset="-122"/>
                <a:cs typeface="Arial" panose="020B0604020202020204" pitchFamily="34" charset="0"/>
              </a:endParaRPr>
            </a:p>
          </p:txBody>
        </p:sp>
      </p:grpSp>
      <p:grpSp>
        <p:nvGrpSpPr>
          <p:cNvPr id="66" name="组合 37">
            <a:extLst>
              <a:ext uri="{FF2B5EF4-FFF2-40B4-BE49-F238E27FC236}">
                <a16:creationId xmlns:a16="http://schemas.microsoft.com/office/drawing/2014/main" id="{22720230-A4A9-89F4-7A15-2756E8D28E92}"/>
              </a:ext>
            </a:extLst>
          </p:cNvPr>
          <p:cNvGrpSpPr/>
          <p:nvPr/>
        </p:nvGrpSpPr>
        <p:grpSpPr>
          <a:xfrm>
            <a:off x="6672064" y="4839331"/>
            <a:ext cx="4099415" cy="522098"/>
            <a:chOff x="7553738" y="4664250"/>
            <a:chExt cx="3578087" cy="522098"/>
          </a:xfrm>
        </p:grpSpPr>
        <p:sp>
          <p:nvSpPr>
            <p:cNvPr id="67" name="圆角矩形 38">
              <a:extLst>
                <a:ext uri="{FF2B5EF4-FFF2-40B4-BE49-F238E27FC236}">
                  <a16:creationId xmlns:a16="http://schemas.microsoft.com/office/drawing/2014/main" id="{0A85DC68-8A39-D736-0BC8-DC5E36D5A9FF}"/>
                </a:ext>
              </a:extLst>
            </p:cNvPr>
            <p:cNvSpPr/>
            <p:nvPr/>
          </p:nvSpPr>
          <p:spPr>
            <a:xfrm>
              <a:off x="7553738" y="4669514"/>
              <a:ext cx="3578087" cy="516834"/>
            </a:xfrm>
            <a:prstGeom prst="roundRect">
              <a:avLst>
                <a:gd name="adj" fmla="val 29488"/>
              </a:avLst>
            </a:prstGeom>
            <a:solidFill>
              <a:srgbClr val="FF6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Arial" panose="020B0604020202020204" pitchFamily="34" charset="0"/>
                <a:cs typeface="Arial" panose="020B0604020202020204" pitchFamily="34" charset="0"/>
              </a:endParaRPr>
            </a:p>
          </p:txBody>
        </p:sp>
        <p:sp>
          <p:nvSpPr>
            <p:cNvPr id="68" name="文本框 39">
              <a:extLst>
                <a:ext uri="{FF2B5EF4-FFF2-40B4-BE49-F238E27FC236}">
                  <a16:creationId xmlns:a16="http://schemas.microsoft.com/office/drawing/2014/main" id="{600B99CE-9C12-63CE-DB88-3389A940FCE3}"/>
                </a:ext>
              </a:extLst>
            </p:cNvPr>
            <p:cNvSpPr txBox="1"/>
            <p:nvPr/>
          </p:nvSpPr>
          <p:spPr>
            <a:xfrm>
              <a:off x="7679438" y="4664250"/>
              <a:ext cx="1947893" cy="461665"/>
            </a:xfrm>
            <a:prstGeom prst="rect">
              <a:avLst/>
            </a:prstGeom>
            <a:noFill/>
          </p:spPr>
          <p:txBody>
            <a:bodyPr wrap="square" rtlCol="0">
              <a:spAutoFit/>
            </a:bodyPr>
            <a:lstStyle/>
            <a:p>
              <a:pPr defTabSz="1218804">
                <a:defRPr/>
              </a:pPr>
              <a:r>
                <a:rPr lang="en-US" altLang="zh-CN" sz="2400" b="1" kern="0">
                  <a:solidFill>
                    <a:schemeClr val="bg1"/>
                  </a:solidFill>
                  <a:latin typeface="Arial" panose="020B0604020202020204" pitchFamily="34" charset="0"/>
                  <a:ea typeface="幼圆" panose="02010509060101010101" pitchFamily="49" charset="-122"/>
                  <a:cs typeface="Arial" panose="020B0604020202020204" pitchFamily="34" charset="0"/>
                </a:rPr>
                <a:t>D. Bạch tạng.</a:t>
              </a:r>
              <a:endParaRPr lang="zh-CN" altLang="en-US" sz="2400" b="1" kern="0" dirty="0">
                <a:solidFill>
                  <a:schemeClr val="bg1"/>
                </a:solidFill>
                <a:latin typeface="Arial" panose="020B0604020202020204" pitchFamily="34" charset="0"/>
                <a:ea typeface="幼圆" panose="02010509060101010101" pitchFamily="49" charset="-122"/>
                <a:cs typeface="Arial" panose="020B0604020202020204" pitchFamily="34" charset="0"/>
              </a:endParaRPr>
            </a:p>
          </p:txBody>
        </p:sp>
      </p:grpSp>
      <p:pic>
        <p:nvPicPr>
          <p:cNvPr id="69" name="图片 40">
            <a:extLst>
              <a:ext uri="{FF2B5EF4-FFF2-40B4-BE49-F238E27FC236}">
                <a16:creationId xmlns:a16="http://schemas.microsoft.com/office/drawing/2014/main" id="{1A15FB3B-5559-A9C9-D76E-4D008849DF1E}"/>
              </a:ext>
            </a:extLst>
          </p:cNvPr>
          <p:cNvPicPr>
            <a:picLocks noChangeAspect="1"/>
          </p:cNvPicPr>
          <p:nvPr/>
        </p:nvPicPr>
        <p:blipFill>
          <a:blip r:embed="rId14"/>
          <a:stretch>
            <a:fillRect/>
          </a:stretch>
        </p:blipFill>
        <p:spPr>
          <a:xfrm>
            <a:off x="5977176" y="2958334"/>
            <a:ext cx="440845" cy="623837"/>
          </a:xfrm>
          <a:prstGeom prst="rect">
            <a:avLst/>
          </a:prstGeom>
        </p:spPr>
      </p:pic>
      <p:pic>
        <p:nvPicPr>
          <p:cNvPr id="70" name="图片 41">
            <a:extLst>
              <a:ext uri="{FF2B5EF4-FFF2-40B4-BE49-F238E27FC236}">
                <a16:creationId xmlns:a16="http://schemas.microsoft.com/office/drawing/2014/main" id="{2EC0589F-1413-91C0-3DE2-364F7FAAD3ED}"/>
              </a:ext>
            </a:extLst>
          </p:cNvPr>
          <p:cNvPicPr>
            <a:picLocks noChangeAspect="1"/>
          </p:cNvPicPr>
          <p:nvPr/>
        </p:nvPicPr>
        <p:blipFill>
          <a:blip r:embed="rId14"/>
          <a:stretch>
            <a:fillRect/>
          </a:stretch>
        </p:blipFill>
        <p:spPr>
          <a:xfrm>
            <a:off x="5977176" y="3920359"/>
            <a:ext cx="440845" cy="623837"/>
          </a:xfrm>
          <a:prstGeom prst="rect">
            <a:avLst/>
          </a:prstGeom>
        </p:spPr>
      </p:pic>
      <p:pic>
        <p:nvPicPr>
          <p:cNvPr id="71" name="图片 42">
            <a:extLst>
              <a:ext uri="{FF2B5EF4-FFF2-40B4-BE49-F238E27FC236}">
                <a16:creationId xmlns:a16="http://schemas.microsoft.com/office/drawing/2014/main" id="{78D26377-8601-AD62-C464-3A17530511BA}"/>
              </a:ext>
            </a:extLst>
          </p:cNvPr>
          <p:cNvPicPr>
            <a:picLocks noChangeAspect="1"/>
          </p:cNvPicPr>
          <p:nvPr/>
        </p:nvPicPr>
        <p:blipFill>
          <a:blip r:embed="rId14"/>
          <a:stretch>
            <a:fillRect/>
          </a:stretch>
        </p:blipFill>
        <p:spPr>
          <a:xfrm>
            <a:off x="5977176" y="4839331"/>
            <a:ext cx="440845" cy="623837"/>
          </a:xfrm>
          <a:prstGeom prst="rect">
            <a:avLst/>
          </a:prstGeom>
        </p:spPr>
      </p:pic>
      <p:sp>
        <p:nvSpPr>
          <p:cNvPr id="73" name="TextBox 72">
            <a:extLst>
              <a:ext uri="{FF2B5EF4-FFF2-40B4-BE49-F238E27FC236}">
                <a16:creationId xmlns:a16="http://schemas.microsoft.com/office/drawing/2014/main" id="{B9F38E16-77EB-8335-2F4A-C53D23439001}"/>
              </a:ext>
            </a:extLst>
          </p:cNvPr>
          <p:cNvSpPr txBox="1"/>
          <p:nvPr/>
        </p:nvSpPr>
        <p:spPr>
          <a:xfrm>
            <a:off x="1387481" y="1338513"/>
            <a:ext cx="9717455" cy="461665"/>
          </a:xfrm>
          <a:prstGeom prst="rect">
            <a:avLst/>
          </a:prstGeom>
          <a:noFill/>
        </p:spPr>
        <p:txBody>
          <a:bodyPr wrap="square">
            <a:spAutoFit/>
          </a:bodyPr>
          <a:lstStyle/>
          <a:p>
            <a:r>
              <a:rPr lang="vi-VN" sz="2400" b="1"/>
              <a:t>Câu 1. Bệnh/tật nào dưới đây </a:t>
            </a:r>
            <a:r>
              <a:rPr lang="vi-VN" sz="2400" b="1">
                <a:solidFill>
                  <a:srgbClr val="C00000"/>
                </a:solidFill>
              </a:rPr>
              <a:t>không phải </a:t>
            </a:r>
            <a:r>
              <a:rPr lang="vi-VN" sz="2400" b="1"/>
              <a:t>là bệnh/tật di truyền?</a:t>
            </a:r>
            <a:endParaRPr lang="en-US" sz="2400" b="1"/>
          </a:p>
        </p:txBody>
      </p:sp>
      <p:grpSp>
        <p:nvGrpSpPr>
          <p:cNvPr id="74" name="组合 52">
            <a:extLst>
              <a:ext uri="{FF2B5EF4-FFF2-40B4-BE49-F238E27FC236}">
                <a16:creationId xmlns:a16="http://schemas.microsoft.com/office/drawing/2014/main" id="{F43CB0F3-E946-32B6-8B1D-883583A9C024}"/>
              </a:ext>
            </a:extLst>
          </p:cNvPr>
          <p:cNvGrpSpPr/>
          <p:nvPr/>
        </p:nvGrpSpPr>
        <p:grpSpPr>
          <a:xfrm flipH="1">
            <a:off x="2322694" y="2946875"/>
            <a:ext cx="2205573" cy="1346221"/>
            <a:chOff x="3505786" y="1556624"/>
            <a:chExt cx="2133600" cy="2048256"/>
          </a:xfrm>
        </p:grpSpPr>
        <p:pic>
          <p:nvPicPr>
            <p:cNvPr id="75" name="图片 53">
              <a:extLst>
                <a:ext uri="{FF2B5EF4-FFF2-40B4-BE49-F238E27FC236}">
                  <a16:creationId xmlns:a16="http://schemas.microsoft.com/office/drawing/2014/main" id="{06DC454B-C4F0-DEB5-4F47-A9D3D991C7B1}"/>
                </a:ext>
              </a:extLst>
            </p:cNvPr>
            <p:cNvPicPr>
              <a:picLocks noChangeAspect="1"/>
            </p:cNvPicPr>
            <p:nvPr/>
          </p:nvPicPr>
          <p:blipFill>
            <a:blip r:embed="rId15"/>
            <a:stretch>
              <a:fillRect/>
            </a:stretch>
          </p:blipFill>
          <p:spPr>
            <a:xfrm flipH="1">
              <a:off x="3505786" y="1556624"/>
              <a:ext cx="2133600" cy="2048256"/>
            </a:xfrm>
            <a:prstGeom prst="rect">
              <a:avLst/>
            </a:prstGeom>
          </p:spPr>
        </p:pic>
        <p:sp>
          <p:nvSpPr>
            <p:cNvPr id="76" name="文本框 54">
              <a:extLst>
                <a:ext uri="{FF2B5EF4-FFF2-40B4-BE49-F238E27FC236}">
                  <a16:creationId xmlns:a16="http://schemas.microsoft.com/office/drawing/2014/main" id="{F3B0BB29-1218-4AE2-6480-524C490B9B65}"/>
                </a:ext>
              </a:extLst>
            </p:cNvPr>
            <p:cNvSpPr txBox="1"/>
            <p:nvPr/>
          </p:nvSpPr>
          <p:spPr>
            <a:xfrm>
              <a:off x="4063828" y="1724704"/>
              <a:ext cx="1114533" cy="1318848"/>
            </a:xfrm>
            <a:prstGeom prst="rect">
              <a:avLst/>
            </a:prstGeom>
            <a:noFill/>
            <a:effectLst/>
          </p:spPr>
          <p:txBody>
            <a:bodyPr wrap="square" rtlCol="0">
              <a:spAutoFit/>
            </a:bodyPr>
            <a:lstStyle/>
            <a:p>
              <a:pPr algn="ctr"/>
              <a:r>
                <a:rPr lang="en-US" altLang="zh-CN" sz="6600" b="1">
                  <a:solidFill>
                    <a:schemeClr val="bg1"/>
                  </a:solidFill>
                  <a:latin typeface="Arial" panose="020B0604020202020204" pitchFamily="34" charset="0"/>
                  <a:ea typeface="方正姚体" panose="02010601030101010101" pitchFamily="2" charset="-122"/>
                  <a:cs typeface="Arial" panose="020B0604020202020204" pitchFamily="34" charset="0"/>
                </a:rPr>
                <a:t>B</a:t>
              </a:r>
              <a:endParaRPr lang="zh-CN" altLang="en-US" sz="6600" b="1" dirty="0">
                <a:solidFill>
                  <a:schemeClr val="bg1"/>
                </a:solidFill>
                <a:latin typeface="Arial" panose="020B0604020202020204" pitchFamily="34" charset="0"/>
                <a:ea typeface="方正姚体" panose="02010601030101010101" pitchFamily="2" charset="-122"/>
                <a:cs typeface="Arial" panose="020B0604020202020204" pitchFamily="34" charset="0"/>
              </a:endParaRPr>
            </a:p>
          </p:txBody>
        </p:sp>
      </p:grpSp>
    </p:spTree>
    <p:extLst>
      <p:ext uri="{BB962C8B-B14F-4D97-AF65-F5344CB8AC3E}">
        <p14:creationId xmlns:p14="http://schemas.microsoft.com/office/powerpoint/2010/main" val="27831329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1000"/>
                                        <p:tgtEl>
                                          <p:spTgt spid="44"/>
                                        </p:tgtEl>
                                      </p:cBhvr>
                                    </p:animEffect>
                                    <p:anim calcmode="lin" valueType="num">
                                      <p:cBhvr>
                                        <p:cTn id="8" dur="1000" fill="hold"/>
                                        <p:tgtEl>
                                          <p:spTgt spid="44"/>
                                        </p:tgtEl>
                                        <p:attrNameLst>
                                          <p:attrName>ppt_x</p:attrName>
                                        </p:attrNameLst>
                                      </p:cBhvr>
                                      <p:tavLst>
                                        <p:tav tm="0">
                                          <p:val>
                                            <p:strVal val="#ppt_x"/>
                                          </p:val>
                                        </p:tav>
                                        <p:tav tm="100000">
                                          <p:val>
                                            <p:strVal val="#ppt_x"/>
                                          </p:val>
                                        </p:tav>
                                      </p:tavLst>
                                    </p:anim>
                                    <p:anim calcmode="lin" valueType="num">
                                      <p:cBhvr>
                                        <p:cTn id="9" dur="1000" fill="hold"/>
                                        <p:tgtEl>
                                          <p:spTgt spid="4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nodeType="afterEffect">
                                  <p:stCondLst>
                                    <p:cond delay="0"/>
                                  </p:stCondLst>
                                  <p:childTnLst>
                                    <p:set>
                                      <p:cBhvr>
                                        <p:cTn id="12" dur="1" fill="hold">
                                          <p:stCondLst>
                                            <p:cond delay="0"/>
                                          </p:stCondLst>
                                        </p:cTn>
                                        <p:tgtEl>
                                          <p:spTgt spid="46"/>
                                        </p:tgtEl>
                                        <p:attrNameLst>
                                          <p:attrName>style.visibility</p:attrName>
                                        </p:attrNameLst>
                                      </p:cBhvr>
                                      <p:to>
                                        <p:strVal val="visible"/>
                                      </p:to>
                                    </p:set>
                                    <p:animEffect transition="in" filter="wipe(left)">
                                      <p:cBhvr>
                                        <p:cTn id="13" dur="500"/>
                                        <p:tgtEl>
                                          <p:spTgt spid="46"/>
                                        </p:tgtEl>
                                      </p:cBhvr>
                                    </p:animEffect>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69"/>
                                        </p:tgtEl>
                                        <p:attrNameLst>
                                          <p:attrName>style.visibility</p:attrName>
                                        </p:attrNameLst>
                                      </p:cBhvr>
                                      <p:to>
                                        <p:strVal val="visible"/>
                                      </p:to>
                                    </p:set>
                                    <p:animEffect transition="in" filter="fade">
                                      <p:cBhvr>
                                        <p:cTn id="17" dur="1000"/>
                                        <p:tgtEl>
                                          <p:spTgt spid="69"/>
                                        </p:tgtEl>
                                      </p:cBhvr>
                                    </p:animEffect>
                                    <p:anim calcmode="lin" valueType="num">
                                      <p:cBhvr>
                                        <p:cTn id="18" dur="1000" fill="hold"/>
                                        <p:tgtEl>
                                          <p:spTgt spid="69"/>
                                        </p:tgtEl>
                                        <p:attrNameLst>
                                          <p:attrName>ppt_x</p:attrName>
                                        </p:attrNameLst>
                                      </p:cBhvr>
                                      <p:tavLst>
                                        <p:tav tm="0">
                                          <p:val>
                                            <p:strVal val="#ppt_x"/>
                                          </p:val>
                                        </p:tav>
                                        <p:tav tm="100000">
                                          <p:val>
                                            <p:strVal val="#ppt_x"/>
                                          </p:val>
                                        </p:tav>
                                      </p:tavLst>
                                    </p:anim>
                                    <p:anim calcmode="lin" valueType="num">
                                      <p:cBhvr>
                                        <p:cTn id="19" dur="1000" fill="hold"/>
                                        <p:tgtEl>
                                          <p:spTgt spid="69"/>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22" presetClass="entr" presetSubtype="8" fill="hold" nodeType="afterEffect">
                                  <p:stCondLst>
                                    <p:cond delay="0"/>
                                  </p:stCondLst>
                                  <p:childTnLst>
                                    <p:set>
                                      <p:cBhvr>
                                        <p:cTn id="22" dur="1" fill="hold">
                                          <p:stCondLst>
                                            <p:cond delay="0"/>
                                          </p:stCondLst>
                                        </p:cTn>
                                        <p:tgtEl>
                                          <p:spTgt spid="60"/>
                                        </p:tgtEl>
                                        <p:attrNameLst>
                                          <p:attrName>style.visibility</p:attrName>
                                        </p:attrNameLst>
                                      </p:cBhvr>
                                      <p:to>
                                        <p:strVal val="visible"/>
                                      </p:to>
                                    </p:set>
                                    <p:animEffect transition="in" filter="wipe(left)">
                                      <p:cBhvr>
                                        <p:cTn id="23" dur="500"/>
                                        <p:tgtEl>
                                          <p:spTgt spid="60"/>
                                        </p:tgtEl>
                                      </p:cBhvr>
                                    </p:animEffect>
                                  </p:childTnLst>
                                </p:cTn>
                              </p:par>
                            </p:childTnLst>
                          </p:cTn>
                        </p:par>
                        <p:par>
                          <p:cTn id="24" fill="hold">
                            <p:stCondLst>
                              <p:cond delay="3000"/>
                            </p:stCondLst>
                            <p:childTnLst>
                              <p:par>
                                <p:cTn id="25" presetID="42" presetClass="entr" presetSubtype="0" fill="hold" nodeType="afterEffect">
                                  <p:stCondLst>
                                    <p:cond delay="0"/>
                                  </p:stCondLst>
                                  <p:childTnLst>
                                    <p:set>
                                      <p:cBhvr>
                                        <p:cTn id="26" dur="1" fill="hold">
                                          <p:stCondLst>
                                            <p:cond delay="0"/>
                                          </p:stCondLst>
                                        </p:cTn>
                                        <p:tgtEl>
                                          <p:spTgt spid="70"/>
                                        </p:tgtEl>
                                        <p:attrNameLst>
                                          <p:attrName>style.visibility</p:attrName>
                                        </p:attrNameLst>
                                      </p:cBhvr>
                                      <p:to>
                                        <p:strVal val="visible"/>
                                      </p:to>
                                    </p:set>
                                    <p:animEffect transition="in" filter="fade">
                                      <p:cBhvr>
                                        <p:cTn id="27" dur="1000"/>
                                        <p:tgtEl>
                                          <p:spTgt spid="70"/>
                                        </p:tgtEl>
                                      </p:cBhvr>
                                    </p:animEffect>
                                    <p:anim calcmode="lin" valueType="num">
                                      <p:cBhvr>
                                        <p:cTn id="28" dur="1000" fill="hold"/>
                                        <p:tgtEl>
                                          <p:spTgt spid="70"/>
                                        </p:tgtEl>
                                        <p:attrNameLst>
                                          <p:attrName>ppt_x</p:attrName>
                                        </p:attrNameLst>
                                      </p:cBhvr>
                                      <p:tavLst>
                                        <p:tav tm="0">
                                          <p:val>
                                            <p:strVal val="#ppt_x"/>
                                          </p:val>
                                        </p:tav>
                                        <p:tav tm="100000">
                                          <p:val>
                                            <p:strVal val="#ppt_x"/>
                                          </p:val>
                                        </p:tav>
                                      </p:tavLst>
                                    </p:anim>
                                    <p:anim calcmode="lin" valueType="num">
                                      <p:cBhvr>
                                        <p:cTn id="29" dur="1000" fill="hold"/>
                                        <p:tgtEl>
                                          <p:spTgt spid="70"/>
                                        </p:tgtEl>
                                        <p:attrNameLst>
                                          <p:attrName>ppt_y</p:attrName>
                                        </p:attrNameLst>
                                      </p:cBhvr>
                                      <p:tavLst>
                                        <p:tav tm="0">
                                          <p:val>
                                            <p:strVal val="#ppt_y+.1"/>
                                          </p:val>
                                        </p:tav>
                                        <p:tav tm="100000">
                                          <p:val>
                                            <p:strVal val="#ppt_y"/>
                                          </p:val>
                                        </p:tav>
                                      </p:tavLst>
                                    </p:anim>
                                  </p:childTnLst>
                                </p:cTn>
                              </p:par>
                            </p:childTnLst>
                          </p:cTn>
                        </p:par>
                        <p:par>
                          <p:cTn id="30" fill="hold">
                            <p:stCondLst>
                              <p:cond delay="4000"/>
                            </p:stCondLst>
                            <p:childTnLst>
                              <p:par>
                                <p:cTn id="31" presetID="22" presetClass="entr" presetSubtype="8" fill="hold" nodeType="afterEffect">
                                  <p:stCondLst>
                                    <p:cond delay="0"/>
                                  </p:stCondLst>
                                  <p:childTnLst>
                                    <p:set>
                                      <p:cBhvr>
                                        <p:cTn id="32" dur="1" fill="hold">
                                          <p:stCondLst>
                                            <p:cond delay="0"/>
                                          </p:stCondLst>
                                        </p:cTn>
                                        <p:tgtEl>
                                          <p:spTgt spid="63"/>
                                        </p:tgtEl>
                                        <p:attrNameLst>
                                          <p:attrName>style.visibility</p:attrName>
                                        </p:attrNameLst>
                                      </p:cBhvr>
                                      <p:to>
                                        <p:strVal val="visible"/>
                                      </p:to>
                                    </p:set>
                                    <p:animEffect transition="in" filter="wipe(left)">
                                      <p:cBhvr>
                                        <p:cTn id="33" dur="500"/>
                                        <p:tgtEl>
                                          <p:spTgt spid="63"/>
                                        </p:tgtEl>
                                      </p:cBhvr>
                                    </p:animEffect>
                                  </p:childTnLst>
                                </p:cTn>
                              </p:par>
                            </p:childTnLst>
                          </p:cTn>
                        </p:par>
                        <p:par>
                          <p:cTn id="34" fill="hold">
                            <p:stCondLst>
                              <p:cond delay="4500"/>
                            </p:stCondLst>
                            <p:childTnLst>
                              <p:par>
                                <p:cTn id="35" presetID="42" presetClass="entr" presetSubtype="0" fill="hold" nodeType="afterEffect">
                                  <p:stCondLst>
                                    <p:cond delay="0"/>
                                  </p:stCondLst>
                                  <p:childTnLst>
                                    <p:set>
                                      <p:cBhvr>
                                        <p:cTn id="36" dur="1" fill="hold">
                                          <p:stCondLst>
                                            <p:cond delay="0"/>
                                          </p:stCondLst>
                                        </p:cTn>
                                        <p:tgtEl>
                                          <p:spTgt spid="71"/>
                                        </p:tgtEl>
                                        <p:attrNameLst>
                                          <p:attrName>style.visibility</p:attrName>
                                        </p:attrNameLst>
                                      </p:cBhvr>
                                      <p:to>
                                        <p:strVal val="visible"/>
                                      </p:to>
                                    </p:set>
                                    <p:animEffect transition="in" filter="fade">
                                      <p:cBhvr>
                                        <p:cTn id="37" dur="1000"/>
                                        <p:tgtEl>
                                          <p:spTgt spid="71"/>
                                        </p:tgtEl>
                                      </p:cBhvr>
                                    </p:animEffect>
                                    <p:anim calcmode="lin" valueType="num">
                                      <p:cBhvr>
                                        <p:cTn id="38" dur="1000" fill="hold"/>
                                        <p:tgtEl>
                                          <p:spTgt spid="71"/>
                                        </p:tgtEl>
                                        <p:attrNameLst>
                                          <p:attrName>ppt_x</p:attrName>
                                        </p:attrNameLst>
                                      </p:cBhvr>
                                      <p:tavLst>
                                        <p:tav tm="0">
                                          <p:val>
                                            <p:strVal val="#ppt_x"/>
                                          </p:val>
                                        </p:tav>
                                        <p:tav tm="100000">
                                          <p:val>
                                            <p:strVal val="#ppt_x"/>
                                          </p:val>
                                        </p:tav>
                                      </p:tavLst>
                                    </p:anim>
                                    <p:anim calcmode="lin" valueType="num">
                                      <p:cBhvr>
                                        <p:cTn id="39" dur="1000" fill="hold"/>
                                        <p:tgtEl>
                                          <p:spTgt spid="71"/>
                                        </p:tgtEl>
                                        <p:attrNameLst>
                                          <p:attrName>ppt_y</p:attrName>
                                        </p:attrNameLst>
                                      </p:cBhvr>
                                      <p:tavLst>
                                        <p:tav tm="0">
                                          <p:val>
                                            <p:strVal val="#ppt_y+.1"/>
                                          </p:val>
                                        </p:tav>
                                        <p:tav tm="100000">
                                          <p:val>
                                            <p:strVal val="#ppt_y"/>
                                          </p:val>
                                        </p:tav>
                                      </p:tavLst>
                                    </p:anim>
                                  </p:childTnLst>
                                </p:cTn>
                              </p:par>
                            </p:childTnLst>
                          </p:cTn>
                        </p:par>
                        <p:par>
                          <p:cTn id="40" fill="hold">
                            <p:stCondLst>
                              <p:cond delay="5500"/>
                            </p:stCondLst>
                            <p:childTnLst>
                              <p:par>
                                <p:cTn id="41" presetID="22" presetClass="entr" presetSubtype="8" fill="hold" nodeType="afterEffect">
                                  <p:stCondLst>
                                    <p:cond delay="0"/>
                                  </p:stCondLst>
                                  <p:childTnLst>
                                    <p:set>
                                      <p:cBhvr>
                                        <p:cTn id="42" dur="1" fill="hold">
                                          <p:stCondLst>
                                            <p:cond delay="0"/>
                                          </p:stCondLst>
                                        </p:cTn>
                                        <p:tgtEl>
                                          <p:spTgt spid="66"/>
                                        </p:tgtEl>
                                        <p:attrNameLst>
                                          <p:attrName>style.visibility</p:attrName>
                                        </p:attrNameLst>
                                      </p:cBhvr>
                                      <p:to>
                                        <p:strVal val="visible"/>
                                      </p:to>
                                    </p:set>
                                    <p:animEffect transition="in" filter="wipe(left)">
                                      <p:cBhvr>
                                        <p:cTn id="43" dur="500"/>
                                        <p:tgtEl>
                                          <p:spTgt spid="66"/>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74"/>
                                        </p:tgtEl>
                                        <p:attrNameLst>
                                          <p:attrName>style.visibility</p:attrName>
                                        </p:attrNameLst>
                                      </p:cBhvr>
                                      <p:to>
                                        <p:strVal val="visible"/>
                                      </p:to>
                                    </p:set>
                                    <p:animEffect transition="in" filter="wipe(down)">
                                      <p:cBhvr>
                                        <p:cTn id="48"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3"/>
          <a:stretch>
            <a:fillRect/>
          </a:stretch>
        </p:blipFill>
        <p:spPr>
          <a:xfrm>
            <a:off x="404616" y="325260"/>
            <a:ext cx="11188006" cy="3592968"/>
          </a:xfrm>
          <a:prstGeom prst="rect">
            <a:avLst/>
          </a:prstGeom>
        </p:spPr>
      </p:pic>
      <p:pic>
        <p:nvPicPr>
          <p:cNvPr id="4" name="图片 3"/>
          <p:cNvPicPr>
            <a:picLocks noChangeAspect="1"/>
          </p:cNvPicPr>
          <p:nvPr/>
        </p:nvPicPr>
        <p:blipFill>
          <a:blip r:embed="rId4"/>
          <a:stretch>
            <a:fillRect/>
          </a:stretch>
        </p:blipFill>
        <p:spPr>
          <a:xfrm>
            <a:off x="0" y="5486400"/>
            <a:ext cx="12163928" cy="1371600"/>
          </a:xfrm>
          <a:prstGeom prst="rect">
            <a:avLst/>
          </a:prstGeom>
        </p:spPr>
      </p:pic>
      <p:pic>
        <p:nvPicPr>
          <p:cNvPr id="11" name="图片 10"/>
          <p:cNvPicPr>
            <a:picLocks noChangeAspect="1"/>
          </p:cNvPicPr>
          <p:nvPr/>
        </p:nvPicPr>
        <p:blipFill>
          <a:blip r:embed="rId5"/>
          <a:stretch>
            <a:fillRect/>
          </a:stretch>
        </p:blipFill>
        <p:spPr>
          <a:xfrm>
            <a:off x="5437129" y="6136783"/>
            <a:ext cx="663750" cy="247500"/>
          </a:xfrm>
          <a:prstGeom prst="rect">
            <a:avLst/>
          </a:prstGeom>
        </p:spPr>
      </p:pic>
      <p:pic>
        <p:nvPicPr>
          <p:cNvPr id="13" name="图片 12"/>
          <p:cNvPicPr>
            <a:picLocks noChangeAspect="1"/>
          </p:cNvPicPr>
          <p:nvPr/>
        </p:nvPicPr>
        <p:blipFill>
          <a:blip r:embed="rId6"/>
          <a:stretch>
            <a:fillRect/>
          </a:stretch>
        </p:blipFill>
        <p:spPr>
          <a:xfrm>
            <a:off x="6638369" y="6278717"/>
            <a:ext cx="416250" cy="157500"/>
          </a:xfrm>
          <a:prstGeom prst="rect">
            <a:avLst/>
          </a:prstGeom>
        </p:spPr>
      </p:pic>
      <p:pic>
        <p:nvPicPr>
          <p:cNvPr id="17" name="图片 16"/>
          <p:cNvPicPr>
            <a:picLocks noChangeAspect="1"/>
          </p:cNvPicPr>
          <p:nvPr/>
        </p:nvPicPr>
        <p:blipFill>
          <a:blip r:embed="rId7"/>
          <a:stretch>
            <a:fillRect/>
          </a:stretch>
        </p:blipFill>
        <p:spPr>
          <a:xfrm>
            <a:off x="8976320" y="409285"/>
            <a:ext cx="540000" cy="371250"/>
          </a:xfrm>
          <a:prstGeom prst="rect">
            <a:avLst/>
          </a:prstGeom>
        </p:spPr>
      </p:pic>
      <p:pic>
        <p:nvPicPr>
          <p:cNvPr id="18" name="图片 17"/>
          <p:cNvPicPr>
            <a:picLocks noChangeAspect="1"/>
          </p:cNvPicPr>
          <p:nvPr/>
        </p:nvPicPr>
        <p:blipFill>
          <a:blip r:embed="rId8"/>
          <a:stretch>
            <a:fillRect/>
          </a:stretch>
        </p:blipFill>
        <p:spPr>
          <a:xfrm>
            <a:off x="592427" y="253170"/>
            <a:ext cx="795054" cy="419612"/>
          </a:xfrm>
          <a:prstGeom prst="rect">
            <a:avLst/>
          </a:prstGeom>
        </p:spPr>
      </p:pic>
      <p:pic>
        <p:nvPicPr>
          <p:cNvPr id="19" name="图片 18"/>
          <p:cNvPicPr>
            <a:picLocks noChangeAspect="1"/>
          </p:cNvPicPr>
          <p:nvPr/>
        </p:nvPicPr>
        <p:blipFill>
          <a:blip r:embed="rId9"/>
          <a:stretch>
            <a:fillRect/>
          </a:stretch>
        </p:blipFill>
        <p:spPr>
          <a:xfrm>
            <a:off x="10071183" y="44624"/>
            <a:ext cx="1289800" cy="954787"/>
          </a:xfrm>
          <a:prstGeom prst="rect">
            <a:avLst/>
          </a:prstGeom>
        </p:spPr>
      </p:pic>
      <p:pic>
        <p:nvPicPr>
          <p:cNvPr id="21" name="图片 20"/>
          <p:cNvPicPr>
            <a:picLocks noChangeAspect="1"/>
          </p:cNvPicPr>
          <p:nvPr/>
        </p:nvPicPr>
        <p:blipFill>
          <a:blip r:embed="rId10"/>
          <a:stretch>
            <a:fillRect/>
          </a:stretch>
        </p:blipFill>
        <p:spPr>
          <a:xfrm>
            <a:off x="1277256" y="5987792"/>
            <a:ext cx="2674144" cy="657577"/>
          </a:xfrm>
          <a:prstGeom prst="rect">
            <a:avLst/>
          </a:prstGeom>
        </p:spPr>
      </p:pic>
      <p:pic>
        <p:nvPicPr>
          <p:cNvPr id="10" name="图片 9"/>
          <p:cNvPicPr>
            <a:picLocks noChangeAspect="1"/>
          </p:cNvPicPr>
          <p:nvPr/>
        </p:nvPicPr>
        <p:blipFill>
          <a:blip r:embed="rId11"/>
          <a:stretch>
            <a:fillRect/>
          </a:stretch>
        </p:blipFill>
        <p:spPr>
          <a:xfrm>
            <a:off x="4672665" y="5691335"/>
            <a:ext cx="358788" cy="780892"/>
          </a:xfrm>
          <a:prstGeom prst="rect">
            <a:avLst/>
          </a:prstGeom>
        </p:spPr>
      </p:pic>
      <p:pic>
        <p:nvPicPr>
          <p:cNvPr id="9" name="图片 8"/>
          <p:cNvPicPr>
            <a:picLocks noChangeAspect="1"/>
          </p:cNvPicPr>
          <p:nvPr/>
        </p:nvPicPr>
        <p:blipFill>
          <a:blip r:embed="rId12"/>
          <a:stretch>
            <a:fillRect/>
          </a:stretch>
        </p:blipFill>
        <p:spPr>
          <a:xfrm>
            <a:off x="4996892" y="5659177"/>
            <a:ext cx="400998" cy="865311"/>
          </a:xfrm>
          <a:prstGeom prst="rect">
            <a:avLst/>
          </a:prstGeom>
        </p:spPr>
      </p:pic>
      <p:sp>
        <p:nvSpPr>
          <p:cNvPr id="23" name="矩形 22"/>
          <p:cNvSpPr/>
          <p:nvPr/>
        </p:nvSpPr>
        <p:spPr>
          <a:xfrm>
            <a:off x="3078479" y="-1465420"/>
            <a:ext cx="694006" cy="1258675"/>
          </a:xfrm>
          <a:prstGeom prst="rect">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4" name="矩形 23"/>
          <p:cNvSpPr/>
          <p:nvPr/>
        </p:nvSpPr>
        <p:spPr>
          <a:xfrm>
            <a:off x="3772485" y="-1465420"/>
            <a:ext cx="694006" cy="1258675"/>
          </a:xfrm>
          <a:prstGeom prst="rect">
            <a:avLst/>
          </a:prstGeom>
          <a:solidFill>
            <a:srgbClr val="FEBC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5" name="矩形 24"/>
          <p:cNvSpPr/>
          <p:nvPr/>
        </p:nvSpPr>
        <p:spPr>
          <a:xfrm>
            <a:off x="4466491" y="-1465420"/>
            <a:ext cx="694006" cy="1258675"/>
          </a:xfrm>
          <a:prstGeom prst="rect">
            <a:avLst/>
          </a:prstGeom>
          <a:solidFill>
            <a:srgbClr val="A88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6" name="矩形 25"/>
          <p:cNvSpPr/>
          <p:nvPr/>
        </p:nvSpPr>
        <p:spPr>
          <a:xfrm>
            <a:off x="5160498" y="-1465420"/>
            <a:ext cx="694006" cy="1258675"/>
          </a:xfrm>
          <a:prstGeom prst="rect">
            <a:avLst/>
          </a:prstGeom>
          <a:solidFill>
            <a:srgbClr val="FF6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7" name="矩形 26"/>
          <p:cNvSpPr/>
          <p:nvPr/>
        </p:nvSpPr>
        <p:spPr>
          <a:xfrm>
            <a:off x="5854504" y="-1465420"/>
            <a:ext cx="694006" cy="1258675"/>
          </a:xfrm>
          <a:prstGeom prst="rect">
            <a:avLst/>
          </a:prstGeom>
          <a:solidFill>
            <a:srgbClr val="45AF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5" name="图片 44"/>
          <p:cNvPicPr>
            <a:picLocks noChangeAspect="1"/>
          </p:cNvPicPr>
          <p:nvPr/>
        </p:nvPicPr>
        <p:blipFill>
          <a:blip r:embed="rId13"/>
          <a:stretch>
            <a:fillRect/>
          </a:stretch>
        </p:blipFill>
        <p:spPr>
          <a:xfrm>
            <a:off x="332130" y="5417100"/>
            <a:ext cx="4262954" cy="649092"/>
          </a:xfrm>
          <a:prstGeom prst="rect">
            <a:avLst/>
          </a:prstGeom>
        </p:spPr>
      </p:pic>
      <p:pic>
        <p:nvPicPr>
          <p:cNvPr id="44" name="图片 27">
            <a:extLst>
              <a:ext uri="{FF2B5EF4-FFF2-40B4-BE49-F238E27FC236}">
                <a16:creationId xmlns:a16="http://schemas.microsoft.com/office/drawing/2014/main" id="{BF181BF9-24E5-BF81-3033-4078A114D8CB}"/>
              </a:ext>
            </a:extLst>
          </p:cNvPr>
          <p:cNvPicPr>
            <a:picLocks noChangeAspect="1"/>
          </p:cNvPicPr>
          <p:nvPr/>
        </p:nvPicPr>
        <p:blipFill>
          <a:blip r:embed="rId14"/>
          <a:stretch>
            <a:fillRect/>
          </a:stretch>
        </p:blipFill>
        <p:spPr>
          <a:xfrm>
            <a:off x="5239627" y="2169086"/>
            <a:ext cx="440845" cy="623837"/>
          </a:xfrm>
          <a:prstGeom prst="rect">
            <a:avLst/>
          </a:prstGeom>
        </p:spPr>
      </p:pic>
      <p:grpSp>
        <p:nvGrpSpPr>
          <p:cNvPr id="46" name="组合 28">
            <a:extLst>
              <a:ext uri="{FF2B5EF4-FFF2-40B4-BE49-F238E27FC236}">
                <a16:creationId xmlns:a16="http://schemas.microsoft.com/office/drawing/2014/main" id="{A6AA2449-3198-02D3-AF67-2678EEB9C000}"/>
              </a:ext>
            </a:extLst>
          </p:cNvPr>
          <p:cNvGrpSpPr/>
          <p:nvPr/>
        </p:nvGrpSpPr>
        <p:grpSpPr>
          <a:xfrm>
            <a:off x="5939554" y="2260566"/>
            <a:ext cx="5827605" cy="516834"/>
            <a:chOff x="7553738" y="2050705"/>
            <a:chExt cx="3578087" cy="516834"/>
          </a:xfrm>
        </p:grpSpPr>
        <p:sp>
          <p:nvSpPr>
            <p:cNvPr id="47" name="圆角矩形 29">
              <a:extLst>
                <a:ext uri="{FF2B5EF4-FFF2-40B4-BE49-F238E27FC236}">
                  <a16:creationId xmlns:a16="http://schemas.microsoft.com/office/drawing/2014/main" id="{FCEC2957-5B86-C406-A03B-F7A9459EA5C4}"/>
                </a:ext>
              </a:extLst>
            </p:cNvPr>
            <p:cNvSpPr/>
            <p:nvPr/>
          </p:nvSpPr>
          <p:spPr>
            <a:xfrm>
              <a:off x="7553738" y="2050705"/>
              <a:ext cx="3578087" cy="516834"/>
            </a:xfrm>
            <a:prstGeom prst="roundRect">
              <a:avLst>
                <a:gd name="adj" fmla="val 29488"/>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Arial" panose="020B0604020202020204" pitchFamily="34" charset="0"/>
                <a:cs typeface="Arial" panose="020B0604020202020204" pitchFamily="34" charset="0"/>
              </a:endParaRPr>
            </a:p>
          </p:txBody>
        </p:sp>
        <p:sp>
          <p:nvSpPr>
            <p:cNvPr id="48" name="文本框 30">
              <a:extLst>
                <a:ext uri="{FF2B5EF4-FFF2-40B4-BE49-F238E27FC236}">
                  <a16:creationId xmlns:a16="http://schemas.microsoft.com/office/drawing/2014/main" id="{8056A75F-AE59-8663-20E4-74ED9E053FB6}"/>
                </a:ext>
              </a:extLst>
            </p:cNvPr>
            <p:cNvSpPr txBox="1"/>
            <p:nvPr/>
          </p:nvSpPr>
          <p:spPr>
            <a:xfrm>
              <a:off x="7675039" y="2065037"/>
              <a:ext cx="3422188" cy="461665"/>
            </a:xfrm>
            <a:prstGeom prst="rect">
              <a:avLst/>
            </a:prstGeom>
            <a:noFill/>
          </p:spPr>
          <p:txBody>
            <a:bodyPr wrap="square" rtlCol="0">
              <a:spAutoFit/>
            </a:bodyPr>
            <a:lstStyle/>
            <a:p>
              <a:pPr defTabSz="1218804">
                <a:defRPr/>
              </a:pPr>
              <a:r>
                <a:rPr lang="en-US" altLang="zh-CN" sz="2400" b="1" kern="0">
                  <a:solidFill>
                    <a:schemeClr val="bg1"/>
                  </a:solidFill>
                  <a:latin typeface="Arial" panose="020B0604020202020204" pitchFamily="34" charset="0"/>
                  <a:ea typeface="幼圆" panose="02010509060101010101" pitchFamily="49" charset="-122"/>
                  <a:cs typeface="Arial" panose="020B0604020202020204" pitchFamily="34" charset="0"/>
                </a:rPr>
                <a:t>A. </a:t>
              </a:r>
              <a:r>
                <a:rPr lang="vi-VN" altLang="zh-CN" sz="2400" b="1" kern="0">
                  <a:solidFill>
                    <a:schemeClr val="bg1"/>
                  </a:solidFill>
                  <a:latin typeface="Arial" panose="020B0604020202020204" pitchFamily="34" charset="0"/>
                  <a:ea typeface="幼圆" panose="02010509060101010101" pitchFamily="49" charset="-122"/>
                  <a:cs typeface="Arial" panose="020B0604020202020204" pitchFamily="34" charset="0"/>
                </a:rPr>
                <a:t>Người mắc hội chứng </a:t>
              </a:r>
              <a:r>
                <a:rPr lang="en-US" altLang="zh-CN" sz="2400" b="1" kern="0">
                  <a:solidFill>
                    <a:schemeClr val="bg1"/>
                  </a:solidFill>
                  <a:latin typeface="Arial" panose="020B0604020202020204" pitchFamily="34" charset="0"/>
                  <a:ea typeface="幼圆" panose="02010509060101010101" pitchFamily="49" charset="-122"/>
                  <a:cs typeface="Arial" panose="020B0604020202020204" pitchFamily="34" charset="0"/>
                </a:rPr>
                <a:t>Down</a:t>
              </a:r>
              <a:r>
                <a:rPr lang="vi-VN" altLang="zh-CN" sz="2400" b="1" kern="0">
                  <a:solidFill>
                    <a:schemeClr val="bg1"/>
                  </a:solidFill>
                  <a:latin typeface="Arial" panose="020B0604020202020204" pitchFamily="34" charset="0"/>
                  <a:ea typeface="幼圆" panose="02010509060101010101" pitchFamily="49" charset="-122"/>
                  <a:cs typeface="Arial" panose="020B0604020202020204" pitchFamily="34" charset="0"/>
                </a:rPr>
                <a:t>.</a:t>
              </a:r>
              <a:endParaRPr lang="zh-CN" altLang="en-US" sz="2400" b="1" kern="0" dirty="0">
                <a:solidFill>
                  <a:schemeClr val="bg1"/>
                </a:solidFill>
                <a:latin typeface="Arial" panose="020B0604020202020204" pitchFamily="34" charset="0"/>
                <a:ea typeface="幼圆" panose="02010509060101010101" pitchFamily="49" charset="-122"/>
                <a:cs typeface="Arial" panose="020B0604020202020204" pitchFamily="34" charset="0"/>
              </a:endParaRPr>
            </a:p>
          </p:txBody>
        </p:sp>
      </p:grpSp>
      <p:grpSp>
        <p:nvGrpSpPr>
          <p:cNvPr id="60" name="组合 31">
            <a:extLst>
              <a:ext uri="{FF2B5EF4-FFF2-40B4-BE49-F238E27FC236}">
                <a16:creationId xmlns:a16="http://schemas.microsoft.com/office/drawing/2014/main" id="{8FE7AAFE-7331-9660-ECC9-868635BCA991}"/>
              </a:ext>
            </a:extLst>
          </p:cNvPr>
          <p:cNvGrpSpPr/>
          <p:nvPr/>
        </p:nvGrpSpPr>
        <p:grpSpPr>
          <a:xfrm>
            <a:off x="5939555" y="3140004"/>
            <a:ext cx="5827605" cy="516834"/>
            <a:chOff x="7553738" y="2930980"/>
            <a:chExt cx="4332293" cy="516834"/>
          </a:xfrm>
        </p:grpSpPr>
        <p:sp>
          <p:nvSpPr>
            <p:cNvPr id="61" name="圆角矩形 32">
              <a:extLst>
                <a:ext uri="{FF2B5EF4-FFF2-40B4-BE49-F238E27FC236}">
                  <a16:creationId xmlns:a16="http://schemas.microsoft.com/office/drawing/2014/main" id="{9FB30B39-719D-D877-CCCE-A7C91193E689}"/>
                </a:ext>
              </a:extLst>
            </p:cNvPr>
            <p:cNvSpPr/>
            <p:nvPr/>
          </p:nvSpPr>
          <p:spPr>
            <a:xfrm>
              <a:off x="7553738" y="2930980"/>
              <a:ext cx="4332293" cy="516834"/>
            </a:xfrm>
            <a:prstGeom prst="roundRect">
              <a:avLst>
                <a:gd name="adj" fmla="val 29488"/>
              </a:avLst>
            </a:prstGeom>
            <a:solidFill>
              <a:srgbClr val="FEBC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Arial" panose="020B0604020202020204" pitchFamily="34" charset="0"/>
                <a:cs typeface="Arial" panose="020B0604020202020204" pitchFamily="34" charset="0"/>
              </a:endParaRPr>
            </a:p>
          </p:txBody>
        </p:sp>
        <p:sp>
          <p:nvSpPr>
            <p:cNvPr id="62" name="文本框 33">
              <a:extLst>
                <a:ext uri="{FF2B5EF4-FFF2-40B4-BE49-F238E27FC236}">
                  <a16:creationId xmlns:a16="http://schemas.microsoft.com/office/drawing/2014/main" id="{C134636A-BD69-064E-F755-5B845CC52067}"/>
                </a:ext>
              </a:extLst>
            </p:cNvPr>
            <p:cNvSpPr txBox="1"/>
            <p:nvPr/>
          </p:nvSpPr>
          <p:spPr>
            <a:xfrm>
              <a:off x="7675038" y="2932060"/>
              <a:ext cx="4169103" cy="461665"/>
            </a:xfrm>
            <a:prstGeom prst="rect">
              <a:avLst/>
            </a:prstGeom>
            <a:noFill/>
          </p:spPr>
          <p:txBody>
            <a:bodyPr wrap="square" rtlCol="0">
              <a:spAutoFit/>
            </a:bodyPr>
            <a:lstStyle/>
            <a:p>
              <a:pPr defTabSz="1218804">
                <a:defRPr/>
              </a:pPr>
              <a:r>
                <a:rPr lang="vi-VN" altLang="zh-CN" sz="2400" b="1" kern="0">
                  <a:solidFill>
                    <a:schemeClr val="bg1"/>
                  </a:solidFill>
                  <a:latin typeface="Arial" panose="020B0604020202020204" pitchFamily="34" charset="0"/>
                  <a:ea typeface="幼圆" panose="02010509060101010101" pitchFamily="49" charset="-122"/>
                  <a:cs typeface="Arial" panose="020B0604020202020204" pitchFamily="34" charset="0"/>
                </a:rPr>
                <a:t>B.</a:t>
              </a:r>
              <a:r>
                <a:rPr lang="en-US" altLang="zh-CN" sz="2400" b="1" kern="0">
                  <a:solidFill>
                    <a:schemeClr val="bg1"/>
                  </a:solidFill>
                  <a:latin typeface="Arial" panose="020B0604020202020204" pitchFamily="34" charset="0"/>
                  <a:ea typeface="幼圆" panose="02010509060101010101" pitchFamily="49" charset="-122"/>
                  <a:cs typeface="Arial" panose="020B0604020202020204" pitchFamily="34" charset="0"/>
                </a:rPr>
                <a:t> </a:t>
              </a:r>
              <a:r>
                <a:rPr lang="vi-VN" altLang="zh-CN" sz="2400" b="1" kern="0">
                  <a:solidFill>
                    <a:schemeClr val="bg1"/>
                  </a:solidFill>
                  <a:latin typeface="Arial" panose="020B0604020202020204" pitchFamily="34" charset="0"/>
                  <a:ea typeface="幼圆" panose="02010509060101010101" pitchFamily="49" charset="-122"/>
                  <a:cs typeface="Arial" panose="020B0604020202020204" pitchFamily="34" charset="0"/>
                </a:rPr>
                <a:t>Người mắc bệnh bạch tạng</a:t>
              </a:r>
              <a:r>
                <a:rPr lang="en-US" altLang="zh-CN" sz="2400" b="1" kern="0">
                  <a:solidFill>
                    <a:schemeClr val="bg1"/>
                  </a:solidFill>
                  <a:latin typeface="Arial" panose="020B0604020202020204" pitchFamily="34" charset="0"/>
                  <a:ea typeface="幼圆" panose="02010509060101010101" pitchFamily="49" charset="-122"/>
                  <a:cs typeface="Arial" panose="020B0604020202020204" pitchFamily="34" charset="0"/>
                </a:rPr>
                <a:t>.</a:t>
              </a:r>
              <a:endParaRPr lang="zh-CN" altLang="en-US" sz="2400" b="1" kern="0" dirty="0">
                <a:solidFill>
                  <a:schemeClr val="bg1"/>
                </a:solidFill>
                <a:latin typeface="Arial" panose="020B0604020202020204" pitchFamily="34" charset="0"/>
                <a:ea typeface="幼圆" panose="02010509060101010101" pitchFamily="49" charset="-122"/>
                <a:cs typeface="Arial" panose="020B0604020202020204" pitchFamily="34" charset="0"/>
              </a:endParaRPr>
            </a:p>
          </p:txBody>
        </p:sp>
      </p:grpSp>
      <p:grpSp>
        <p:nvGrpSpPr>
          <p:cNvPr id="63" name="组合 34">
            <a:extLst>
              <a:ext uri="{FF2B5EF4-FFF2-40B4-BE49-F238E27FC236}">
                <a16:creationId xmlns:a16="http://schemas.microsoft.com/office/drawing/2014/main" id="{BDC99FF7-16C6-6CF8-635A-9D1683FF1B62}"/>
              </a:ext>
            </a:extLst>
          </p:cNvPr>
          <p:cNvGrpSpPr/>
          <p:nvPr/>
        </p:nvGrpSpPr>
        <p:grpSpPr>
          <a:xfrm>
            <a:off x="5939556" y="4093136"/>
            <a:ext cx="5827605" cy="516834"/>
            <a:chOff x="7553738" y="3789239"/>
            <a:chExt cx="5086501" cy="516834"/>
          </a:xfrm>
        </p:grpSpPr>
        <p:sp>
          <p:nvSpPr>
            <p:cNvPr id="64" name="圆角矩形 35">
              <a:extLst>
                <a:ext uri="{FF2B5EF4-FFF2-40B4-BE49-F238E27FC236}">
                  <a16:creationId xmlns:a16="http://schemas.microsoft.com/office/drawing/2014/main" id="{ADA60D14-60BF-33E3-480D-B66FC994AAAA}"/>
                </a:ext>
              </a:extLst>
            </p:cNvPr>
            <p:cNvSpPr/>
            <p:nvPr/>
          </p:nvSpPr>
          <p:spPr>
            <a:xfrm>
              <a:off x="7553738" y="3789239"/>
              <a:ext cx="5086501" cy="516834"/>
            </a:xfrm>
            <a:prstGeom prst="roundRect">
              <a:avLst>
                <a:gd name="adj" fmla="val 29488"/>
              </a:avLst>
            </a:prstGeom>
            <a:solidFill>
              <a:srgbClr val="A88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Arial" panose="020B0604020202020204" pitchFamily="34" charset="0"/>
                <a:cs typeface="Arial" panose="020B0604020202020204" pitchFamily="34" charset="0"/>
              </a:endParaRPr>
            </a:p>
          </p:txBody>
        </p:sp>
        <p:sp>
          <p:nvSpPr>
            <p:cNvPr id="65" name="文本框 36">
              <a:extLst>
                <a:ext uri="{FF2B5EF4-FFF2-40B4-BE49-F238E27FC236}">
                  <a16:creationId xmlns:a16="http://schemas.microsoft.com/office/drawing/2014/main" id="{A315D6DB-CEBD-074F-0D1E-CB6D70A7806B}"/>
                </a:ext>
              </a:extLst>
            </p:cNvPr>
            <p:cNvSpPr txBox="1"/>
            <p:nvPr/>
          </p:nvSpPr>
          <p:spPr>
            <a:xfrm>
              <a:off x="7675038" y="3798003"/>
              <a:ext cx="4839501" cy="461665"/>
            </a:xfrm>
            <a:prstGeom prst="rect">
              <a:avLst/>
            </a:prstGeom>
            <a:noFill/>
          </p:spPr>
          <p:txBody>
            <a:bodyPr wrap="square" rtlCol="0">
              <a:spAutoFit/>
            </a:bodyPr>
            <a:lstStyle/>
            <a:p>
              <a:pPr defTabSz="1218804">
                <a:defRPr/>
              </a:pPr>
              <a:r>
                <a:rPr lang="vi-VN" altLang="zh-CN" sz="2400" b="1" kern="0">
                  <a:solidFill>
                    <a:schemeClr val="bg1"/>
                  </a:solidFill>
                  <a:latin typeface="Arial" panose="020B0604020202020204" pitchFamily="34" charset="0"/>
                  <a:ea typeface="幼圆" panose="02010509060101010101" pitchFamily="49" charset="-122"/>
                  <a:cs typeface="Arial" panose="020B0604020202020204" pitchFamily="34" charset="0"/>
                </a:rPr>
                <a:t>C.</a:t>
              </a:r>
              <a:r>
                <a:rPr lang="en-US" altLang="zh-CN" sz="2400" b="1" kern="0">
                  <a:solidFill>
                    <a:schemeClr val="bg1"/>
                  </a:solidFill>
                  <a:latin typeface="Arial" panose="020B0604020202020204" pitchFamily="34" charset="0"/>
                  <a:ea typeface="幼圆" panose="02010509060101010101" pitchFamily="49" charset="-122"/>
                  <a:cs typeface="Arial" panose="020B0604020202020204" pitchFamily="34" charset="0"/>
                </a:rPr>
                <a:t> </a:t>
              </a:r>
              <a:r>
                <a:rPr lang="vi-VN" altLang="zh-CN" sz="2400" b="1" kern="0">
                  <a:solidFill>
                    <a:schemeClr val="bg1"/>
                  </a:solidFill>
                  <a:latin typeface="Arial" panose="020B0604020202020204" pitchFamily="34" charset="0"/>
                  <a:ea typeface="幼圆" panose="02010509060101010101" pitchFamily="49" charset="-122"/>
                  <a:cs typeface="Arial" panose="020B0604020202020204" pitchFamily="34" charset="0"/>
                </a:rPr>
                <a:t>Người mắc tật câm điếc bẩm sinh.</a:t>
              </a:r>
              <a:endParaRPr lang="zh-CN" altLang="en-US" sz="2400" b="1" kern="0" dirty="0">
                <a:solidFill>
                  <a:schemeClr val="bg1"/>
                </a:solidFill>
                <a:latin typeface="Arial" panose="020B0604020202020204" pitchFamily="34" charset="0"/>
                <a:ea typeface="幼圆" panose="02010509060101010101" pitchFamily="49" charset="-122"/>
                <a:cs typeface="Arial" panose="020B0604020202020204" pitchFamily="34" charset="0"/>
              </a:endParaRPr>
            </a:p>
          </p:txBody>
        </p:sp>
      </p:grpSp>
      <p:grpSp>
        <p:nvGrpSpPr>
          <p:cNvPr id="66" name="组合 37">
            <a:extLst>
              <a:ext uri="{FF2B5EF4-FFF2-40B4-BE49-F238E27FC236}">
                <a16:creationId xmlns:a16="http://schemas.microsoft.com/office/drawing/2014/main" id="{22720230-A4A9-89F4-7A15-2756E8D28E92}"/>
              </a:ext>
            </a:extLst>
          </p:cNvPr>
          <p:cNvGrpSpPr/>
          <p:nvPr/>
        </p:nvGrpSpPr>
        <p:grpSpPr>
          <a:xfrm>
            <a:off x="5934515" y="5017372"/>
            <a:ext cx="5827604" cy="516834"/>
            <a:chOff x="7553738" y="4669514"/>
            <a:chExt cx="3860836" cy="516834"/>
          </a:xfrm>
        </p:grpSpPr>
        <p:sp>
          <p:nvSpPr>
            <p:cNvPr id="67" name="圆角矩形 38">
              <a:extLst>
                <a:ext uri="{FF2B5EF4-FFF2-40B4-BE49-F238E27FC236}">
                  <a16:creationId xmlns:a16="http://schemas.microsoft.com/office/drawing/2014/main" id="{0A85DC68-8A39-D736-0BC8-DC5E36D5A9FF}"/>
                </a:ext>
              </a:extLst>
            </p:cNvPr>
            <p:cNvSpPr/>
            <p:nvPr/>
          </p:nvSpPr>
          <p:spPr>
            <a:xfrm>
              <a:off x="7553738" y="4669514"/>
              <a:ext cx="3860836" cy="516834"/>
            </a:xfrm>
            <a:prstGeom prst="roundRect">
              <a:avLst>
                <a:gd name="adj" fmla="val 29488"/>
              </a:avLst>
            </a:prstGeom>
            <a:solidFill>
              <a:srgbClr val="FF6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Arial" panose="020B0604020202020204" pitchFamily="34" charset="0"/>
                <a:cs typeface="Arial" panose="020B0604020202020204" pitchFamily="34" charset="0"/>
              </a:endParaRPr>
            </a:p>
          </p:txBody>
        </p:sp>
        <p:sp>
          <p:nvSpPr>
            <p:cNvPr id="68" name="文本框 39">
              <a:extLst>
                <a:ext uri="{FF2B5EF4-FFF2-40B4-BE49-F238E27FC236}">
                  <a16:creationId xmlns:a16="http://schemas.microsoft.com/office/drawing/2014/main" id="{600B99CE-9C12-63CE-DB88-3389A940FCE3}"/>
                </a:ext>
              </a:extLst>
            </p:cNvPr>
            <p:cNvSpPr txBox="1"/>
            <p:nvPr/>
          </p:nvSpPr>
          <p:spPr>
            <a:xfrm>
              <a:off x="7665177" y="4680409"/>
              <a:ext cx="2641243" cy="461665"/>
            </a:xfrm>
            <a:prstGeom prst="rect">
              <a:avLst/>
            </a:prstGeom>
            <a:noFill/>
          </p:spPr>
          <p:txBody>
            <a:bodyPr wrap="square" rtlCol="0">
              <a:spAutoFit/>
            </a:bodyPr>
            <a:lstStyle/>
            <a:p>
              <a:pPr defTabSz="1218804">
                <a:defRPr/>
              </a:pPr>
              <a:r>
                <a:rPr lang="vi-VN" altLang="zh-CN" sz="2400" b="1" kern="0">
                  <a:solidFill>
                    <a:schemeClr val="bg1"/>
                  </a:solidFill>
                  <a:latin typeface="Arial" panose="020B0604020202020204" pitchFamily="34" charset="0"/>
                  <a:ea typeface="幼圆" panose="02010509060101010101" pitchFamily="49" charset="-122"/>
                  <a:cs typeface="Arial" panose="020B0604020202020204" pitchFamily="34" charset="0"/>
                </a:rPr>
                <a:t>D.</a:t>
              </a:r>
              <a:r>
                <a:rPr lang="en-US" altLang="zh-CN" sz="2400" b="1" kern="0">
                  <a:solidFill>
                    <a:schemeClr val="bg1"/>
                  </a:solidFill>
                  <a:latin typeface="Arial" panose="020B0604020202020204" pitchFamily="34" charset="0"/>
                  <a:ea typeface="幼圆" panose="02010509060101010101" pitchFamily="49" charset="-122"/>
                  <a:cs typeface="Arial" panose="020B0604020202020204" pitchFamily="34" charset="0"/>
                </a:rPr>
                <a:t> </a:t>
              </a:r>
              <a:r>
                <a:rPr lang="vi-VN" altLang="zh-CN" sz="2400" b="1" kern="0">
                  <a:solidFill>
                    <a:schemeClr val="bg1"/>
                  </a:solidFill>
                  <a:latin typeface="Arial" panose="020B0604020202020204" pitchFamily="34" charset="0"/>
                  <a:ea typeface="幼圆" panose="02010509060101010101" pitchFamily="49" charset="-122"/>
                  <a:cs typeface="Arial" panose="020B0604020202020204" pitchFamily="34" charset="0"/>
                </a:rPr>
                <a:t>Người bị bệnh mù màu.</a:t>
              </a:r>
              <a:endParaRPr lang="zh-CN" altLang="en-US" sz="2400" b="1" kern="0" dirty="0">
                <a:solidFill>
                  <a:schemeClr val="bg1"/>
                </a:solidFill>
                <a:latin typeface="Arial" panose="020B0604020202020204" pitchFamily="34" charset="0"/>
                <a:ea typeface="幼圆" panose="02010509060101010101" pitchFamily="49" charset="-122"/>
                <a:cs typeface="Arial" panose="020B0604020202020204" pitchFamily="34" charset="0"/>
              </a:endParaRPr>
            </a:p>
          </p:txBody>
        </p:sp>
      </p:grpSp>
      <p:pic>
        <p:nvPicPr>
          <p:cNvPr id="69" name="图片 40">
            <a:extLst>
              <a:ext uri="{FF2B5EF4-FFF2-40B4-BE49-F238E27FC236}">
                <a16:creationId xmlns:a16="http://schemas.microsoft.com/office/drawing/2014/main" id="{1A15FB3B-5559-A9C9-D76E-4D008849DF1E}"/>
              </a:ext>
            </a:extLst>
          </p:cNvPr>
          <p:cNvPicPr>
            <a:picLocks noChangeAspect="1"/>
          </p:cNvPicPr>
          <p:nvPr/>
        </p:nvPicPr>
        <p:blipFill>
          <a:blip r:embed="rId14"/>
          <a:stretch>
            <a:fillRect/>
          </a:stretch>
        </p:blipFill>
        <p:spPr>
          <a:xfrm>
            <a:off x="5239625" y="3131111"/>
            <a:ext cx="440845" cy="623837"/>
          </a:xfrm>
          <a:prstGeom prst="rect">
            <a:avLst/>
          </a:prstGeom>
        </p:spPr>
      </p:pic>
      <p:pic>
        <p:nvPicPr>
          <p:cNvPr id="70" name="图片 41">
            <a:extLst>
              <a:ext uri="{FF2B5EF4-FFF2-40B4-BE49-F238E27FC236}">
                <a16:creationId xmlns:a16="http://schemas.microsoft.com/office/drawing/2014/main" id="{2EC0589F-1413-91C0-3DE2-364F7FAAD3ED}"/>
              </a:ext>
            </a:extLst>
          </p:cNvPr>
          <p:cNvPicPr>
            <a:picLocks noChangeAspect="1"/>
          </p:cNvPicPr>
          <p:nvPr/>
        </p:nvPicPr>
        <p:blipFill>
          <a:blip r:embed="rId14"/>
          <a:stretch>
            <a:fillRect/>
          </a:stretch>
        </p:blipFill>
        <p:spPr>
          <a:xfrm>
            <a:off x="5239625" y="4093136"/>
            <a:ext cx="440845" cy="623837"/>
          </a:xfrm>
          <a:prstGeom prst="rect">
            <a:avLst/>
          </a:prstGeom>
        </p:spPr>
      </p:pic>
      <p:pic>
        <p:nvPicPr>
          <p:cNvPr id="71" name="图片 42">
            <a:extLst>
              <a:ext uri="{FF2B5EF4-FFF2-40B4-BE49-F238E27FC236}">
                <a16:creationId xmlns:a16="http://schemas.microsoft.com/office/drawing/2014/main" id="{78D26377-8601-AD62-C464-3A17530511BA}"/>
              </a:ext>
            </a:extLst>
          </p:cNvPr>
          <p:cNvPicPr>
            <a:picLocks noChangeAspect="1"/>
          </p:cNvPicPr>
          <p:nvPr/>
        </p:nvPicPr>
        <p:blipFill>
          <a:blip r:embed="rId14"/>
          <a:stretch>
            <a:fillRect/>
          </a:stretch>
        </p:blipFill>
        <p:spPr>
          <a:xfrm>
            <a:off x="5239625" y="5012108"/>
            <a:ext cx="440845" cy="623837"/>
          </a:xfrm>
          <a:prstGeom prst="rect">
            <a:avLst/>
          </a:prstGeom>
        </p:spPr>
      </p:pic>
      <p:sp>
        <p:nvSpPr>
          <p:cNvPr id="73" name="TextBox 72">
            <a:extLst>
              <a:ext uri="{FF2B5EF4-FFF2-40B4-BE49-F238E27FC236}">
                <a16:creationId xmlns:a16="http://schemas.microsoft.com/office/drawing/2014/main" id="{B9F38E16-77EB-8335-2F4A-C53D23439001}"/>
              </a:ext>
            </a:extLst>
          </p:cNvPr>
          <p:cNvSpPr txBox="1"/>
          <p:nvPr/>
        </p:nvSpPr>
        <p:spPr>
          <a:xfrm>
            <a:off x="1391425" y="1194985"/>
            <a:ext cx="9717455" cy="947503"/>
          </a:xfrm>
          <a:prstGeom prst="rect">
            <a:avLst/>
          </a:prstGeom>
          <a:noFill/>
        </p:spPr>
        <p:txBody>
          <a:bodyPr wrap="square">
            <a:spAutoFit/>
          </a:bodyPr>
          <a:lstStyle/>
          <a:p>
            <a:pPr>
              <a:lnSpc>
                <a:spcPct val="120000"/>
              </a:lnSpc>
            </a:pPr>
            <a:r>
              <a:rPr lang="vi-VN" sz="2400" b="1"/>
              <a:t>Câu 2. Người mắc bệnh/tật/hội chứng di truyền nào sau đây mang </a:t>
            </a:r>
            <a:r>
              <a:rPr lang="vi-VN" sz="2400" b="1">
                <a:solidFill>
                  <a:srgbClr val="C00000"/>
                </a:solidFill>
              </a:rPr>
              <a:t>bất thường về NST?</a:t>
            </a:r>
            <a:endParaRPr lang="en-US" sz="2400" b="1">
              <a:solidFill>
                <a:srgbClr val="C00000"/>
              </a:solidFill>
            </a:endParaRPr>
          </a:p>
        </p:txBody>
      </p:sp>
      <p:grpSp>
        <p:nvGrpSpPr>
          <p:cNvPr id="74" name="组合 52">
            <a:extLst>
              <a:ext uri="{FF2B5EF4-FFF2-40B4-BE49-F238E27FC236}">
                <a16:creationId xmlns:a16="http://schemas.microsoft.com/office/drawing/2014/main" id="{F43CB0F3-E946-32B6-8B1D-883583A9C024}"/>
              </a:ext>
            </a:extLst>
          </p:cNvPr>
          <p:cNvGrpSpPr/>
          <p:nvPr/>
        </p:nvGrpSpPr>
        <p:grpSpPr>
          <a:xfrm flipH="1">
            <a:off x="2322694" y="2946875"/>
            <a:ext cx="2205573" cy="1346221"/>
            <a:chOff x="3505786" y="1556624"/>
            <a:chExt cx="2133600" cy="2048256"/>
          </a:xfrm>
        </p:grpSpPr>
        <p:pic>
          <p:nvPicPr>
            <p:cNvPr id="75" name="图片 53">
              <a:extLst>
                <a:ext uri="{FF2B5EF4-FFF2-40B4-BE49-F238E27FC236}">
                  <a16:creationId xmlns:a16="http://schemas.microsoft.com/office/drawing/2014/main" id="{06DC454B-C4F0-DEB5-4F47-A9D3D991C7B1}"/>
                </a:ext>
              </a:extLst>
            </p:cNvPr>
            <p:cNvPicPr>
              <a:picLocks noChangeAspect="1"/>
            </p:cNvPicPr>
            <p:nvPr/>
          </p:nvPicPr>
          <p:blipFill>
            <a:blip r:embed="rId15"/>
            <a:stretch>
              <a:fillRect/>
            </a:stretch>
          </p:blipFill>
          <p:spPr>
            <a:xfrm flipH="1">
              <a:off x="3505786" y="1556624"/>
              <a:ext cx="2133600" cy="2048256"/>
            </a:xfrm>
            <a:prstGeom prst="rect">
              <a:avLst/>
            </a:prstGeom>
          </p:spPr>
        </p:pic>
        <p:sp>
          <p:nvSpPr>
            <p:cNvPr id="76" name="文本框 54">
              <a:extLst>
                <a:ext uri="{FF2B5EF4-FFF2-40B4-BE49-F238E27FC236}">
                  <a16:creationId xmlns:a16="http://schemas.microsoft.com/office/drawing/2014/main" id="{F3B0BB29-1218-4AE2-6480-524C490B9B65}"/>
                </a:ext>
              </a:extLst>
            </p:cNvPr>
            <p:cNvSpPr txBox="1"/>
            <p:nvPr/>
          </p:nvSpPr>
          <p:spPr>
            <a:xfrm>
              <a:off x="4063828" y="1724704"/>
              <a:ext cx="1114533" cy="1685800"/>
            </a:xfrm>
            <a:prstGeom prst="rect">
              <a:avLst/>
            </a:prstGeom>
            <a:noFill/>
            <a:effectLst/>
          </p:spPr>
          <p:txBody>
            <a:bodyPr wrap="square" rtlCol="0">
              <a:spAutoFit/>
            </a:bodyPr>
            <a:lstStyle/>
            <a:p>
              <a:pPr algn="ctr"/>
              <a:r>
                <a:rPr lang="en-US" altLang="zh-CN" sz="6600" b="1">
                  <a:solidFill>
                    <a:schemeClr val="bg1"/>
                  </a:solidFill>
                  <a:latin typeface="Arial" panose="020B0604020202020204" pitchFamily="34" charset="0"/>
                  <a:ea typeface="方正姚体" panose="02010601030101010101" pitchFamily="2" charset="-122"/>
                  <a:cs typeface="Arial" panose="020B0604020202020204" pitchFamily="34" charset="0"/>
                </a:rPr>
                <a:t>A</a:t>
              </a:r>
              <a:endParaRPr lang="zh-CN" altLang="en-US" sz="6600" b="1" dirty="0">
                <a:solidFill>
                  <a:schemeClr val="bg1"/>
                </a:solidFill>
                <a:latin typeface="Arial" panose="020B0604020202020204" pitchFamily="34" charset="0"/>
                <a:ea typeface="方正姚体" panose="02010601030101010101" pitchFamily="2" charset="-122"/>
                <a:cs typeface="Arial" panose="020B0604020202020204" pitchFamily="34" charset="0"/>
              </a:endParaRPr>
            </a:p>
          </p:txBody>
        </p:sp>
      </p:grpSp>
    </p:spTree>
    <p:extLst>
      <p:ext uri="{BB962C8B-B14F-4D97-AF65-F5344CB8AC3E}">
        <p14:creationId xmlns:p14="http://schemas.microsoft.com/office/powerpoint/2010/main" val="17746318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1000"/>
                                        <p:tgtEl>
                                          <p:spTgt spid="44"/>
                                        </p:tgtEl>
                                      </p:cBhvr>
                                    </p:animEffect>
                                    <p:anim calcmode="lin" valueType="num">
                                      <p:cBhvr>
                                        <p:cTn id="8" dur="1000" fill="hold"/>
                                        <p:tgtEl>
                                          <p:spTgt spid="44"/>
                                        </p:tgtEl>
                                        <p:attrNameLst>
                                          <p:attrName>ppt_x</p:attrName>
                                        </p:attrNameLst>
                                      </p:cBhvr>
                                      <p:tavLst>
                                        <p:tav tm="0">
                                          <p:val>
                                            <p:strVal val="#ppt_x"/>
                                          </p:val>
                                        </p:tav>
                                        <p:tav tm="100000">
                                          <p:val>
                                            <p:strVal val="#ppt_x"/>
                                          </p:val>
                                        </p:tav>
                                      </p:tavLst>
                                    </p:anim>
                                    <p:anim calcmode="lin" valueType="num">
                                      <p:cBhvr>
                                        <p:cTn id="9" dur="1000" fill="hold"/>
                                        <p:tgtEl>
                                          <p:spTgt spid="4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nodeType="afterEffect">
                                  <p:stCondLst>
                                    <p:cond delay="0"/>
                                  </p:stCondLst>
                                  <p:childTnLst>
                                    <p:set>
                                      <p:cBhvr>
                                        <p:cTn id="12" dur="1" fill="hold">
                                          <p:stCondLst>
                                            <p:cond delay="0"/>
                                          </p:stCondLst>
                                        </p:cTn>
                                        <p:tgtEl>
                                          <p:spTgt spid="46"/>
                                        </p:tgtEl>
                                        <p:attrNameLst>
                                          <p:attrName>style.visibility</p:attrName>
                                        </p:attrNameLst>
                                      </p:cBhvr>
                                      <p:to>
                                        <p:strVal val="visible"/>
                                      </p:to>
                                    </p:set>
                                    <p:animEffect transition="in" filter="wipe(left)">
                                      <p:cBhvr>
                                        <p:cTn id="13" dur="500"/>
                                        <p:tgtEl>
                                          <p:spTgt spid="46"/>
                                        </p:tgtEl>
                                      </p:cBhvr>
                                    </p:animEffect>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69"/>
                                        </p:tgtEl>
                                        <p:attrNameLst>
                                          <p:attrName>style.visibility</p:attrName>
                                        </p:attrNameLst>
                                      </p:cBhvr>
                                      <p:to>
                                        <p:strVal val="visible"/>
                                      </p:to>
                                    </p:set>
                                    <p:animEffect transition="in" filter="fade">
                                      <p:cBhvr>
                                        <p:cTn id="17" dur="1000"/>
                                        <p:tgtEl>
                                          <p:spTgt spid="69"/>
                                        </p:tgtEl>
                                      </p:cBhvr>
                                    </p:animEffect>
                                    <p:anim calcmode="lin" valueType="num">
                                      <p:cBhvr>
                                        <p:cTn id="18" dur="1000" fill="hold"/>
                                        <p:tgtEl>
                                          <p:spTgt spid="69"/>
                                        </p:tgtEl>
                                        <p:attrNameLst>
                                          <p:attrName>ppt_x</p:attrName>
                                        </p:attrNameLst>
                                      </p:cBhvr>
                                      <p:tavLst>
                                        <p:tav tm="0">
                                          <p:val>
                                            <p:strVal val="#ppt_x"/>
                                          </p:val>
                                        </p:tav>
                                        <p:tav tm="100000">
                                          <p:val>
                                            <p:strVal val="#ppt_x"/>
                                          </p:val>
                                        </p:tav>
                                      </p:tavLst>
                                    </p:anim>
                                    <p:anim calcmode="lin" valueType="num">
                                      <p:cBhvr>
                                        <p:cTn id="19" dur="1000" fill="hold"/>
                                        <p:tgtEl>
                                          <p:spTgt spid="69"/>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22" presetClass="entr" presetSubtype="8" fill="hold" nodeType="afterEffect">
                                  <p:stCondLst>
                                    <p:cond delay="0"/>
                                  </p:stCondLst>
                                  <p:childTnLst>
                                    <p:set>
                                      <p:cBhvr>
                                        <p:cTn id="22" dur="1" fill="hold">
                                          <p:stCondLst>
                                            <p:cond delay="0"/>
                                          </p:stCondLst>
                                        </p:cTn>
                                        <p:tgtEl>
                                          <p:spTgt spid="60"/>
                                        </p:tgtEl>
                                        <p:attrNameLst>
                                          <p:attrName>style.visibility</p:attrName>
                                        </p:attrNameLst>
                                      </p:cBhvr>
                                      <p:to>
                                        <p:strVal val="visible"/>
                                      </p:to>
                                    </p:set>
                                    <p:animEffect transition="in" filter="wipe(left)">
                                      <p:cBhvr>
                                        <p:cTn id="23" dur="500"/>
                                        <p:tgtEl>
                                          <p:spTgt spid="60"/>
                                        </p:tgtEl>
                                      </p:cBhvr>
                                    </p:animEffect>
                                  </p:childTnLst>
                                </p:cTn>
                              </p:par>
                            </p:childTnLst>
                          </p:cTn>
                        </p:par>
                        <p:par>
                          <p:cTn id="24" fill="hold">
                            <p:stCondLst>
                              <p:cond delay="3000"/>
                            </p:stCondLst>
                            <p:childTnLst>
                              <p:par>
                                <p:cTn id="25" presetID="42" presetClass="entr" presetSubtype="0" fill="hold" nodeType="afterEffect">
                                  <p:stCondLst>
                                    <p:cond delay="0"/>
                                  </p:stCondLst>
                                  <p:childTnLst>
                                    <p:set>
                                      <p:cBhvr>
                                        <p:cTn id="26" dur="1" fill="hold">
                                          <p:stCondLst>
                                            <p:cond delay="0"/>
                                          </p:stCondLst>
                                        </p:cTn>
                                        <p:tgtEl>
                                          <p:spTgt spid="70"/>
                                        </p:tgtEl>
                                        <p:attrNameLst>
                                          <p:attrName>style.visibility</p:attrName>
                                        </p:attrNameLst>
                                      </p:cBhvr>
                                      <p:to>
                                        <p:strVal val="visible"/>
                                      </p:to>
                                    </p:set>
                                    <p:animEffect transition="in" filter="fade">
                                      <p:cBhvr>
                                        <p:cTn id="27" dur="1000"/>
                                        <p:tgtEl>
                                          <p:spTgt spid="70"/>
                                        </p:tgtEl>
                                      </p:cBhvr>
                                    </p:animEffect>
                                    <p:anim calcmode="lin" valueType="num">
                                      <p:cBhvr>
                                        <p:cTn id="28" dur="1000" fill="hold"/>
                                        <p:tgtEl>
                                          <p:spTgt spid="70"/>
                                        </p:tgtEl>
                                        <p:attrNameLst>
                                          <p:attrName>ppt_x</p:attrName>
                                        </p:attrNameLst>
                                      </p:cBhvr>
                                      <p:tavLst>
                                        <p:tav tm="0">
                                          <p:val>
                                            <p:strVal val="#ppt_x"/>
                                          </p:val>
                                        </p:tav>
                                        <p:tav tm="100000">
                                          <p:val>
                                            <p:strVal val="#ppt_x"/>
                                          </p:val>
                                        </p:tav>
                                      </p:tavLst>
                                    </p:anim>
                                    <p:anim calcmode="lin" valueType="num">
                                      <p:cBhvr>
                                        <p:cTn id="29" dur="1000" fill="hold"/>
                                        <p:tgtEl>
                                          <p:spTgt spid="70"/>
                                        </p:tgtEl>
                                        <p:attrNameLst>
                                          <p:attrName>ppt_y</p:attrName>
                                        </p:attrNameLst>
                                      </p:cBhvr>
                                      <p:tavLst>
                                        <p:tav tm="0">
                                          <p:val>
                                            <p:strVal val="#ppt_y+.1"/>
                                          </p:val>
                                        </p:tav>
                                        <p:tav tm="100000">
                                          <p:val>
                                            <p:strVal val="#ppt_y"/>
                                          </p:val>
                                        </p:tav>
                                      </p:tavLst>
                                    </p:anim>
                                  </p:childTnLst>
                                </p:cTn>
                              </p:par>
                            </p:childTnLst>
                          </p:cTn>
                        </p:par>
                        <p:par>
                          <p:cTn id="30" fill="hold">
                            <p:stCondLst>
                              <p:cond delay="4000"/>
                            </p:stCondLst>
                            <p:childTnLst>
                              <p:par>
                                <p:cTn id="31" presetID="22" presetClass="entr" presetSubtype="8" fill="hold" nodeType="afterEffect">
                                  <p:stCondLst>
                                    <p:cond delay="0"/>
                                  </p:stCondLst>
                                  <p:childTnLst>
                                    <p:set>
                                      <p:cBhvr>
                                        <p:cTn id="32" dur="1" fill="hold">
                                          <p:stCondLst>
                                            <p:cond delay="0"/>
                                          </p:stCondLst>
                                        </p:cTn>
                                        <p:tgtEl>
                                          <p:spTgt spid="63"/>
                                        </p:tgtEl>
                                        <p:attrNameLst>
                                          <p:attrName>style.visibility</p:attrName>
                                        </p:attrNameLst>
                                      </p:cBhvr>
                                      <p:to>
                                        <p:strVal val="visible"/>
                                      </p:to>
                                    </p:set>
                                    <p:animEffect transition="in" filter="wipe(left)">
                                      <p:cBhvr>
                                        <p:cTn id="33" dur="500"/>
                                        <p:tgtEl>
                                          <p:spTgt spid="63"/>
                                        </p:tgtEl>
                                      </p:cBhvr>
                                    </p:animEffect>
                                  </p:childTnLst>
                                </p:cTn>
                              </p:par>
                            </p:childTnLst>
                          </p:cTn>
                        </p:par>
                        <p:par>
                          <p:cTn id="34" fill="hold">
                            <p:stCondLst>
                              <p:cond delay="4500"/>
                            </p:stCondLst>
                            <p:childTnLst>
                              <p:par>
                                <p:cTn id="35" presetID="42" presetClass="entr" presetSubtype="0" fill="hold" nodeType="afterEffect">
                                  <p:stCondLst>
                                    <p:cond delay="0"/>
                                  </p:stCondLst>
                                  <p:childTnLst>
                                    <p:set>
                                      <p:cBhvr>
                                        <p:cTn id="36" dur="1" fill="hold">
                                          <p:stCondLst>
                                            <p:cond delay="0"/>
                                          </p:stCondLst>
                                        </p:cTn>
                                        <p:tgtEl>
                                          <p:spTgt spid="71"/>
                                        </p:tgtEl>
                                        <p:attrNameLst>
                                          <p:attrName>style.visibility</p:attrName>
                                        </p:attrNameLst>
                                      </p:cBhvr>
                                      <p:to>
                                        <p:strVal val="visible"/>
                                      </p:to>
                                    </p:set>
                                    <p:animEffect transition="in" filter="fade">
                                      <p:cBhvr>
                                        <p:cTn id="37" dur="1000"/>
                                        <p:tgtEl>
                                          <p:spTgt spid="71"/>
                                        </p:tgtEl>
                                      </p:cBhvr>
                                    </p:animEffect>
                                    <p:anim calcmode="lin" valueType="num">
                                      <p:cBhvr>
                                        <p:cTn id="38" dur="1000" fill="hold"/>
                                        <p:tgtEl>
                                          <p:spTgt spid="71"/>
                                        </p:tgtEl>
                                        <p:attrNameLst>
                                          <p:attrName>ppt_x</p:attrName>
                                        </p:attrNameLst>
                                      </p:cBhvr>
                                      <p:tavLst>
                                        <p:tav tm="0">
                                          <p:val>
                                            <p:strVal val="#ppt_x"/>
                                          </p:val>
                                        </p:tav>
                                        <p:tav tm="100000">
                                          <p:val>
                                            <p:strVal val="#ppt_x"/>
                                          </p:val>
                                        </p:tav>
                                      </p:tavLst>
                                    </p:anim>
                                    <p:anim calcmode="lin" valueType="num">
                                      <p:cBhvr>
                                        <p:cTn id="39" dur="1000" fill="hold"/>
                                        <p:tgtEl>
                                          <p:spTgt spid="71"/>
                                        </p:tgtEl>
                                        <p:attrNameLst>
                                          <p:attrName>ppt_y</p:attrName>
                                        </p:attrNameLst>
                                      </p:cBhvr>
                                      <p:tavLst>
                                        <p:tav tm="0">
                                          <p:val>
                                            <p:strVal val="#ppt_y+.1"/>
                                          </p:val>
                                        </p:tav>
                                        <p:tav tm="100000">
                                          <p:val>
                                            <p:strVal val="#ppt_y"/>
                                          </p:val>
                                        </p:tav>
                                      </p:tavLst>
                                    </p:anim>
                                  </p:childTnLst>
                                </p:cTn>
                              </p:par>
                            </p:childTnLst>
                          </p:cTn>
                        </p:par>
                        <p:par>
                          <p:cTn id="40" fill="hold">
                            <p:stCondLst>
                              <p:cond delay="5500"/>
                            </p:stCondLst>
                            <p:childTnLst>
                              <p:par>
                                <p:cTn id="41" presetID="22" presetClass="entr" presetSubtype="8" fill="hold" nodeType="afterEffect">
                                  <p:stCondLst>
                                    <p:cond delay="0"/>
                                  </p:stCondLst>
                                  <p:childTnLst>
                                    <p:set>
                                      <p:cBhvr>
                                        <p:cTn id="42" dur="1" fill="hold">
                                          <p:stCondLst>
                                            <p:cond delay="0"/>
                                          </p:stCondLst>
                                        </p:cTn>
                                        <p:tgtEl>
                                          <p:spTgt spid="66"/>
                                        </p:tgtEl>
                                        <p:attrNameLst>
                                          <p:attrName>style.visibility</p:attrName>
                                        </p:attrNameLst>
                                      </p:cBhvr>
                                      <p:to>
                                        <p:strVal val="visible"/>
                                      </p:to>
                                    </p:set>
                                    <p:animEffect transition="in" filter="wipe(left)">
                                      <p:cBhvr>
                                        <p:cTn id="43" dur="500"/>
                                        <p:tgtEl>
                                          <p:spTgt spid="66"/>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74"/>
                                        </p:tgtEl>
                                        <p:attrNameLst>
                                          <p:attrName>style.visibility</p:attrName>
                                        </p:attrNameLst>
                                      </p:cBhvr>
                                      <p:to>
                                        <p:strVal val="visible"/>
                                      </p:to>
                                    </p:set>
                                    <p:animEffect transition="in" filter="wipe(down)">
                                      <p:cBhvr>
                                        <p:cTn id="48"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17913" y="174802"/>
            <a:ext cx="7338740" cy="480131"/>
          </a:xfrm>
          <a:prstGeom prst="rect">
            <a:avLst/>
          </a:prstGeom>
        </p:spPr>
        <p:txBody>
          <a:bodyPr wrap="none">
            <a:spAutoFit/>
          </a:bodyPr>
          <a:lstStyle/>
          <a:p>
            <a:pPr marL="228600" indent="-228600">
              <a:lnSpc>
                <a:spcPct val="90000"/>
              </a:lnSpc>
              <a:spcBef>
                <a:spcPct val="50000"/>
              </a:spcBef>
            </a:pPr>
            <a:r>
              <a:rPr lang="en-US" sz="2800" b="1" dirty="0" err="1" smtClean="0">
                <a:solidFill>
                  <a:srgbClr val="FF0000"/>
                </a:solidFill>
                <a:latin typeface="Times New Roman" pitchFamily="18" charset="0"/>
                <a:cs typeface="Times New Roman" pitchFamily="18" charset="0"/>
              </a:rPr>
              <a:t>BÀI</a:t>
            </a:r>
            <a:r>
              <a:rPr lang="en-US" sz="2800" b="1" dirty="0" smtClean="0">
                <a:solidFill>
                  <a:srgbClr val="FF0000"/>
                </a:solidFill>
                <a:latin typeface="Times New Roman" pitchFamily="18" charset="0"/>
                <a:cs typeface="Times New Roman" pitchFamily="18" charset="0"/>
              </a:rPr>
              <a:t> 44. DI </a:t>
            </a:r>
            <a:r>
              <a:rPr lang="en-US" sz="2800" b="1" dirty="0" err="1" smtClean="0">
                <a:solidFill>
                  <a:srgbClr val="FF0000"/>
                </a:solidFill>
                <a:latin typeface="Times New Roman" pitchFamily="18" charset="0"/>
                <a:cs typeface="Times New Roman" pitchFamily="18" charset="0"/>
              </a:rPr>
              <a:t>TRUYỀN</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HỌC</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VỚI</a:t>
            </a:r>
            <a:r>
              <a:rPr lang="en-US" sz="2800" b="1" dirty="0" smtClean="0">
                <a:solidFill>
                  <a:srgbClr val="FF0000"/>
                </a:solidFill>
                <a:latin typeface="Times New Roman" pitchFamily="18" charset="0"/>
                <a:cs typeface="Times New Roman" pitchFamily="18" charset="0"/>
              </a:rPr>
              <a:t> CON </a:t>
            </a:r>
            <a:r>
              <a:rPr lang="en-US" sz="2800" b="1" dirty="0" err="1" smtClean="0">
                <a:solidFill>
                  <a:srgbClr val="FF0000"/>
                </a:solidFill>
                <a:latin typeface="Times New Roman" pitchFamily="18" charset="0"/>
                <a:cs typeface="Times New Roman" pitchFamily="18" charset="0"/>
              </a:rPr>
              <a:t>NGƯỜI</a:t>
            </a:r>
            <a:endParaRPr lang="en-US" sz="2800" b="1" dirty="0">
              <a:solidFill>
                <a:srgbClr val="FF0000"/>
              </a:solidFill>
              <a:latin typeface="Times New Roman" pitchFamily="18" charset="0"/>
              <a:cs typeface="Times New Roman" pitchFamily="18" charset="0"/>
            </a:endParaRPr>
          </a:p>
        </p:txBody>
      </p:sp>
      <p:sp>
        <p:nvSpPr>
          <p:cNvPr id="5" name="Text Box 4"/>
          <p:cNvSpPr txBox="1">
            <a:spLocks noChangeArrowheads="1"/>
          </p:cNvSpPr>
          <p:nvPr/>
        </p:nvSpPr>
        <p:spPr bwMode="auto">
          <a:xfrm>
            <a:off x="-481135" y="654933"/>
            <a:ext cx="5798096" cy="461665"/>
          </a:xfrm>
          <a:prstGeom prst="rect">
            <a:avLst/>
          </a:prstGeom>
          <a:noFill/>
          <a:ln w="9525">
            <a:noFill/>
            <a:miter lim="800000"/>
            <a:headEnd/>
            <a:tailEnd/>
          </a:ln>
        </p:spPr>
        <p:txBody>
          <a:bodyPr wrap="square">
            <a:spAutoFit/>
          </a:bodyPr>
          <a:lstStyle/>
          <a:p>
            <a:pPr algn="ctr">
              <a:spcBef>
                <a:spcPct val="50000"/>
              </a:spcBef>
            </a:pPr>
            <a:r>
              <a:rPr lang="en-US" sz="2400" b="1" dirty="0" smtClean="0">
                <a:solidFill>
                  <a:srgbClr val="3F3F3F"/>
                </a:solidFill>
                <a:latin typeface="Times New Roman" pitchFamily="18" charset="0"/>
                <a:cs typeface="Times New Roman" pitchFamily="18" charset="0"/>
              </a:rPr>
              <a:t>1. </a:t>
            </a:r>
            <a:r>
              <a:rPr lang="en-US" sz="2400" b="1" dirty="0" err="1" smtClean="0">
                <a:solidFill>
                  <a:srgbClr val="3F3F3F"/>
                </a:solidFill>
                <a:latin typeface="Times New Roman" pitchFamily="18" charset="0"/>
                <a:cs typeface="Times New Roman" pitchFamily="18" charset="0"/>
              </a:rPr>
              <a:t>TÍNH</a:t>
            </a:r>
            <a:r>
              <a:rPr lang="en-US" sz="2400" b="1" dirty="0" smtClean="0">
                <a:solidFill>
                  <a:srgbClr val="3F3F3F"/>
                </a:solidFill>
                <a:latin typeface="Times New Roman" pitchFamily="18" charset="0"/>
                <a:cs typeface="Times New Roman" pitchFamily="18" charset="0"/>
              </a:rPr>
              <a:t> </a:t>
            </a:r>
            <a:r>
              <a:rPr lang="en-US" sz="2400" b="1" dirty="0" err="1" smtClean="0">
                <a:solidFill>
                  <a:srgbClr val="3F3F3F"/>
                </a:solidFill>
                <a:latin typeface="Times New Roman" pitchFamily="18" charset="0"/>
                <a:cs typeface="Times New Roman" pitchFamily="18" charset="0"/>
              </a:rPr>
              <a:t>TRẠNG</a:t>
            </a:r>
            <a:r>
              <a:rPr lang="en-US" sz="2400" b="1" dirty="0" smtClean="0">
                <a:solidFill>
                  <a:srgbClr val="3F3F3F"/>
                </a:solidFill>
                <a:latin typeface="Times New Roman" pitchFamily="18" charset="0"/>
                <a:cs typeface="Times New Roman" pitchFamily="18" charset="0"/>
              </a:rPr>
              <a:t> Ở </a:t>
            </a:r>
            <a:r>
              <a:rPr lang="en-US" sz="2400" b="1" dirty="0" err="1" smtClean="0">
                <a:solidFill>
                  <a:srgbClr val="3F3F3F"/>
                </a:solidFill>
                <a:latin typeface="Times New Roman" pitchFamily="18" charset="0"/>
                <a:cs typeface="Times New Roman" pitchFamily="18" charset="0"/>
              </a:rPr>
              <a:t>NGƯỜI</a:t>
            </a:r>
            <a:endParaRPr lang="en-US" sz="2400" b="1" dirty="0">
              <a:solidFill>
                <a:srgbClr val="3F3F3F"/>
              </a:solidFill>
              <a:latin typeface="Times New Roman" pitchFamily="18" charset="0"/>
              <a:cs typeface="Times New Roman" pitchFamily="18" charset="0"/>
            </a:endParaRPr>
          </a:p>
        </p:txBody>
      </p:sp>
      <p:sp>
        <p:nvSpPr>
          <p:cNvPr id="7" name="Rectangle 20"/>
          <p:cNvSpPr>
            <a:spLocks noChangeArrowheads="1"/>
          </p:cNvSpPr>
          <p:nvPr/>
        </p:nvSpPr>
        <p:spPr bwMode="auto">
          <a:xfrm>
            <a:off x="2842063" y="984251"/>
            <a:ext cx="7758203" cy="461665"/>
          </a:xfrm>
          <a:prstGeom prst="rect">
            <a:avLst/>
          </a:prstGeom>
          <a:noFill/>
          <a:ln w="9525">
            <a:noFill/>
            <a:miter lim="800000"/>
            <a:headEnd/>
            <a:tailEnd/>
          </a:ln>
        </p:spPr>
        <p:txBody>
          <a:bodyPr wrap="square" anchor="ctr">
            <a:spAutoFit/>
          </a:bodyPr>
          <a:lstStyle/>
          <a:p>
            <a:pPr algn="ctr" eaLnBrk="1" hangingPunct="1"/>
            <a:r>
              <a:rPr lang="en-US" sz="2400" b="1" dirty="0" err="1" smtClean="0">
                <a:solidFill>
                  <a:srgbClr val="002060"/>
                </a:solidFill>
                <a:latin typeface="Time New Roman"/>
                <a:cs typeface="Times New Roman" pitchFamily="18" charset="0"/>
              </a:rPr>
              <a:t>Nội</a:t>
            </a:r>
            <a:r>
              <a:rPr lang="en-US" sz="2400" b="1" dirty="0" smtClean="0">
                <a:solidFill>
                  <a:srgbClr val="002060"/>
                </a:solidFill>
                <a:latin typeface="Time New Roman"/>
                <a:cs typeface="Times New Roman" pitchFamily="18" charset="0"/>
              </a:rPr>
              <a:t> dung . </a:t>
            </a:r>
            <a:r>
              <a:rPr lang="en-US" sz="2400" b="1" dirty="0" err="1" smtClean="0">
                <a:solidFill>
                  <a:srgbClr val="002060"/>
                </a:solidFill>
                <a:latin typeface="Time New Roman"/>
                <a:cs typeface="Times New Roman" pitchFamily="18" charset="0"/>
              </a:rPr>
              <a:t>Mô</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tả</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một</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số</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tính</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trạng</a:t>
            </a:r>
            <a:r>
              <a:rPr lang="en-US" sz="2400" b="1" dirty="0" smtClean="0">
                <a:solidFill>
                  <a:srgbClr val="002060"/>
                </a:solidFill>
                <a:latin typeface="Time New Roman"/>
                <a:cs typeface="Times New Roman" pitchFamily="18" charset="0"/>
              </a:rPr>
              <a:t> ở </a:t>
            </a:r>
            <a:r>
              <a:rPr lang="en-US" sz="2400" b="1" dirty="0" err="1" smtClean="0">
                <a:solidFill>
                  <a:srgbClr val="002060"/>
                </a:solidFill>
                <a:latin typeface="Time New Roman"/>
                <a:cs typeface="Times New Roman" pitchFamily="18" charset="0"/>
              </a:rPr>
              <a:t>người</a:t>
            </a:r>
            <a:endParaRPr lang="en-US" sz="2400" b="1" dirty="0">
              <a:solidFill>
                <a:srgbClr val="002060"/>
              </a:solidFill>
              <a:latin typeface="Time New Roman"/>
            </a:endParaRPr>
          </a:p>
        </p:txBody>
      </p:sp>
      <p:pic>
        <p:nvPicPr>
          <p:cNvPr id="1026" name="Picture 2" descr="Quan sát Hình 44.1, hãy cho biết để phân biệt những người trong hình có thể dựa vào các đặc điểm nào.    (ảnh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4802" y="1445916"/>
            <a:ext cx="5503333" cy="375261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picture containing vector graphics&#10;&#10;Description automatically generated">
            <a:extLst/>
          </p:cNvPr>
          <p:cNvPicPr>
            <a:picLocks noChangeAspect="1"/>
          </p:cNvPicPr>
          <p:nvPr/>
        </p:nvPicPr>
        <p:blipFill>
          <a:blip r:embed="rId3"/>
          <a:stretch>
            <a:fillRect/>
          </a:stretch>
        </p:blipFill>
        <p:spPr>
          <a:xfrm>
            <a:off x="0" y="4863359"/>
            <a:ext cx="2090738" cy="1994641"/>
          </a:xfrm>
          <a:prstGeom prst="rect">
            <a:avLst/>
          </a:prstGeom>
          <a:ln>
            <a:noFill/>
          </a:ln>
          <a:effectLst>
            <a:outerShdw blurRad="292100" dist="139700" dir="2700000" algn="tl" rotWithShape="0">
              <a:srgbClr val="333333">
                <a:alpha val="65000"/>
              </a:srgbClr>
            </a:outerShdw>
          </a:effectLst>
        </p:spPr>
      </p:pic>
      <p:sp>
        <p:nvSpPr>
          <p:cNvPr id="3" name="Cloud Callout 2"/>
          <p:cNvSpPr/>
          <p:nvPr/>
        </p:nvSpPr>
        <p:spPr>
          <a:xfrm>
            <a:off x="211137" y="1676749"/>
            <a:ext cx="4784195" cy="3186609"/>
          </a:xfrm>
          <a:prstGeom prst="cloudCallou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vi-VN" sz="2400" dirty="0">
                <a:solidFill>
                  <a:srgbClr val="FF0000"/>
                </a:solidFill>
                <a:latin typeface="Time New Roman"/>
              </a:rPr>
              <a:t>Quan sát Hình 44.1, hãy cho biết để phân biệt những người trong hình có thể dựa vào các đặc điểm </a:t>
            </a:r>
            <a:r>
              <a:rPr lang="vi-VN" sz="2400" dirty="0" smtClean="0">
                <a:solidFill>
                  <a:srgbClr val="FF0000"/>
                </a:solidFill>
                <a:latin typeface="Time New Roman"/>
              </a:rPr>
              <a:t>nào</a:t>
            </a:r>
            <a:r>
              <a:rPr lang="en-US" sz="2400" dirty="0" smtClean="0">
                <a:solidFill>
                  <a:srgbClr val="FF0000"/>
                </a:solidFill>
                <a:latin typeface="Time New Roman"/>
              </a:rPr>
              <a:t>?</a:t>
            </a:r>
            <a:endParaRPr lang="en-US" sz="2400" dirty="0">
              <a:solidFill>
                <a:srgbClr val="FF0000"/>
              </a:solidFill>
              <a:latin typeface="Time New Roman"/>
            </a:endParaRPr>
          </a:p>
        </p:txBody>
      </p:sp>
      <p:sp>
        <p:nvSpPr>
          <p:cNvPr id="11" name="Rectangle 10"/>
          <p:cNvSpPr/>
          <p:nvPr/>
        </p:nvSpPr>
        <p:spPr>
          <a:xfrm>
            <a:off x="2090738" y="5175743"/>
            <a:ext cx="9670802" cy="1569660"/>
          </a:xfrm>
          <a:prstGeom prst="rect">
            <a:avLst/>
          </a:prstGeom>
        </p:spPr>
        <p:txBody>
          <a:bodyPr wrap="square">
            <a:spAutoFit/>
          </a:bodyPr>
          <a:lstStyle/>
          <a:p>
            <a:r>
              <a:rPr lang="en-US" sz="2400" dirty="0" smtClean="0">
                <a:solidFill>
                  <a:srgbClr val="000000"/>
                </a:solidFill>
                <a:latin typeface="Time New Roman"/>
              </a:rPr>
              <a:t>- </a:t>
            </a:r>
            <a:r>
              <a:rPr lang="vi-VN" sz="2400" dirty="0" smtClean="0">
                <a:solidFill>
                  <a:srgbClr val="000000"/>
                </a:solidFill>
                <a:latin typeface="Time New Roman"/>
              </a:rPr>
              <a:t>Để </a:t>
            </a:r>
            <a:r>
              <a:rPr lang="vi-VN" sz="2400" dirty="0">
                <a:solidFill>
                  <a:srgbClr val="000000"/>
                </a:solidFill>
                <a:latin typeface="Time New Roman"/>
              </a:rPr>
              <a:t>phân biệt những người trong hình có thể dựa vào các đặc điểm như: màu tóc (đen, nâu, vàng), dạng tóc (tóc thẳng hay tóc xoăn, tóc dài hay tóc ngắn), màu da (da trắng, da vàng, da nâu), giới tính (nam hay nữ), chiều cao (cao hay thấp</a:t>
            </a:r>
            <a:r>
              <a:rPr lang="vi-VN" sz="2400" dirty="0" smtClean="0">
                <a:solidFill>
                  <a:srgbClr val="000000"/>
                </a:solidFill>
                <a:latin typeface="Time New Roman"/>
              </a:rPr>
              <a:t>),…</a:t>
            </a:r>
            <a:r>
              <a:rPr lang="en-US" sz="2400" dirty="0" smtClean="0">
                <a:solidFill>
                  <a:srgbClr val="FF0000"/>
                </a:solidFill>
                <a:latin typeface="Time New Roman"/>
              </a:rPr>
              <a:t>-&gt; </a:t>
            </a:r>
            <a:r>
              <a:rPr lang="en-US" sz="2400" dirty="0" err="1" smtClean="0">
                <a:solidFill>
                  <a:srgbClr val="FF0000"/>
                </a:solidFill>
                <a:latin typeface="Time New Roman"/>
              </a:rPr>
              <a:t>TÍNH</a:t>
            </a:r>
            <a:r>
              <a:rPr lang="en-US" sz="2400" dirty="0" smtClean="0">
                <a:solidFill>
                  <a:srgbClr val="FF0000"/>
                </a:solidFill>
                <a:latin typeface="Time New Roman"/>
              </a:rPr>
              <a:t> </a:t>
            </a:r>
            <a:r>
              <a:rPr lang="en-US" sz="2400" dirty="0" err="1" smtClean="0">
                <a:solidFill>
                  <a:srgbClr val="FF0000"/>
                </a:solidFill>
                <a:latin typeface="Time New Roman"/>
              </a:rPr>
              <a:t>TRẠNG</a:t>
            </a:r>
            <a:r>
              <a:rPr lang="en-US" sz="2400" dirty="0" smtClean="0">
                <a:solidFill>
                  <a:srgbClr val="FF0000"/>
                </a:solidFill>
                <a:latin typeface="Time New Roman"/>
              </a:rPr>
              <a:t> Ở </a:t>
            </a:r>
            <a:r>
              <a:rPr lang="en-US" sz="2400" dirty="0" err="1" smtClean="0">
                <a:solidFill>
                  <a:srgbClr val="FF0000"/>
                </a:solidFill>
                <a:latin typeface="Time New Roman"/>
              </a:rPr>
              <a:t>NGƯỜI</a:t>
            </a:r>
            <a:endParaRPr lang="en-US" sz="2400" dirty="0">
              <a:solidFill>
                <a:srgbClr val="FF0000"/>
              </a:solidFill>
              <a:latin typeface="Time New Roman"/>
            </a:endParaRPr>
          </a:p>
        </p:txBody>
      </p:sp>
    </p:spTree>
    <p:extLst>
      <p:ext uri="{BB962C8B-B14F-4D97-AF65-F5344CB8AC3E}">
        <p14:creationId xmlns:p14="http://schemas.microsoft.com/office/powerpoint/2010/main" val="2372592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3"/>
          <a:stretch>
            <a:fillRect/>
          </a:stretch>
        </p:blipFill>
        <p:spPr>
          <a:xfrm>
            <a:off x="404616" y="325260"/>
            <a:ext cx="11188006" cy="3592968"/>
          </a:xfrm>
          <a:prstGeom prst="rect">
            <a:avLst/>
          </a:prstGeom>
        </p:spPr>
      </p:pic>
      <p:pic>
        <p:nvPicPr>
          <p:cNvPr id="4" name="图片 3"/>
          <p:cNvPicPr>
            <a:picLocks noChangeAspect="1"/>
          </p:cNvPicPr>
          <p:nvPr/>
        </p:nvPicPr>
        <p:blipFill>
          <a:blip r:embed="rId4"/>
          <a:stretch>
            <a:fillRect/>
          </a:stretch>
        </p:blipFill>
        <p:spPr>
          <a:xfrm>
            <a:off x="0" y="5486400"/>
            <a:ext cx="12163928" cy="1371600"/>
          </a:xfrm>
          <a:prstGeom prst="rect">
            <a:avLst/>
          </a:prstGeom>
        </p:spPr>
      </p:pic>
      <p:pic>
        <p:nvPicPr>
          <p:cNvPr id="11" name="图片 10"/>
          <p:cNvPicPr>
            <a:picLocks noChangeAspect="1"/>
          </p:cNvPicPr>
          <p:nvPr/>
        </p:nvPicPr>
        <p:blipFill>
          <a:blip r:embed="rId5"/>
          <a:stretch>
            <a:fillRect/>
          </a:stretch>
        </p:blipFill>
        <p:spPr>
          <a:xfrm>
            <a:off x="5437129" y="6136783"/>
            <a:ext cx="663750" cy="247500"/>
          </a:xfrm>
          <a:prstGeom prst="rect">
            <a:avLst/>
          </a:prstGeom>
        </p:spPr>
      </p:pic>
      <p:pic>
        <p:nvPicPr>
          <p:cNvPr id="13" name="图片 12"/>
          <p:cNvPicPr>
            <a:picLocks noChangeAspect="1"/>
          </p:cNvPicPr>
          <p:nvPr/>
        </p:nvPicPr>
        <p:blipFill>
          <a:blip r:embed="rId6"/>
          <a:stretch>
            <a:fillRect/>
          </a:stretch>
        </p:blipFill>
        <p:spPr>
          <a:xfrm>
            <a:off x="6638369" y="6278717"/>
            <a:ext cx="416250" cy="157500"/>
          </a:xfrm>
          <a:prstGeom prst="rect">
            <a:avLst/>
          </a:prstGeom>
        </p:spPr>
      </p:pic>
      <p:pic>
        <p:nvPicPr>
          <p:cNvPr id="17" name="图片 16"/>
          <p:cNvPicPr>
            <a:picLocks noChangeAspect="1"/>
          </p:cNvPicPr>
          <p:nvPr/>
        </p:nvPicPr>
        <p:blipFill>
          <a:blip r:embed="rId7"/>
          <a:stretch>
            <a:fillRect/>
          </a:stretch>
        </p:blipFill>
        <p:spPr>
          <a:xfrm>
            <a:off x="8976320" y="409285"/>
            <a:ext cx="540000" cy="371250"/>
          </a:xfrm>
          <a:prstGeom prst="rect">
            <a:avLst/>
          </a:prstGeom>
        </p:spPr>
      </p:pic>
      <p:pic>
        <p:nvPicPr>
          <p:cNvPr id="18" name="图片 17"/>
          <p:cNvPicPr>
            <a:picLocks noChangeAspect="1"/>
          </p:cNvPicPr>
          <p:nvPr/>
        </p:nvPicPr>
        <p:blipFill>
          <a:blip r:embed="rId8"/>
          <a:stretch>
            <a:fillRect/>
          </a:stretch>
        </p:blipFill>
        <p:spPr>
          <a:xfrm>
            <a:off x="592427" y="253170"/>
            <a:ext cx="795054" cy="419612"/>
          </a:xfrm>
          <a:prstGeom prst="rect">
            <a:avLst/>
          </a:prstGeom>
        </p:spPr>
      </p:pic>
      <p:pic>
        <p:nvPicPr>
          <p:cNvPr id="19" name="图片 18"/>
          <p:cNvPicPr>
            <a:picLocks noChangeAspect="1"/>
          </p:cNvPicPr>
          <p:nvPr/>
        </p:nvPicPr>
        <p:blipFill>
          <a:blip r:embed="rId9"/>
          <a:stretch>
            <a:fillRect/>
          </a:stretch>
        </p:blipFill>
        <p:spPr>
          <a:xfrm>
            <a:off x="10071183" y="44624"/>
            <a:ext cx="1289800" cy="954787"/>
          </a:xfrm>
          <a:prstGeom prst="rect">
            <a:avLst/>
          </a:prstGeom>
        </p:spPr>
      </p:pic>
      <p:pic>
        <p:nvPicPr>
          <p:cNvPr id="21" name="图片 20"/>
          <p:cNvPicPr>
            <a:picLocks noChangeAspect="1"/>
          </p:cNvPicPr>
          <p:nvPr/>
        </p:nvPicPr>
        <p:blipFill>
          <a:blip r:embed="rId10"/>
          <a:stretch>
            <a:fillRect/>
          </a:stretch>
        </p:blipFill>
        <p:spPr>
          <a:xfrm>
            <a:off x="1277256" y="5987792"/>
            <a:ext cx="2674144" cy="657577"/>
          </a:xfrm>
          <a:prstGeom prst="rect">
            <a:avLst/>
          </a:prstGeom>
        </p:spPr>
      </p:pic>
      <p:pic>
        <p:nvPicPr>
          <p:cNvPr id="10" name="图片 9"/>
          <p:cNvPicPr>
            <a:picLocks noChangeAspect="1"/>
          </p:cNvPicPr>
          <p:nvPr/>
        </p:nvPicPr>
        <p:blipFill>
          <a:blip r:embed="rId11"/>
          <a:stretch>
            <a:fillRect/>
          </a:stretch>
        </p:blipFill>
        <p:spPr>
          <a:xfrm>
            <a:off x="4672665" y="5691335"/>
            <a:ext cx="358788" cy="780892"/>
          </a:xfrm>
          <a:prstGeom prst="rect">
            <a:avLst/>
          </a:prstGeom>
        </p:spPr>
      </p:pic>
      <p:pic>
        <p:nvPicPr>
          <p:cNvPr id="9" name="图片 8"/>
          <p:cNvPicPr>
            <a:picLocks noChangeAspect="1"/>
          </p:cNvPicPr>
          <p:nvPr/>
        </p:nvPicPr>
        <p:blipFill>
          <a:blip r:embed="rId12"/>
          <a:stretch>
            <a:fillRect/>
          </a:stretch>
        </p:blipFill>
        <p:spPr>
          <a:xfrm>
            <a:off x="4996892" y="5659177"/>
            <a:ext cx="400998" cy="865311"/>
          </a:xfrm>
          <a:prstGeom prst="rect">
            <a:avLst/>
          </a:prstGeom>
        </p:spPr>
      </p:pic>
      <p:sp>
        <p:nvSpPr>
          <p:cNvPr id="23" name="矩形 22"/>
          <p:cNvSpPr/>
          <p:nvPr/>
        </p:nvSpPr>
        <p:spPr>
          <a:xfrm>
            <a:off x="3078479" y="-1465420"/>
            <a:ext cx="694006" cy="1258675"/>
          </a:xfrm>
          <a:prstGeom prst="rect">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4" name="矩形 23"/>
          <p:cNvSpPr/>
          <p:nvPr/>
        </p:nvSpPr>
        <p:spPr>
          <a:xfrm>
            <a:off x="3772485" y="-1465420"/>
            <a:ext cx="694006" cy="1258675"/>
          </a:xfrm>
          <a:prstGeom prst="rect">
            <a:avLst/>
          </a:prstGeom>
          <a:solidFill>
            <a:srgbClr val="FEBC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5" name="矩形 24"/>
          <p:cNvSpPr/>
          <p:nvPr/>
        </p:nvSpPr>
        <p:spPr>
          <a:xfrm>
            <a:off x="4466491" y="-1465420"/>
            <a:ext cx="694006" cy="1258675"/>
          </a:xfrm>
          <a:prstGeom prst="rect">
            <a:avLst/>
          </a:prstGeom>
          <a:solidFill>
            <a:srgbClr val="A88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6" name="矩形 25"/>
          <p:cNvSpPr/>
          <p:nvPr/>
        </p:nvSpPr>
        <p:spPr>
          <a:xfrm>
            <a:off x="5160498" y="-1465420"/>
            <a:ext cx="694006" cy="1258675"/>
          </a:xfrm>
          <a:prstGeom prst="rect">
            <a:avLst/>
          </a:prstGeom>
          <a:solidFill>
            <a:srgbClr val="FF6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7" name="矩形 26"/>
          <p:cNvSpPr/>
          <p:nvPr/>
        </p:nvSpPr>
        <p:spPr>
          <a:xfrm>
            <a:off x="5854504" y="-1465420"/>
            <a:ext cx="694006" cy="1258675"/>
          </a:xfrm>
          <a:prstGeom prst="rect">
            <a:avLst/>
          </a:prstGeom>
          <a:solidFill>
            <a:srgbClr val="45AF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5" name="图片 44"/>
          <p:cNvPicPr>
            <a:picLocks noChangeAspect="1"/>
          </p:cNvPicPr>
          <p:nvPr/>
        </p:nvPicPr>
        <p:blipFill>
          <a:blip r:embed="rId13"/>
          <a:stretch>
            <a:fillRect/>
          </a:stretch>
        </p:blipFill>
        <p:spPr>
          <a:xfrm>
            <a:off x="332130" y="5417100"/>
            <a:ext cx="4262954" cy="649092"/>
          </a:xfrm>
          <a:prstGeom prst="rect">
            <a:avLst/>
          </a:prstGeom>
        </p:spPr>
      </p:pic>
      <p:pic>
        <p:nvPicPr>
          <p:cNvPr id="44" name="图片 27">
            <a:extLst>
              <a:ext uri="{FF2B5EF4-FFF2-40B4-BE49-F238E27FC236}">
                <a16:creationId xmlns:a16="http://schemas.microsoft.com/office/drawing/2014/main" id="{BF181BF9-24E5-BF81-3033-4078A114D8CB}"/>
              </a:ext>
            </a:extLst>
          </p:cNvPr>
          <p:cNvPicPr>
            <a:picLocks noChangeAspect="1"/>
          </p:cNvPicPr>
          <p:nvPr/>
        </p:nvPicPr>
        <p:blipFill>
          <a:blip r:embed="rId14"/>
          <a:stretch>
            <a:fillRect/>
          </a:stretch>
        </p:blipFill>
        <p:spPr>
          <a:xfrm>
            <a:off x="5239627" y="2169086"/>
            <a:ext cx="440845" cy="623837"/>
          </a:xfrm>
          <a:prstGeom prst="rect">
            <a:avLst/>
          </a:prstGeom>
        </p:spPr>
      </p:pic>
      <p:grpSp>
        <p:nvGrpSpPr>
          <p:cNvPr id="46" name="组合 28">
            <a:extLst>
              <a:ext uri="{FF2B5EF4-FFF2-40B4-BE49-F238E27FC236}">
                <a16:creationId xmlns:a16="http://schemas.microsoft.com/office/drawing/2014/main" id="{A6AA2449-3198-02D3-AF67-2678EEB9C000}"/>
              </a:ext>
            </a:extLst>
          </p:cNvPr>
          <p:cNvGrpSpPr/>
          <p:nvPr/>
        </p:nvGrpSpPr>
        <p:grpSpPr>
          <a:xfrm>
            <a:off x="5939554" y="2260566"/>
            <a:ext cx="5827605" cy="516834"/>
            <a:chOff x="7553738" y="2050705"/>
            <a:chExt cx="3578087" cy="516834"/>
          </a:xfrm>
        </p:grpSpPr>
        <p:sp>
          <p:nvSpPr>
            <p:cNvPr id="47" name="圆角矩形 29">
              <a:extLst>
                <a:ext uri="{FF2B5EF4-FFF2-40B4-BE49-F238E27FC236}">
                  <a16:creationId xmlns:a16="http://schemas.microsoft.com/office/drawing/2014/main" id="{FCEC2957-5B86-C406-A03B-F7A9459EA5C4}"/>
                </a:ext>
              </a:extLst>
            </p:cNvPr>
            <p:cNvSpPr/>
            <p:nvPr/>
          </p:nvSpPr>
          <p:spPr>
            <a:xfrm>
              <a:off x="7553738" y="2050705"/>
              <a:ext cx="3578087" cy="516834"/>
            </a:xfrm>
            <a:prstGeom prst="roundRect">
              <a:avLst>
                <a:gd name="adj" fmla="val 29488"/>
              </a:avLst>
            </a:prstGeom>
            <a:solidFill>
              <a:srgbClr val="80A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Arial" panose="020B0604020202020204" pitchFamily="34" charset="0"/>
                <a:cs typeface="Arial" panose="020B0604020202020204" pitchFamily="34" charset="0"/>
              </a:endParaRPr>
            </a:p>
          </p:txBody>
        </p:sp>
        <p:sp>
          <p:nvSpPr>
            <p:cNvPr id="48" name="文本框 30">
              <a:extLst>
                <a:ext uri="{FF2B5EF4-FFF2-40B4-BE49-F238E27FC236}">
                  <a16:creationId xmlns:a16="http://schemas.microsoft.com/office/drawing/2014/main" id="{8056A75F-AE59-8663-20E4-74ED9E053FB6}"/>
                </a:ext>
              </a:extLst>
            </p:cNvPr>
            <p:cNvSpPr txBox="1"/>
            <p:nvPr/>
          </p:nvSpPr>
          <p:spPr>
            <a:xfrm>
              <a:off x="7675039" y="2065037"/>
              <a:ext cx="3422188" cy="461665"/>
            </a:xfrm>
            <a:prstGeom prst="rect">
              <a:avLst/>
            </a:prstGeom>
            <a:noFill/>
          </p:spPr>
          <p:txBody>
            <a:bodyPr wrap="square" rtlCol="0">
              <a:spAutoFit/>
            </a:bodyPr>
            <a:lstStyle/>
            <a:p>
              <a:pPr defTabSz="1218804">
                <a:defRPr/>
              </a:pPr>
              <a:r>
                <a:rPr lang="en-US" altLang="zh-CN" sz="2400" b="1" kern="0">
                  <a:solidFill>
                    <a:schemeClr val="bg1"/>
                  </a:solidFill>
                  <a:latin typeface="Arial" panose="020B0604020202020204" pitchFamily="34" charset="0"/>
                  <a:ea typeface="幼圆" panose="02010509060101010101" pitchFamily="49" charset="-122"/>
                  <a:cs typeface="Arial" panose="020B0604020202020204" pitchFamily="34" charset="0"/>
                </a:rPr>
                <a:t>A. </a:t>
              </a:r>
              <a:r>
                <a:rPr lang="vi-VN" altLang="zh-CN" sz="2400" b="1" kern="0">
                  <a:solidFill>
                    <a:schemeClr val="bg1"/>
                  </a:solidFill>
                  <a:latin typeface="Arial" panose="020B0604020202020204" pitchFamily="34" charset="0"/>
                  <a:ea typeface="幼圆" panose="02010509060101010101" pitchFamily="49" charset="-122"/>
                  <a:cs typeface="Arial" panose="020B0604020202020204" pitchFamily="34" charset="0"/>
                </a:rPr>
                <a:t>Người mắc hội chứng </a:t>
              </a:r>
              <a:r>
                <a:rPr lang="en-US" altLang="zh-CN" sz="2400" b="1" kern="0">
                  <a:solidFill>
                    <a:schemeClr val="bg1"/>
                  </a:solidFill>
                  <a:latin typeface="Arial" panose="020B0604020202020204" pitchFamily="34" charset="0"/>
                  <a:ea typeface="幼圆" panose="02010509060101010101" pitchFamily="49" charset="-122"/>
                  <a:cs typeface="Arial" panose="020B0604020202020204" pitchFamily="34" charset="0"/>
                </a:rPr>
                <a:t>Down</a:t>
              </a:r>
              <a:r>
                <a:rPr lang="vi-VN" altLang="zh-CN" sz="2400" b="1" kern="0">
                  <a:solidFill>
                    <a:schemeClr val="bg1"/>
                  </a:solidFill>
                  <a:latin typeface="Arial" panose="020B0604020202020204" pitchFamily="34" charset="0"/>
                  <a:ea typeface="幼圆" panose="02010509060101010101" pitchFamily="49" charset="-122"/>
                  <a:cs typeface="Arial" panose="020B0604020202020204" pitchFamily="34" charset="0"/>
                </a:rPr>
                <a:t>.</a:t>
              </a:r>
              <a:endParaRPr lang="zh-CN" altLang="en-US" sz="2400" b="1" kern="0" dirty="0">
                <a:solidFill>
                  <a:schemeClr val="bg1"/>
                </a:solidFill>
                <a:latin typeface="Arial" panose="020B0604020202020204" pitchFamily="34" charset="0"/>
                <a:ea typeface="幼圆" panose="02010509060101010101" pitchFamily="49" charset="-122"/>
                <a:cs typeface="Arial" panose="020B0604020202020204" pitchFamily="34" charset="0"/>
              </a:endParaRPr>
            </a:p>
          </p:txBody>
        </p:sp>
      </p:grpSp>
      <p:grpSp>
        <p:nvGrpSpPr>
          <p:cNvPr id="60" name="组合 31">
            <a:extLst>
              <a:ext uri="{FF2B5EF4-FFF2-40B4-BE49-F238E27FC236}">
                <a16:creationId xmlns:a16="http://schemas.microsoft.com/office/drawing/2014/main" id="{8FE7AAFE-7331-9660-ECC9-868635BCA991}"/>
              </a:ext>
            </a:extLst>
          </p:cNvPr>
          <p:cNvGrpSpPr/>
          <p:nvPr/>
        </p:nvGrpSpPr>
        <p:grpSpPr>
          <a:xfrm>
            <a:off x="5939555" y="3140004"/>
            <a:ext cx="5827605" cy="516834"/>
            <a:chOff x="7553738" y="2930980"/>
            <a:chExt cx="4332293" cy="516834"/>
          </a:xfrm>
        </p:grpSpPr>
        <p:sp>
          <p:nvSpPr>
            <p:cNvPr id="61" name="圆角矩形 32">
              <a:extLst>
                <a:ext uri="{FF2B5EF4-FFF2-40B4-BE49-F238E27FC236}">
                  <a16:creationId xmlns:a16="http://schemas.microsoft.com/office/drawing/2014/main" id="{9FB30B39-719D-D877-CCCE-A7C91193E689}"/>
                </a:ext>
              </a:extLst>
            </p:cNvPr>
            <p:cNvSpPr/>
            <p:nvPr/>
          </p:nvSpPr>
          <p:spPr>
            <a:xfrm>
              <a:off x="7553738" y="2930980"/>
              <a:ext cx="4332293" cy="516834"/>
            </a:xfrm>
            <a:prstGeom prst="roundRect">
              <a:avLst>
                <a:gd name="adj" fmla="val 29488"/>
              </a:avLst>
            </a:prstGeom>
            <a:solidFill>
              <a:srgbClr val="FEBC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Arial" panose="020B0604020202020204" pitchFamily="34" charset="0"/>
                <a:cs typeface="Arial" panose="020B0604020202020204" pitchFamily="34" charset="0"/>
              </a:endParaRPr>
            </a:p>
          </p:txBody>
        </p:sp>
        <p:sp>
          <p:nvSpPr>
            <p:cNvPr id="62" name="文本框 33">
              <a:extLst>
                <a:ext uri="{FF2B5EF4-FFF2-40B4-BE49-F238E27FC236}">
                  <a16:creationId xmlns:a16="http://schemas.microsoft.com/office/drawing/2014/main" id="{C134636A-BD69-064E-F755-5B845CC52067}"/>
                </a:ext>
              </a:extLst>
            </p:cNvPr>
            <p:cNvSpPr txBox="1"/>
            <p:nvPr/>
          </p:nvSpPr>
          <p:spPr>
            <a:xfrm>
              <a:off x="7675038" y="2932060"/>
              <a:ext cx="4169103" cy="461665"/>
            </a:xfrm>
            <a:prstGeom prst="rect">
              <a:avLst/>
            </a:prstGeom>
            <a:noFill/>
          </p:spPr>
          <p:txBody>
            <a:bodyPr wrap="square" rtlCol="0">
              <a:spAutoFit/>
            </a:bodyPr>
            <a:lstStyle/>
            <a:p>
              <a:pPr defTabSz="1218804">
                <a:defRPr/>
              </a:pPr>
              <a:r>
                <a:rPr lang="vi-VN" altLang="zh-CN" sz="2400" b="1" kern="0">
                  <a:solidFill>
                    <a:schemeClr val="bg1"/>
                  </a:solidFill>
                  <a:latin typeface="Arial" panose="020B0604020202020204" pitchFamily="34" charset="0"/>
                  <a:ea typeface="幼圆" panose="02010509060101010101" pitchFamily="49" charset="-122"/>
                  <a:cs typeface="Arial" panose="020B0604020202020204" pitchFamily="34" charset="0"/>
                </a:rPr>
                <a:t>B.</a:t>
              </a:r>
              <a:r>
                <a:rPr lang="en-US" altLang="zh-CN" sz="2400" b="1" kern="0">
                  <a:solidFill>
                    <a:schemeClr val="bg1"/>
                  </a:solidFill>
                  <a:latin typeface="Arial" panose="020B0604020202020204" pitchFamily="34" charset="0"/>
                  <a:ea typeface="幼圆" panose="02010509060101010101" pitchFamily="49" charset="-122"/>
                  <a:cs typeface="Arial" panose="020B0604020202020204" pitchFamily="34" charset="0"/>
                </a:rPr>
                <a:t> </a:t>
              </a:r>
              <a:r>
                <a:rPr lang="vi-VN" altLang="zh-CN" sz="2400" b="1" kern="0">
                  <a:solidFill>
                    <a:schemeClr val="bg1"/>
                  </a:solidFill>
                  <a:latin typeface="Arial" panose="020B0604020202020204" pitchFamily="34" charset="0"/>
                  <a:ea typeface="幼圆" panose="02010509060101010101" pitchFamily="49" charset="-122"/>
                  <a:cs typeface="Arial" panose="020B0604020202020204" pitchFamily="34" charset="0"/>
                </a:rPr>
                <a:t>Người mắc bệnh bạch tạng</a:t>
              </a:r>
              <a:r>
                <a:rPr lang="en-US" altLang="zh-CN" sz="2400" b="1" kern="0">
                  <a:solidFill>
                    <a:schemeClr val="bg1"/>
                  </a:solidFill>
                  <a:latin typeface="Arial" panose="020B0604020202020204" pitchFamily="34" charset="0"/>
                  <a:ea typeface="幼圆" panose="02010509060101010101" pitchFamily="49" charset="-122"/>
                  <a:cs typeface="Arial" panose="020B0604020202020204" pitchFamily="34" charset="0"/>
                </a:rPr>
                <a:t>.</a:t>
              </a:r>
              <a:endParaRPr lang="zh-CN" altLang="en-US" sz="2400" b="1" kern="0" dirty="0">
                <a:solidFill>
                  <a:schemeClr val="bg1"/>
                </a:solidFill>
                <a:latin typeface="Arial" panose="020B0604020202020204" pitchFamily="34" charset="0"/>
                <a:ea typeface="幼圆" panose="02010509060101010101" pitchFamily="49" charset="-122"/>
                <a:cs typeface="Arial" panose="020B0604020202020204" pitchFamily="34" charset="0"/>
              </a:endParaRPr>
            </a:p>
          </p:txBody>
        </p:sp>
      </p:grpSp>
      <p:grpSp>
        <p:nvGrpSpPr>
          <p:cNvPr id="63" name="组合 34">
            <a:extLst>
              <a:ext uri="{FF2B5EF4-FFF2-40B4-BE49-F238E27FC236}">
                <a16:creationId xmlns:a16="http://schemas.microsoft.com/office/drawing/2014/main" id="{BDC99FF7-16C6-6CF8-635A-9D1683FF1B62}"/>
              </a:ext>
            </a:extLst>
          </p:cNvPr>
          <p:cNvGrpSpPr/>
          <p:nvPr/>
        </p:nvGrpSpPr>
        <p:grpSpPr>
          <a:xfrm>
            <a:off x="5939556" y="4093136"/>
            <a:ext cx="5827605" cy="516834"/>
            <a:chOff x="7553738" y="3789239"/>
            <a:chExt cx="5086501" cy="516834"/>
          </a:xfrm>
        </p:grpSpPr>
        <p:sp>
          <p:nvSpPr>
            <p:cNvPr id="64" name="圆角矩形 35">
              <a:extLst>
                <a:ext uri="{FF2B5EF4-FFF2-40B4-BE49-F238E27FC236}">
                  <a16:creationId xmlns:a16="http://schemas.microsoft.com/office/drawing/2014/main" id="{ADA60D14-60BF-33E3-480D-B66FC994AAAA}"/>
                </a:ext>
              </a:extLst>
            </p:cNvPr>
            <p:cNvSpPr/>
            <p:nvPr/>
          </p:nvSpPr>
          <p:spPr>
            <a:xfrm>
              <a:off x="7553738" y="3789239"/>
              <a:ext cx="5086501" cy="516834"/>
            </a:xfrm>
            <a:prstGeom prst="roundRect">
              <a:avLst>
                <a:gd name="adj" fmla="val 29488"/>
              </a:avLst>
            </a:prstGeom>
            <a:solidFill>
              <a:srgbClr val="A88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Arial" panose="020B0604020202020204" pitchFamily="34" charset="0"/>
                <a:cs typeface="Arial" panose="020B0604020202020204" pitchFamily="34" charset="0"/>
              </a:endParaRPr>
            </a:p>
          </p:txBody>
        </p:sp>
        <p:sp>
          <p:nvSpPr>
            <p:cNvPr id="65" name="文本框 36">
              <a:extLst>
                <a:ext uri="{FF2B5EF4-FFF2-40B4-BE49-F238E27FC236}">
                  <a16:creationId xmlns:a16="http://schemas.microsoft.com/office/drawing/2014/main" id="{A315D6DB-CEBD-074F-0D1E-CB6D70A7806B}"/>
                </a:ext>
              </a:extLst>
            </p:cNvPr>
            <p:cNvSpPr txBox="1"/>
            <p:nvPr/>
          </p:nvSpPr>
          <p:spPr>
            <a:xfrm>
              <a:off x="7675038" y="3798003"/>
              <a:ext cx="4839501" cy="461665"/>
            </a:xfrm>
            <a:prstGeom prst="rect">
              <a:avLst/>
            </a:prstGeom>
            <a:noFill/>
          </p:spPr>
          <p:txBody>
            <a:bodyPr wrap="square" rtlCol="0">
              <a:spAutoFit/>
            </a:bodyPr>
            <a:lstStyle/>
            <a:p>
              <a:pPr defTabSz="1218804">
                <a:defRPr/>
              </a:pPr>
              <a:r>
                <a:rPr lang="vi-VN" altLang="zh-CN" sz="2400" b="1" kern="0">
                  <a:solidFill>
                    <a:schemeClr val="bg1"/>
                  </a:solidFill>
                  <a:latin typeface="Arial" panose="020B0604020202020204" pitchFamily="34" charset="0"/>
                  <a:ea typeface="幼圆" panose="02010509060101010101" pitchFamily="49" charset="-122"/>
                  <a:cs typeface="Arial" panose="020B0604020202020204" pitchFamily="34" charset="0"/>
                </a:rPr>
                <a:t>C.</a:t>
              </a:r>
              <a:r>
                <a:rPr lang="en-US" altLang="zh-CN" sz="2400" b="1" kern="0">
                  <a:solidFill>
                    <a:schemeClr val="bg1"/>
                  </a:solidFill>
                  <a:latin typeface="Arial" panose="020B0604020202020204" pitchFamily="34" charset="0"/>
                  <a:ea typeface="幼圆" panose="02010509060101010101" pitchFamily="49" charset="-122"/>
                  <a:cs typeface="Arial" panose="020B0604020202020204" pitchFamily="34" charset="0"/>
                </a:rPr>
                <a:t> </a:t>
              </a:r>
              <a:r>
                <a:rPr lang="vi-VN" altLang="zh-CN" sz="2400" b="1" kern="0">
                  <a:solidFill>
                    <a:schemeClr val="bg1"/>
                  </a:solidFill>
                  <a:latin typeface="Arial" panose="020B0604020202020204" pitchFamily="34" charset="0"/>
                  <a:ea typeface="幼圆" panose="02010509060101010101" pitchFamily="49" charset="-122"/>
                  <a:cs typeface="Arial" panose="020B0604020202020204" pitchFamily="34" charset="0"/>
                </a:rPr>
                <a:t>Người mắc tật câm điếc bẩm sinh.</a:t>
              </a:r>
              <a:endParaRPr lang="zh-CN" altLang="en-US" sz="2400" b="1" kern="0" dirty="0">
                <a:solidFill>
                  <a:schemeClr val="bg1"/>
                </a:solidFill>
                <a:latin typeface="Arial" panose="020B0604020202020204" pitchFamily="34" charset="0"/>
                <a:ea typeface="幼圆" panose="02010509060101010101" pitchFamily="49" charset="-122"/>
                <a:cs typeface="Arial" panose="020B0604020202020204" pitchFamily="34" charset="0"/>
              </a:endParaRPr>
            </a:p>
          </p:txBody>
        </p:sp>
      </p:grpSp>
      <p:grpSp>
        <p:nvGrpSpPr>
          <p:cNvPr id="66" name="组合 37">
            <a:extLst>
              <a:ext uri="{FF2B5EF4-FFF2-40B4-BE49-F238E27FC236}">
                <a16:creationId xmlns:a16="http://schemas.microsoft.com/office/drawing/2014/main" id="{22720230-A4A9-89F4-7A15-2756E8D28E92}"/>
              </a:ext>
            </a:extLst>
          </p:cNvPr>
          <p:cNvGrpSpPr/>
          <p:nvPr/>
        </p:nvGrpSpPr>
        <p:grpSpPr>
          <a:xfrm>
            <a:off x="5934515" y="5017372"/>
            <a:ext cx="5827604" cy="516834"/>
            <a:chOff x="7553738" y="4669514"/>
            <a:chExt cx="3860836" cy="516834"/>
          </a:xfrm>
        </p:grpSpPr>
        <p:sp>
          <p:nvSpPr>
            <p:cNvPr id="67" name="圆角矩形 38">
              <a:extLst>
                <a:ext uri="{FF2B5EF4-FFF2-40B4-BE49-F238E27FC236}">
                  <a16:creationId xmlns:a16="http://schemas.microsoft.com/office/drawing/2014/main" id="{0A85DC68-8A39-D736-0BC8-DC5E36D5A9FF}"/>
                </a:ext>
              </a:extLst>
            </p:cNvPr>
            <p:cNvSpPr/>
            <p:nvPr/>
          </p:nvSpPr>
          <p:spPr>
            <a:xfrm>
              <a:off x="7553738" y="4669514"/>
              <a:ext cx="3860836" cy="516834"/>
            </a:xfrm>
            <a:prstGeom prst="roundRect">
              <a:avLst>
                <a:gd name="adj" fmla="val 29488"/>
              </a:avLst>
            </a:prstGeom>
            <a:solidFill>
              <a:srgbClr val="FF6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Arial" panose="020B0604020202020204" pitchFamily="34" charset="0"/>
                <a:cs typeface="Arial" panose="020B0604020202020204" pitchFamily="34" charset="0"/>
              </a:endParaRPr>
            </a:p>
          </p:txBody>
        </p:sp>
        <p:sp>
          <p:nvSpPr>
            <p:cNvPr id="68" name="文本框 39">
              <a:extLst>
                <a:ext uri="{FF2B5EF4-FFF2-40B4-BE49-F238E27FC236}">
                  <a16:creationId xmlns:a16="http://schemas.microsoft.com/office/drawing/2014/main" id="{600B99CE-9C12-63CE-DB88-3389A940FCE3}"/>
                </a:ext>
              </a:extLst>
            </p:cNvPr>
            <p:cNvSpPr txBox="1"/>
            <p:nvPr/>
          </p:nvSpPr>
          <p:spPr>
            <a:xfrm>
              <a:off x="7665177" y="4680409"/>
              <a:ext cx="2641243" cy="461665"/>
            </a:xfrm>
            <a:prstGeom prst="rect">
              <a:avLst/>
            </a:prstGeom>
            <a:noFill/>
          </p:spPr>
          <p:txBody>
            <a:bodyPr wrap="square" rtlCol="0">
              <a:spAutoFit/>
            </a:bodyPr>
            <a:lstStyle/>
            <a:p>
              <a:pPr defTabSz="1218804">
                <a:defRPr/>
              </a:pPr>
              <a:r>
                <a:rPr lang="vi-VN" altLang="zh-CN" sz="2400" b="1" kern="0">
                  <a:solidFill>
                    <a:schemeClr val="bg1"/>
                  </a:solidFill>
                  <a:latin typeface="Arial" panose="020B0604020202020204" pitchFamily="34" charset="0"/>
                  <a:ea typeface="幼圆" panose="02010509060101010101" pitchFamily="49" charset="-122"/>
                  <a:cs typeface="Arial" panose="020B0604020202020204" pitchFamily="34" charset="0"/>
                </a:rPr>
                <a:t>D.</a:t>
              </a:r>
              <a:r>
                <a:rPr lang="en-US" altLang="zh-CN" sz="2400" b="1" kern="0">
                  <a:solidFill>
                    <a:schemeClr val="bg1"/>
                  </a:solidFill>
                  <a:latin typeface="Arial" panose="020B0604020202020204" pitchFamily="34" charset="0"/>
                  <a:ea typeface="幼圆" panose="02010509060101010101" pitchFamily="49" charset="-122"/>
                  <a:cs typeface="Arial" panose="020B0604020202020204" pitchFamily="34" charset="0"/>
                </a:rPr>
                <a:t> </a:t>
              </a:r>
              <a:r>
                <a:rPr lang="vi-VN" altLang="zh-CN" sz="2400" b="1" kern="0">
                  <a:solidFill>
                    <a:schemeClr val="bg1"/>
                  </a:solidFill>
                  <a:latin typeface="Arial" panose="020B0604020202020204" pitchFamily="34" charset="0"/>
                  <a:ea typeface="幼圆" panose="02010509060101010101" pitchFamily="49" charset="-122"/>
                  <a:cs typeface="Arial" panose="020B0604020202020204" pitchFamily="34" charset="0"/>
                </a:rPr>
                <a:t>Người bị bệnh mù màu.</a:t>
              </a:r>
              <a:endParaRPr lang="zh-CN" altLang="en-US" sz="2400" b="1" kern="0" dirty="0">
                <a:solidFill>
                  <a:schemeClr val="bg1"/>
                </a:solidFill>
                <a:latin typeface="Arial" panose="020B0604020202020204" pitchFamily="34" charset="0"/>
                <a:ea typeface="幼圆" panose="02010509060101010101" pitchFamily="49" charset="-122"/>
                <a:cs typeface="Arial" panose="020B0604020202020204" pitchFamily="34" charset="0"/>
              </a:endParaRPr>
            </a:p>
          </p:txBody>
        </p:sp>
      </p:grpSp>
      <p:pic>
        <p:nvPicPr>
          <p:cNvPr id="69" name="图片 40">
            <a:extLst>
              <a:ext uri="{FF2B5EF4-FFF2-40B4-BE49-F238E27FC236}">
                <a16:creationId xmlns:a16="http://schemas.microsoft.com/office/drawing/2014/main" id="{1A15FB3B-5559-A9C9-D76E-4D008849DF1E}"/>
              </a:ext>
            </a:extLst>
          </p:cNvPr>
          <p:cNvPicPr>
            <a:picLocks noChangeAspect="1"/>
          </p:cNvPicPr>
          <p:nvPr/>
        </p:nvPicPr>
        <p:blipFill>
          <a:blip r:embed="rId14"/>
          <a:stretch>
            <a:fillRect/>
          </a:stretch>
        </p:blipFill>
        <p:spPr>
          <a:xfrm>
            <a:off x="5239625" y="3131111"/>
            <a:ext cx="440845" cy="623837"/>
          </a:xfrm>
          <a:prstGeom prst="rect">
            <a:avLst/>
          </a:prstGeom>
        </p:spPr>
      </p:pic>
      <p:pic>
        <p:nvPicPr>
          <p:cNvPr id="70" name="图片 41">
            <a:extLst>
              <a:ext uri="{FF2B5EF4-FFF2-40B4-BE49-F238E27FC236}">
                <a16:creationId xmlns:a16="http://schemas.microsoft.com/office/drawing/2014/main" id="{2EC0589F-1413-91C0-3DE2-364F7FAAD3ED}"/>
              </a:ext>
            </a:extLst>
          </p:cNvPr>
          <p:cNvPicPr>
            <a:picLocks noChangeAspect="1"/>
          </p:cNvPicPr>
          <p:nvPr/>
        </p:nvPicPr>
        <p:blipFill>
          <a:blip r:embed="rId14"/>
          <a:stretch>
            <a:fillRect/>
          </a:stretch>
        </p:blipFill>
        <p:spPr>
          <a:xfrm>
            <a:off x="5239625" y="4093136"/>
            <a:ext cx="440845" cy="623837"/>
          </a:xfrm>
          <a:prstGeom prst="rect">
            <a:avLst/>
          </a:prstGeom>
        </p:spPr>
      </p:pic>
      <p:pic>
        <p:nvPicPr>
          <p:cNvPr id="71" name="图片 42">
            <a:extLst>
              <a:ext uri="{FF2B5EF4-FFF2-40B4-BE49-F238E27FC236}">
                <a16:creationId xmlns:a16="http://schemas.microsoft.com/office/drawing/2014/main" id="{78D26377-8601-AD62-C464-3A17530511BA}"/>
              </a:ext>
            </a:extLst>
          </p:cNvPr>
          <p:cNvPicPr>
            <a:picLocks noChangeAspect="1"/>
          </p:cNvPicPr>
          <p:nvPr/>
        </p:nvPicPr>
        <p:blipFill>
          <a:blip r:embed="rId14"/>
          <a:stretch>
            <a:fillRect/>
          </a:stretch>
        </p:blipFill>
        <p:spPr>
          <a:xfrm>
            <a:off x="5239625" y="5012108"/>
            <a:ext cx="440845" cy="623837"/>
          </a:xfrm>
          <a:prstGeom prst="rect">
            <a:avLst/>
          </a:prstGeom>
        </p:spPr>
      </p:pic>
      <p:sp>
        <p:nvSpPr>
          <p:cNvPr id="73" name="TextBox 72">
            <a:extLst>
              <a:ext uri="{FF2B5EF4-FFF2-40B4-BE49-F238E27FC236}">
                <a16:creationId xmlns:a16="http://schemas.microsoft.com/office/drawing/2014/main" id="{B9F38E16-77EB-8335-2F4A-C53D23439001}"/>
              </a:ext>
            </a:extLst>
          </p:cNvPr>
          <p:cNvSpPr txBox="1"/>
          <p:nvPr/>
        </p:nvSpPr>
        <p:spPr>
          <a:xfrm>
            <a:off x="1391425" y="1194985"/>
            <a:ext cx="9717455" cy="947503"/>
          </a:xfrm>
          <a:prstGeom prst="rect">
            <a:avLst/>
          </a:prstGeom>
          <a:noFill/>
        </p:spPr>
        <p:txBody>
          <a:bodyPr wrap="square">
            <a:spAutoFit/>
          </a:bodyPr>
          <a:lstStyle/>
          <a:p>
            <a:pPr>
              <a:lnSpc>
                <a:spcPct val="120000"/>
              </a:lnSpc>
            </a:pPr>
            <a:r>
              <a:rPr lang="vi-VN" sz="2400" b="1"/>
              <a:t>Câu 2. Người mắc bệnh/tật/hội chứng di truyền nào sau đây mang </a:t>
            </a:r>
            <a:r>
              <a:rPr lang="vi-VN" sz="2400" b="1">
                <a:solidFill>
                  <a:srgbClr val="C00000"/>
                </a:solidFill>
              </a:rPr>
              <a:t>bất thường về NST?</a:t>
            </a:r>
            <a:endParaRPr lang="en-US" sz="2400" b="1">
              <a:solidFill>
                <a:srgbClr val="C00000"/>
              </a:solidFill>
            </a:endParaRPr>
          </a:p>
        </p:txBody>
      </p:sp>
      <p:grpSp>
        <p:nvGrpSpPr>
          <p:cNvPr id="74" name="组合 52">
            <a:extLst>
              <a:ext uri="{FF2B5EF4-FFF2-40B4-BE49-F238E27FC236}">
                <a16:creationId xmlns:a16="http://schemas.microsoft.com/office/drawing/2014/main" id="{F43CB0F3-E946-32B6-8B1D-883583A9C024}"/>
              </a:ext>
            </a:extLst>
          </p:cNvPr>
          <p:cNvGrpSpPr/>
          <p:nvPr/>
        </p:nvGrpSpPr>
        <p:grpSpPr>
          <a:xfrm flipH="1">
            <a:off x="2322694" y="2946875"/>
            <a:ext cx="2205573" cy="1346221"/>
            <a:chOff x="3505786" y="1556624"/>
            <a:chExt cx="2133600" cy="2048256"/>
          </a:xfrm>
        </p:grpSpPr>
        <p:pic>
          <p:nvPicPr>
            <p:cNvPr id="75" name="图片 53">
              <a:extLst>
                <a:ext uri="{FF2B5EF4-FFF2-40B4-BE49-F238E27FC236}">
                  <a16:creationId xmlns:a16="http://schemas.microsoft.com/office/drawing/2014/main" id="{06DC454B-C4F0-DEB5-4F47-A9D3D991C7B1}"/>
                </a:ext>
              </a:extLst>
            </p:cNvPr>
            <p:cNvPicPr>
              <a:picLocks noChangeAspect="1"/>
            </p:cNvPicPr>
            <p:nvPr/>
          </p:nvPicPr>
          <p:blipFill>
            <a:blip r:embed="rId15"/>
            <a:stretch>
              <a:fillRect/>
            </a:stretch>
          </p:blipFill>
          <p:spPr>
            <a:xfrm flipH="1">
              <a:off x="3505786" y="1556624"/>
              <a:ext cx="2133600" cy="2048256"/>
            </a:xfrm>
            <a:prstGeom prst="rect">
              <a:avLst/>
            </a:prstGeom>
          </p:spPr>
        </p:pic>
        <p:sp>
          <p:nvSpPr>
            <p:cNvPr id="76" name="文本框 54">
              <a:extLst>
                <a:ext uri="{FF2B5EF4-FFF2-40B4-BE49-F238E27FC236}">
                  <a16:creationId xmlns:a16="http://schemas.microsoft.com/office/drawing/2014/main" id="{F3B0BB29-1218-4AE2-6480-524C490B9B65}"/>
                </a:ext>
              </a:extLst>
            </p:cNvPr>
            <p:cNvSpPr txBox="1"/>
            <p:nvPr/>
          </p:nvSpPr>
          <p:spPr>
            <a:xfrm>
              <a:off x="4063828" y="1724704"/>
              <a:ext cx="1114533" cy="1685800"/>
            </a:xfrm>
            <a:prstGeom prst="rect">
              <a:avLst/>
            </a:prstGeom>
            <a:noFill/>
            <a:effectLst/>
          </p:spPr>
          <p:txBody>
            <a:bodyPr wrap="square" rtlCol="0">
              <a:spAutoFit/>
            </a:bodyPr>
            <a:lstStyle/>
            <a:p>
              <a:pPr algn="ctr"/>
              <a:r>
                <a:rPr lang="en-US" altLang="zh-CN" sz="6600" b="1">
                  <a:solidFill>
                    <a:schemeClr val="bg1"/>
                  </a:solidFill>
                  <a:latin typeface="Arial" panose="020B0604020202020204" pitchFamily="34" charset="0"/>
                  <a:ea typeface="方正姚体" panose="02010601030101010101" pitchFamily="2" charset="-122"/>
                  <a:cs typeface="Arial" panose="020B0604020202020204" pitchFamily="34" charset="0"/>
                </a:rPr>
                <a:t>A</a:t>
              </a:r>
              <a:endParaRPr lang="zh-CN" altLang="en-US" sz="6600" b="1" dirty="0">
                <a:solidFill>
                  <a:schemeClr val="bg1"/>
                </a:solidFill>
                <a:latin typeface="Arial" panose="020B0604020202020204" pitchFamily="34" charset="0"/>
                <a:ea typeface="方正姚体" panose="02010601030101010101" pitchFamily="2" charset="-122"/>
                <a:cs typeface="Arial" panose="020B0604020202020204" pitchFamily="34" charset="0"/>
              </a:endParaRPr>
            </a:p>
          </p:txBody>
        </p:sp>
      </p:grpSp>
    </p:spTree>
    <p:extLst>
      <p:ext uri="{BB962C8B-B14F-4D97-AF65-F5344CB8AC3E}">
        <p14:creationId xmlns:p14="http://schemas.microsoft.com/office/powerpoint/2010/main" val="16562263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1000"/>
                                        <p:tgtEl>
                                          <p:spTgt spid="44"/>
                                        </p:tgtEl>
                                      </p:cBhvr>
                                    </p:animEffect>
                                    <p:anim calcmode="lin" valueType="num">
                                      <p:cBhvr>
                                        <p:cTn id="8" dur="1000" fill="hold"/>
                                        <p:tgtEl>
                                          <p:spTgt spid="44"/>
                                        </p:tgtEl>
                                        <p:attrNameLst>
                                          <p:attrName>ppt_x</p:attrName>
                                        </p:attrNameLst>
                                      </p:cBhvr>
                                      <p:tavLst>
                                        <p:tav tm="0">
                                          <p:val>
                                            <p:strVal val="#ppt_x"/>
                                          </p:val>
                                        </p:tav>
                                        <p:tav tm="100000">
                                          <p:val>
                                            <p:strVal val="#ppt_x"/>
                                          </p:val>
                                        </p:tav>
                                      </p:tavLst>
                                    </p:anim>
                                    <p:anim calcmode="lin" valueType="num">
                                      <p:cBhvr>
                                        <p:cTn id="9" dur="1000" fill="hold"/>
                                        <p:tgtEl>
                                          <p:spTgt spid="4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nodeType="afterEffect">
                                  <p:stCondLst>
                                    <p:cond delay="0"/>
                                  </p:stCondLst>
                                  <p:childTnLst>
                                    <p:set>
                                      <p:cBhvr>
                                        <p:cTn id="12" dur="1" fill="hold">
                                          <p:stCondLst>
                                            <p:cond delay="0"/>
                                          </p:stCondLst>
                                        </p:cTn>
                                        <p:tgtEl>
                                          <p:spTgt spid="46"/>
                                        </p:tgtEl>
                                        <p:attrNameLst>
                                          <p:attrName>style.visibility</p:attrName>
                                        </p:attrNameLst>
                                      </p:cBhvr>
                                      <p:to>
                                        <p:strVal val="visible"/>
                                      </p:to>
                                    </p:set>
                                    <p:animEffect transition="in" filter="wipe(left)">
                                      <p:cBhvr>
                                        <p:cTn id="13" dur="500"/>
                                        <p:tgtEl>
                                          <p:spTgt spid="46"/>
                                        </p:tgtEl>
                                      </p:cBhvr>
                                    </p:animEffect>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69"/>
                                        </p:tgtEl>
                                        <p:attrNameLst>
                                          <p:attrName>style.visibility</p:attrName>
                                        </p:attrNameLst>
                                      </p:cBhvr>
                                      <p:to>
                                        <p:strVal val="visible"/>
                                      </p:to>
                                    </p:set>
                                    <p:animEffect transition="in" filter="fade">
                                      <p:cBhvr>
                                        <p:cTn id="17" dur="1000"/>
                                        <p:tgtEl>
                                          <p:spTgt spid="69"/>
                                        </p:tgtEl>
                                      </p:cBhvr>
                                    </p:animEffect>
                                    <p:anim calcmode="lin" valueType="num">
                                      <p:cBhvr>
                                        <p:cTn id="18" dur="1000" fill="hold"/>
                                        <p:tgtEl>
                                          <p:spTgt spid="69"/>
                                        </p:tgtEl>
                                        <p:attrNameLst>
                                          <p:attrName>ppt_x</p:attrName>
                                        </p:attrNameLst>
                                      </p:cBhvr>
                                      <p:tavLst>
                                        <p:tav tm="0">
                                          <p:val>
                                            <p:strVal val="#ppt_x"/>
                                          </p:val>
                                        </p:tav>
                                        <p:tav tm="100000">
                                          <p:val>
                                            <p:strVal val="#ppt_x"/>
                                          </p:val>
                                        </p:tav>
                                      </p:tavLst>
                                    </p:anim>
                                    <p:anim calcmode="lin" valueType="num">
                                      <p:cBhvr>
                                        <p:cTn id="19" dur="1000" fill="hold"/>
                                        <p:tgtEl>
                                          <p:spTgt spid="69"/>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22" presetClass="entr" presetSubtype="8" fill="hold" nodeType="afterEffect">
                                  <p:stCondLst>
                                    <p:cond delay="0"/>
                                  </p:stCondLst>
                                  <p:childTnLst>
                                    <p:set>
                                      <p:cBhvr>
                                        <p:cTn id="22" dur="1" fill="hold">
                                          <p:stCondLst>
                                            <p:cond delay="0"/>
                                          </p:stCondLst>
                                        </p:cTn>
                                        <p:tgtEl>
                                          <p:spTgt spid="60"/>
                                        </p:tgtEl>
                                        <p:attrNameLst>
                                          <p:attrName>style.visibility</p:attrName>
                                        </p:attrNameLst>
                                      </p:cBhvr>
                                      <p:to>
                                        <p:strVal val="visible"/>
                                      </p:to>
                                    </p:set>
                                    <p:animEffect transition="in" filter="wipe(left)">
                                      <p:cBhvr>
                                        <p:cTn id="23" dur="500"/>
                                        <p:tgtEl>
                                          <p:spTgt spid="60"/>
                                        </p:tgtEl>
                                      </p:cBhvr>
                                    </p:animEffect>
                                  </p:childTnLst>
                                </p:cTn>
                              </p:par>
                            </p:childTnLst>
                          </p:cTn>
                        </p:par>
                        <p:par>
                          <p:cTn id="24" fill="hold">
                            <p:stCondLst>
                              <p:cond delay="3000"/>
                            </p:stCondLst>
                            <p:childTnLst>
                              <p:par>
                                <p:cTn id="25" presetID="42" presetClass="entr" presetSubtype="0" fill="hold" nodeType="afterEffect">
                                  <p:stCondLst>
                                    <p:cond delay="0"/>
                                  </p:stCondLst>
                                  <p:childTnLst>
                                    <p:set>
                                      <p:cBhvr>
                                        <p:cTn id="26" dur="1" fill="hold">
                                          <p:stCondLst>
                                            <p:cond delay="0"/>
                                          </p:stCondLst>
                                        </p:cTn>
                                        <p:tgtEl>
                                          <p:spTgt spid="70"/>
                                        </p:tgtEl>
                                        <p:attrNameLst>
                                          <p:attrName>style.visibility</p:attrName>
                                        </p:attrNameLst>
                                      </p:cBhvr>
                                      <p:to>
                                        <p:strVal val="visible"/>
                                      </p:to>
                                    </p:set>
                                    <p:animEffect transition="in" filter="fade">
                                      <p:cBhvr>
                                        <p:cTn id="27" dur="1000"/>
                                        <p:tgtEl>
                                          <p:spTgt spid="70"/>
                                        </p:tgtEl>
                                      </p:cBhvr>
                                    </p:animEffect>
                                    <p:anim calcmode="lin" valueType="num">
                                      <p:cBhvr>
                                        <p:cTn id="28" dur="1000" fill="hold"/>
                                        <p:tgtEl>
                                          <p:spTgt spid="70"/>
                                        </p:tgtEl>
                                        <p:attrNameLst>
                                          <p:attrName>ppt_x</p:attrName>
                                        </p:attrNameLst>
                                      </p:cBhvr>
                                      <p:tavLst>
                                        <p:tav tm="0">
                                          <p:val>
                                            <p:strVal val="#ppt_x"/>
                                          </p:val>
                                        </p:tav>
                                        <p:tav tm="100000">
                                          <p:val>
                                            <p:strVal val="#ppt_x"/>
                                          </p:val>
                                        </p:tav>
                                      </p:tavLst>
                                    </p:anim>
                                    <p:anim calcmode="lin" valueType="num">
                                      <p:cBhvr>
                                        <p:cTn id="29" dur="1000" fill="hold"/>
                                        <p:tgtEl>
                                          <p:spTgt spid="70"/>
                                        </p:tgtEl>
                                        <p:attrNameLst>
                                          <p:attrName>ppt_y</p:attrName>
                                        </p:attrNameLst>
                                      </p:cBhvr>
                                      <p:tavLst>
                                        <p:tav tm="0">
                                          <p:val>
                                            <p:strVal val="#ppt_y+.1"/>
                                          </p:val>
                                        </p:tav>
                                        <p:tav tm="100000">
                                          <p:val>
                                            <p:strVal val="#ppt_y"/>
                                          </p:val>
                                        </p:tav>
                                      </p:tavLst>
                                    </p:anim>
                                  </p:childTnLst>
                                </p:cTn>
                              </p:par>
                            </p:childTnLst>
                          </p:cTn>
                        </p:par>
                        <p:par>
                          <p:cTn id="30" fill="hold">
                            <p:stCondLst>
                              <p:cond delay="4000"/>
                            </p:stCondLst>
                            <p:childTnLst>
                              <p:par>
                                <p:cTn id="31" presetID="22" presetClass="entr" presetSubtype="8" fill="hold" nodeType="afterEffect">
                                  <p:stCondLst>
                                    <p:cond delay="0"/>
                                  </p:stCondLst>
                                  <p:childTnLst>
                                    <p:set>
                                      <p:cBhvr>
                                        <p:cTn id="32" dur="1" fill="hold">
                                          <p:stCondLst>
                                            <p:cond delay="0"/>
                                          </p:stCondLst>
                                        </p:cTn>
                                        <p:tgtEl>
                                          <p:spTgt spid="63"/>
                                        </p:tgtEl>
                                        <p:attrNameLst>
                                          <p:attrName>style.visibility</p:attrName>
                                        </p:attrNameLst>
                                      </p:cBhvr>
                                      <p:to>
                                        <p:strVal val="visible"/>
                                      </p:to>
                                    </p:set>
                                    <p:animEffect transition="in" filter="wipe(left)">
                                      <p:cBhvr>
                                        <p:cTn id="33" dur="500"/>
                                        <p:tgtEl>
                                          <p:spTgt spid="63"/>
                                        </p:tgtEl>
                                      </p:cBhvr>
                                    </p:animEffect>
                                  </p:childTnLst>
                                </p:cTn>
                              </p:par>
                            </p:childTnLst>
                          </p:cTn>
                        </p:par>
                        <p:par>
                          <p:cTn id="34" fill="hold">
                            <p:stCondLst>
                              <p:cond delay="4500"/>
                            </p:stCondLst>
                            <p:childTnLst>
                              <p:par>
                                <p:cTn id="35" presetID="42" presetClass="entr" presetSubtype="0" fill="hold" nodeType="afterEffect">
                                  <p:stCondLst>
                                    <p:cond delay="0"/>
                                  </p:stCondLst>
                                  <p:childTnLst>
                                    <p:set>
                                      <p:cBhvr>
                                        <p:cTn id="36" dur="1" fill="hold">
                                          <p:stCondLst>
                                            <p:cond delay="0"/>
                                          </p:stCondLst>
                                        </p:cTn>
                                        <p:tgtEl>
                                          <p:spTgt spid="71"/>
                                        </p:tgtEl>
                                        <p:attrNameLst>
                                          <p:attrName>style.visibility</p:attrName>
                                        </p:attrNameLst>
                                      </p:cBhvr>
                                      <p:to>
                                        <p:strVal val="visible"/>
                                      </p:to>
                                    </p:set>
                                    <p:animEffect transition="in" filter="fade">
                                      <p:cBhvr>
                                        <p:cTn id="37" dur="1000"/>
                                        <p:tgtEl>
                                          <p:spTgt spid="71"/>
                                        </p:tgtEl>
                                      </p:cBhvr>
                                    </p:animEffect>
                                    <p:anim calcmode="lin" valueType="num">
                                      <p:cBhvr>
                                        <p:cTn id="38" dur="1000" fill="hold"/>
                                        <p:tgtEl>
                                          <p:spTgt spid="71"/>
                                        </p:tgtEl>
                                        <p:attrNameLst>
                                          <p:attrName>ppt_x</p:attrName>
                                        </p:attrNameLst>
                                      </p:cBhvr>
                                      <p:tavLst>
                                        <p:tav tm="0">
                                          <p:val>
                                            <p:strVal val="#ppt_x"/>
                                          </p:val>
                                        </p:tav>
                                        <p:tav tm="100000">
                                          <p:val>
                                            <p:strVal val="#ppt_x"/>
                                          </p:val>
                                        </p:tav>
                                      </p:tavLst>
                                    </p:anim>
                                    <p:anim calcmode="lin" valueType="num">
                                      <p:cBhvr>
                                        <p:cTn id="39" dur="1000" fill="hold"/>
                                        <p:tgtEl>
                                          <p:spTgt spid="71"/>
                                        </p:tgtEl>
                                        <p:attrNameLst>
                                          <p:attrName>ppt_y</p:attrName>
                                        </p:attrNameLst>
                                      </p:cBhvr>
                                      <p:tavLst>
                                        <p:tav tm="0">
                                          <p:val>
                                            <p:strVal val="#ppt_y+.1"/>
                                          </p:val>
                                        </p:tav>
                                        <p:tav tm="100000">
                                          <p:val>
                                            <p:strVal val="#ppt_y"/>
                                          </p:val>
                                        </p:tav>
                                      </p:tavLst>
                                    </p:anim>
                                  </p:childTnLst>
                                </p:cTn>
                              </p:par>
                            </p:childTnLst>
                          </p:cTn>
                        </p:par>
                        <p:par>
                          <p:cTn id="40" fill="hold">
                            <p:stCondLst>
                              <p:cond delay="5500"/>
                            </p:stCondLst>
                            <p:childTnLst>
                              <p:par>
                                <p:cTn id="41" presetID="22" presetClass="entr" presetSubtype="8" fill="hold" nodeType="afterEffect">
                                  <p:stCondLst>
                                    <p:cond delay="0"/>
                                  </p:stCondLst>
                                  <p:childTnLst>
                                    <p:set>
                                      <p:cBhvr>
                                        <p:cTn id="42" dur="1" fill="hold">
                                          <p:stCondLst>
                                            <p:cond delay="0"/>
                                          </p:stCondLst>
                                        </p:cTn>
                                        <p:tgtEl>
                                          <p:spTgt spid="66"/>
                                        </p:tgtEl>
                                        <p:attrNameLst>
                                          <p:attrName>style.visibility</p:attrName>
                                        </p:attrNameLst>
                                      </p:cBhvr>
                                      <p:to>
                                        <p:strVal val="visible"/>
                                      </p:to>
                                    </p:set>
                                    <p:animEffect transition="in" filter="wipe(left)">
                                      <p:cBhvr>
                                        <p:cTn id="43" dur="500"/>
                                        <p:tgtEl>
                                          <p:spTgt spid="66"/>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74"/>
                                        </p:tgtEl>
                                        <p:attrNameLst>
                                          <p:attrName>style.visibility</p:attrName>
                                        </p:attrNameLst>
                                      </p:cBhvr>
                                      <p:to>
                                        <p:strVal val="visible"/>
                                      </p:to>
                                    </p:set>
                                    <p:animEffect transition="in" filter="wipe(down)">
                                      <p:cBhvr>
                                        <p:cTn id="48"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A05AB6DB-88A5-5687-920C-278AD710BB23}"/>
              </a:ext>
            </a:extLst>
          </p:cNvPr>
          <p:cNvSpPr txBox="1"/>
          <p:nvPr/>
        </p:nvSpPr>
        <p:spPr>
          <a:xfrm>
            <a:off x="695400" y="260648"/>
            <a:ext cx="11233248" cy="1078950"/>
          </a:xfrm>
          <a:prstGeom prst="rect">
            <a:avLst/>
          </a:prstGeom>
          <a:noFill/>
        </p:spPr>
        <p:txBody>
          <a:bodyPr wrap="square">
            <a:spAutoFit/>
          </a:bodyPr>
          <a:lstStyle>
            <a:defPPr>
              <a:defRPr lang="en-US"/>
            </a:defPPr>
            <a:lvl1pPr>
              <a:lnSpc>
                <a:spcPct val="120000"/>
              </a:lnSpc>
              <a:defRPr sz="2400" b="1"/>
            </a:lvl1pPr>
          </a:lstStyle>
          <a:p>
            <a:r>
              <a:rPr lang="vi-VN" sz="2800" dirty="0">
                <a:solidFill>
                  <a:srgbClr val="FF0000"/>
                </a:solidFill>
              </a:rPr>
              <a:t>Câu 3. Tại sao tỉ lệ trẻ mắc bệnh </a:t>
            </a:r>
            <a:r>
              <a:rPr lang="en-US" sz="2800" dirty="0">
                <a:solidFill>
                  <a:srgbClr val="FF0000"/>
                </a:solidFill>
              </a:rPr>
              <a:t>Down</a:t>
            </a:r>
            <a:r>
              <a:rPr lang="vi-VN" sz="2800" dirty="0">
                <a:solidFill>
                  <a:srgbClr val="FF0000"/>
                </a:solidFill>
              </a:rPr>
              <a:t> có tỉ lệ gia tăng theo độ tuổi của người mẹ?</a:t>
            </a:r>
            <a:endParaRPr lang="en-US" sz="2800" dirty="0">
              <a:solidFill>
                <a:srgbClr val="FF0000"/>
              </a:solidFill>
            </a:endParaRPr>
          </a:p>
        </p:txBody>
      </p:sp>
      <p:sp>
        <p:nvSpPr>
          <p:cNvPr id="30" name="任意多边形 27">
            <a:extLst>
              <a:ext uri="{FF2B5EF4-FFF2-40B4-BE49-F238E27FC236}">
                <a16:creationId xmlns:a16="http://schemas.microsoft.com/office/drawing/2014/main" id="{F8FAEE48-D7BD-FFB9-BF4B-B1A9B7487AA9}"/>
              </a:ext>
            </a:extLst>
          </p:cNvPr>
          <p:cNvSpPr/>
          <p:nvPr/>
        </p:nvSpPr>
        <p:spPr>
          <a:xfrm>
            <a:off x="-1084250" y="2125454"/>
            <a:ext cx="4695045" cy="1873220"/>
          </a:xfrm>
          <a:custGeom>
            <a:avLst/>
            <a:gdLst>
              <a:gd name="connsiteX0" fmla="*/ 1628463 w 4008766"/>
              <a:gd name="connsiteY0" fmla="*/ 0 h 1599410"/>
              <a:gd name="connsiteX1" fmla="*/ 1646822 w 4008766"/>
              <a:gd name="connsiteY1" fmla="*/ 0 h 1599410"/>
              <a:gd name="connsiteX2" fmla="*/ 3601835 w 4008766"/>
              <a:gd name="connsiteY2" fmla="*/ 0 h 1599410"/>
              <a:gd name="connsiteX3" fmla="*/ 4008766 w 4008766"/>
              <a:gd name="connsiteY3" fmla="*/ 406932 h 1599410"/>
              <a:gd name="connsiteX4" fmla="*/ 3601835 w 4008766"/>
              <a:gd name="connsiteY4" fmla="*/ 813863 h 1599410"/>
              <a:gd name="connsiteX5" fmla="*/ 3067145 w 4008766"/>
              <a:gd name="connsiteY5" fmla="*/ 813863 h 1599410"/>
              <a:gd name="connsiteX6" fmla="*/ 3067145 w 4008766"/>
              <a:gd name="connsiteY6" fmla="*/ 813864 h 1599410"/>
              <a:gd name="connsiteX7" fmla="*/ 1210565 w 4008766"/>
              <a:gd name="connsiteY7" fmla="*/ 813864 h 1599410"/>
              <a:gd name="connsiteX8" fmla="*/ 1210539 w 4008766"/>
              <a:gd name="connsiteY8" fmla="*/ 813855 h 1599410"/>
              <a:gd name="connsiteX9" fmla="*/ 931442 w 4008766"/>
              <a:gd name="connsiteY9" fmla="*/ 771659 h 1599410"/>
              <a:gd name="connsiteX10" fmla="*/ 11958 w 4008766"/>
              <a:gd name="connsiteY10" fmla="*/ 1521060 h 1599410"/>
              <a:gd name="connsiteX11" fmla="*/ 0 w 4008766"/>
              <a:gd name="connsiteY11" fmla="*/ 1599410 h 1599410"/>
              <a:gd name="connsiteX12" fmla="*/ 5994 w 4008766"/>
              <a:gd name="connsiteY12" fmla="*/ 1480707 h 1599410"/>
              <a:gd name="connsiteX13" fmla="*/ 1488592 w 4008766"/>
              <a:gd name="connsiteY13" fmla="*/ 7492 h 1599410"/>
              <a:gd name="connsiteX14" fmla="*/ 1628463 w 4008766"/>
              <a:gd name="connsiteY14" fmla="*/ 869 h 1599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08766" h="1599410">
                <a:moveTo>
                  <a:pt x="1628463" y="0"/>
                </a:moveTo>
                <a:lnTo>
                  <a:pt x="1646822" y="0"/>
                </a:lnTo>
                <a:lnTo>
                  <a:pt x="3601835" y="0"/>
                </a:lnTo>
                <a:lnTo>
                  <a:pt x="4008766" y="406932"/>
                </a:lnTo>
                <a:lnTo>
                  <a:pt x="3601835" y="813863"/>
                </a:lnTo>
                <a:lnTo>
                  <a:pt x="3067145" y="813863"/>
                </a:lnTo>
                <a:lnTo>
                  <a:pt x="3067145" y="813864"/>
                </a:lnTo>
                <a:lnTo>
                  <a:pt x="1210565" y="813864"/>
                </a:lnTo>
                <a:lnTo>
                  <a:pt x="1210539" y="813855"/>
                </a:lnTo>
                <a:cubicBezTo>
                  <a:pt x="1122372" y="786432"/>
                  <a:pt x="1028632" y="771659"/>
                  <a:pt x="931442" y="771659"/>
                </a:cubicBezTo>
                <a:cubicBezTo>
                  <a:pt x="477888" y="771659"/>
                  <a:pt x="99475" y="1093378"/>
                  <a:pt x="11958" y="1521060"/>
                </a:cubicBezTo>
                <a:lnTo>
                  <a:pt x="0" y="1599410"/>
                </a:lnTo>
                <a:lnTo>
                  <a:pt x="5994" y="1480707"/>
                </a:lnTo>
                <a:cubicBezTo>
                  <a:pt x="85178" y="700997"/>
                  <a:pt x="707462" y="81841"/>
                  <a:pt x="1488592" y="7492"/>
                </a:cubicBezTo>
                <a:lnTo>
                  <a:pt x="1628463" y="869"/>
                </a:lnTo>
                <a:close/>
              </a:path>
            </a:pathLst>
          </a:custGeom>
          <a:blipFill>
            <a:blip r:embed="rId2"/>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五边形 30">
            <a:extLst>
              <a:ext uri="{FF2B5EF4-FFF2-40B4-BE49-F238E27FC236}">
                <a16:creationId xmlns:a16="http://schemas.microsoft.com/office/drawing/2014/main" id="{0CD8D1E7-1204-350B-8A12-02376271088B}"/>
              </a:ext>
            </a:extLst>
          </p:cNvPr>
          <p:cNvSpPr/>
          <p:nvPr/>
        </p:nvSpPr>
        <p:spPr>
          <a:xfrm>
            <a:off x="225327" y="3078647"/>
            <a:ext cx="3418422" cy="1054464"/>
          </a:xfrm>
          <a:prstGeom prst="homePlate">
            <a:avLst/>
          </a:prstGeom>
          <a:blipFill>
            <a:blip r:embed="rId3"/>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36" name="五边形 33">
            <a:extLst>
              <a:ext uri="{FF2B5EF4-FFF2-40B4-BE49-F238E27FC236}">
                <a16:creationId xmlns:a16="http://schemas.microsoft.com/office/drawing/2014/main" id="{5F583039-F737-C0D7-2D9E-6F8F1152B425}"/>
              </a:ext>
            </a:extLst>
          </p:cNvPr>
          <p:cNvSpPr/>
          <p:nvPr/>
        </p:nvSpPr>
        <p:spPr>
          <a:xfrm>
            <a:off x="225327" y="4133111"/>
            <a:ext cx="3418422" cy="1054464"/>
          </a:xfrm>
          <a:prstGeom prst="homePlate">
            <a:avLst/>
          </a:prstGeom>
          <a:blipFill>
            <a:blip r:embed="rId2"/>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39" name="任意多边形 36">
            <a:extLst>
              <a:ext uri="{FF2B5EF4-FFF2-40B4-BE49-F238E27FC236}">
                <a16:creationId xmlns:a16="http://schemas.microsoft.com/office/drawing/2014/main" id="{0FC6A8E7-3E99-962E-0FEA-AE450D7680EA}"/>
              </a:ext>
            </a:extLst>
          </p:cNvPr>
          <p:cNvSpPr/>
          <p:nvPr/>
        </p:nvSpPr>
        <p:spPr>
          <a:xfrm flipV="1">
            <a:off x="-1088713" y="4265831"/>
            <a:ext cx="4699508" cy="1873220"/>
          </a:xfrm>
          <a:custGeom>
            <a:avLst/>
            <a:gdLst>
              <a:gd name="connsiteX0" fmla="*/ 0 w 4012577"/>
              <a:gd name="connsiteY0" fmla="*/ 1599410 h 1599410"/>
              <a:gd name="connsiteX1" fmla="*/ 11958 w 4012577"/>
              <a:gd name="connsiteY1" fmla="*/ 1521060 h 1599410"/>
              <a:gd name="connsiteX2" fmla="*/ 931442 w 4012577"/>
              <a:gd name="connsiteY2" fmla="*/ 771659 h 1599410"/>
              <a:gd name="connsiteX3" fmla="*/ 1210539 w 4012577"/>
              <a:gd name="connsiteY3" fmla="*/ 813855 h 1599410"/>
              <a:gd name="connsiteX4" fmla="*/ 1210565 w 4012577"/>
              <a:gd name="connsiteY4" fmla="*/ 813864 h 1599410"/>
              <a:gd name="connsiteX5" fmla="*/ 1576005 w 4012577"/>
              <a:gd name="connsiteY5" fmla="*/ 813864 h 1599410"/>
              <a:gd name="connsiteX6" fmla="*/ 3067145 w 4012577"/>
              <a:gd name="connsiteY6" fmla="*/ 813864 h 1599410"/>
              <a:gd name="connsiteX7" fmla="*/ 3605646 w 4012577"/>
              <a:gd name="connsiteY7" fmla="*/ 813864 h 1599410"/>
              <a:gd name="connsiteX8" fmla="*/ 4012577 w 4012577"/>
              <a:gd name="connsiteY8" fmla="*/ 406933 h 1599410"/>
              <a:gd name="connsiteX9" fmla="*/ 3605646 w 4012577"/>
              <a:gd name="connsiteY9" fmla="*/ 1 h 1599410"/>
              <a:gd name="connsiteX10" fmla="*/ 1646838 w 4012577"/>
              <a:gd name="connsiteY10" fmla="*/ 1 h 1599410"/>
              <a:gd name="connsiteX11" fmla="*/ 1646822 w 4012577"/>
              <a:gd name="connsiteY11" fmla="*/ 0 h 1599410"/>
              <a:gd name="connsiteX12" fmla="*/ 1646801 w 4012577"/>
              <a:gd name="connsiteY12" fmla="*/ 1 h 1599410"/>
              <a:gd name="connsiteX13" fmla="*/ 1576005 w 4012577"/>
              <a:gd name="connsiteY13" fmla="*/ 1 h 1599410"/>
              <a:gd name="connsiteX14" fmla="*/ 1576005 w 4012577"/>
              <a:gd name="connsiteY14" fmla="*/ 3353 h 1599410"/>
              <a:gd name="connsiteX15" fmla="*/ 1488592 w 4012577"/>
              <a:gd name="connsiteY15" fmla="*/ 7492 h 1599410"/>
              <a:gd name="connsiteX16" fmla="*/ 5994 w 4012577"/>
              <a:gd name="connsiteY16" fmla="*/ 1480707 h 1599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12577" h="1599410">
                <a:moveTo>
                  <a:pt x="0" y="1599410"/>
                </a:moveTo>
                <a:lnTo>
                  <a:pt x="11958" y="1521060"/>
                </a:lnTo>
                <a:cubicBezTo>
                  <a:pt x="99475" y="1093378"/>
                  <a:pt x="477888" y="771659"/>
                  <a:pt x="931442" y="771659"/>
                </a:cubicBezTo>
                <a:cubicBezTo>
                  <a:pt x="1028632" y="771659"/>
                  <a:pt x="1122372" y="786432"/>
                  <a:pt x="1210539" y="813855"/>
                </a:cubicBezTo>
                <a:lnTo>
                  <a:pt x="1210565" y="813864"/>
                </a:lnTo>
                <a:lnTo>
                  <a:pt x="1576005" y="813864"/>
                </a:lnTo>
                <a:lnTo>
                  <a:pt x="3067145" y="813864"/>
                </a:lnTo>
                <a:lnTo>
                  <a:pt x="3605646" y="813864"/>
                </a:lnTo>
                <a:lnTo>
                  <a:pt x="4012577" y="406933"/>
                </a:lnTo>
                <a:lnTo>
                  <a:pt x="3605646" y="1"/>
                </a:lnTo>
                <a:lnTo>
                  <a:pt x="1646838" y="1"/>
                </a:lnTo>
                <a:lnTo>
                  <a:pt x="1646822" y="0"/>
                </a:lnTo>
                <a:lnTo>
                  <a:pt x="1646801" y="1"/>
                </a:lnTo>
                <a:lnTo>
                  <a:pt x="1576005" y="1"/>
                </a:lnTo>
                <a:lnTo>
                  <a:pt x="1576005" y="3353"/>
                </a:lnTo>
                <a:lnTo>
                  <a:pt x="1488592" y="7492"/>
                </a:lnTo>
                <a:cubicBezTo>
                  <a:pt x="707462" y="81841"/>
                  <a:pt x="85178" y="700997"/>
                  <a:pt x="5994" y="1480707"/>
                </a:cubicBezTo>
                <a:close/>
              </a:path>
            </a:pathLst>
          </a:custGeom>
          <a:blipFill>
            <a:blip r:embed="rId3"/>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椭圆 39">
            <a:extLst>
              <a:ext uri="{FF2B5EF4-FFF2-40B4-BE49-F238E27FC236}">
                <a16:creationId xmlns:a16="http://schemas.microsoft.com/office/drawing/2014/main" id="{CCD76C8D-151C-8929-27E9-4651EE725AD9}"/>
              </a:ext>
            </a:extLst>
          </p:cNvPr>
          <p:cNvSpPr>
            <a:spLocks noChangeAspect="1"/>
          </p:cNvSpPr>
          <p:nvPr/>
        </p:nvSpPr>
        <p:spPr>
          <a:xfrm>
            <a:off x="-1102883" y="2994710"/>
            <a:ext cx="2276802" cy="2276802"/>
          </a:xfrm>
          <a:prstGeom prst="ellipse">
            <a:avLst/>
          </a:prstGeom>
          <a:gradFill>
            <a:gsLst>
              <a:gs pos="0">
                <a:srgbClr val="E2E2E2"/>
              </a:gs>
              <a:gs pos="100000">
                <a:schemeClr val="bg1"/>
              </a:gs>
            </a:gsLst>
            <a:lin ang="3600000" scaled="0"/>
          </a:gra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4" name="组合 12">
            <a:extLst>
              <a:ext uri="{FF2B5EF4-FFF2-40B4-BE49-F238E27FC236}">
                <a16:creationId xmlns:a16="http://schemas.microsoft.com/office/drawing/2014/main" id="{F2F401FB-C6DE-E541-9675-069AA6E8F806}"/>
              </a:ext>
            </a:extLst>
          </p:cNvPr>
          <p:cNvGrpSpPr/>
          <p:nvPr/>
        </p:nvGrpSpPr>
        <p:grpSpPr>
          <a:xfrm>
            <a:off x="2279576" y="5374982"/>
            <a:ext cx="674608" cy="674608"/>
            <a:chOff x="5633937" y="5416673"/>
            <a:chExt cx="674608" cy="674608"/>
          </a:xfrm>
        </p:grpSpPr>
        <p:sp>
          <p:nvSpPr>
            <p:cNvPr id="45" name="椭圆 13">
              <a:extLst>
                <a:ext uri="{FF2B5EF4-FFF2-40B4-BE49-F238E27FC236}">
                  <a16:creationId xmlns:a16="http://schemas.microsoft.com/office/drawing/2014/main" id="{B2713F9F-7499-AD52-5A65-96F6F220C6FA}"/>
                </a:ext>
              </a:extLst>
            </p:cNvPr>
            <p:cNvSpPr>
              <a:spLocks noChangeAspect="1"/>
            </p:cNvSpPr>
            <p:nvPr/>
          </p:nvSpPr>
          <p:spPr>
            <a:xfrm>
              <a:off x="5633937" y="5416673"/>
              <a:ext cx="674608" cy="674608"/>
            </a:xfrm>
            <a:prstGeom prst="ellipse">
              <a:avLst/>
            </a:prstGeom>
            <a:blipFill>
              <a:blip r:embed="rId3"/>
              <a:stretch>
                <a:fillRect/>
              </a:stretch>
            </a:blip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46" name="文本框 14">
              <a:extLst>
                <a:ext uri="{FF2B5EF4-FFF2-40B4-BE49-F238E27FC236}">
                  <a16:creationId xmlns:a16="http://schemas.microsoft.com/office/drawing/2014/main" id="{73545A65-290D-EC5A-91E1-05D0FC3146E7}"/>
                </a:ext>
              </a:extLst>
            </p:cNvPr>
            <p:cNvSpPr txBox="1"/>
            <p:nvPr/>
          </p:nvSpPr>
          <p:spPr>
            <a:xfrm>
              <a:off x="5779591" y="5492367"/>
              <a:ext cx="444352" cy="523220"/>
            </a:xfrm>
            <a:prstGeom prst="rect">
              <a:avLst/>
            </a:prstGeom>
            <a:noFill/>
            <a:effectLst/>
          </p:spPr>
          <p:txBody>
            <a:bodyPr wrap="none" rtlCol="0">
              <a:spAutoFit/>
            </a:bodyPr>
            <a:lstStyle/>
            <a:p>
              <a:pPr algn="ctr"/>
              <a:r>
                <a:rPr lang="en-US" altLang="zh-CN" sz="2800" b="1">
                  <a:solidFill>
                    <a:schemeClr val="bg1"/>
                  </a:solidFill>
                  <a:latin typeface="+mj-lt"/>
                  <a:ea typeface="方正兰亭超细黑简体" panose="02000000000000000000" pitchFamily="2" charset="-122"/>
                </a:rPr>
                <a:t>D</a:t>
              </a:r>
              <a:endParaRPr lang="zh-CN" altLang="en-US" sz="2800" b="1" dirty="0">
                <a:solidFill>
                  <a:schemeClr val="bg1"/>
                </a:solidFill>
                <a:latin typeface="+mj-lt"/>
                <a:ea typeface="方正兰亭超细黑简体" panose="02000000000000000000" pitchFamily="2" charset="-122"/>
              </a:endParaRPr>
            </a:p>
          </p:txBody>
        </p:sp>
      </p:grpSp>
      <p:grpSp>
        <p:nvGrpSpPr>
          <p:cNvPr id="47" name="组合 15">
            <a:extLst>
              <a:ext uri="{FF2B5EF4-FFF2-40B4-BE49-F238E27FC236}">
                <a16:creationId xmlns:a16="http://schemas.microsoft.com/office/drawing/2014/main" id="{0A48558B-DE39-EA15-54EA-04636E21DB24}"/>
              </a:ext>
            </a:extLst>
          </p:cNvPr>
          <p:cNvGrpSpPr/>
          <p:nvPr/>
        </p:nvGrpSpPr>
        <p:grpSpPr>
          <a:xfrm>
            <a:off x="2279576" y="4311734"/>
            <a:ext cx="674608" cy="674608"/>
            <a:chOff x="5633937" y="4353425"/>
            <a:chExt cx="674608" cy="674608"/>
          </a:xfrm>
        </p:grpSpPr>
        <p:sp>
          <p:nvSpPr>
            <p:cNvPr id="48" name="椭圆 16">
              <a:extLst>
                <a:ext uri="{FF2B5EF4-FFF2-40B4-BE49-F238E27FC236}">
                  <a16:creationId xmlns:a16="http://schemas.microsoft.com/office/drawing/2014/main" id="{1732B52E-EC2C-D900-2B0C-D48B97EEB755}"/>
                </a:ext>
              </a:extLst>
            </p:cNvPr>
            <p:cNvSpPr>
              <a:spLocks noChangeAspect="1"/>
            </p:cNvSpPr>
            <p:nvPr/>
          </p:nvSpPr>
          <p:spPr>
            <a:xfrm>
              <a:off x="5633937" y="4353425"/>
              <a:ext cx="674608" cy="674608"/>
            </a:xfrm>
            <a:prstGeom prst="ellipse">
              <a:avLst/>
            </a:prstGeom>
            <a:blipFill>
              <a:blip r:embed="rId2"/>
              <a:stretch>
                <a:fillRect/>
              </a:stretch>
            </a:blip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49" name="文本框 17">
              <a:extLst>
                <a:ext uri="{FF2B5EF4-FFF2-40B4-BE49-F238E27FC236}">
                  <a16:creationId xmlns:a16="http://schemas.microsoft.com/office/drawing/2014/main" id="{878ED8F2-73A5-EF26-686F-59F8AC1254B1}"/>
                </a:ext>
              </a:extLst>
            </p:cNvPr>
            <p:cNvSpPr txBox="1"/>
            <p:nvPr/>
          </p:nvSpPr>
          <p:spPr>
            <a:xfrm>
              <a:off x="5749065" y="4422114"/>
              <a:ext cx="444352" cy="523220"/>
            </a:xfrm>
            <a:prstGeom prst="rect">
              <a:avLst/>
            </a:prstGeom>
            <a:noFill/>
            <a:effectLst/>
          </p:spPr>
          <p:txBody>
            <a:bodyPr wrap="none" rtlCol="0">
              <a:spAutoFit/>
            </a:bodyPr>
            <a:lstStyle/>
            <a:p>
              <a:pPr algn="ctr"/>
              <a:r>
                <a:rPr lang="en-US" altLang="zh-CN" sz="2800" b="1">
                  <a:solidFill>
                    <a:srgbClr val="FDFDFD"/>
                  </a:solidFill>
                  <a:latin typeface="+mj-lt"/>
                  <a:ea typeface="方正兰亭超细黑简体" panose="02000000000000000000" pitchFamily="2" charset="-122"/>
                </a:rPr>
                <a:t>C</a:t>
              </a:r>
              <a:endParaRPr lang="zh-CN" altLang="en-US" sz="2800" b="1" dirty="0">
                <a:solidFill>
                  <a:srgbClr val="FDFDFD"/>
                </a:solidFill>
                <a:latin typeface="+mj-lt"/>
                <a:ea typeface="方正兰亭超细黑简体" panose="02000000000000000000" pitchFamily="2" charset="-122"/>
              </a:endParaRPr>
            </a:p>
          </p:txBody>
        </p:sp>
      </p:grpSp>
      <p:grpSp>
        <p:nvGrpSpPr>
          <p:cNvPr id="50" name="组合 19">
            <a:extLst>
              <a:ext uri="{FF2B5EF4-FFF2-40B4-BE49-F238E27FC236}">
                <a16:creationId xmlns:a16="http://schemas.microsoft.com/office/drawing/2014/main" id="{33B9E44A-DE15-4F58-A867-F803A38F30DE}"/>
              </a:ext>
            </a:extLst>
          </p:cNvPr>
          <p:cNvGrpSpPr/>
          <p:nvPr/>
        </p:nvGrpSpPr>
        <p:grpSpPr>
          <a:xfrm>
            <a:off x="2282201" y="3250265"/>
            <a:ext cx="674608" cy="674608"/>
            <a:chOff x="5636562" y="3291956"/>
            <a:chExt cx="674608" cy="674608"/>
          </a:xfrm>
        </p:grpSpPr>
        <p:sp>
          <p:nvSpPr>
            <p:cNvPr id="51" name="椭圆 21">
              <a:extLst>
                <a:ext uri="{FF2B5EF4-FFF2-40B4-BE49-F238E27FC236}">
                  <a16:creationId xmlns:a16="http://schemas.microsoft.com/office/drawing/2014/main" id="{7920EACC-08D8-DA87-77CF-242322F34AAD}"/>
                </a:ext>
              </a:extLst>
            </p:cNvPr>
            <p:cNvSpPr>
              <a:spLocks noChangeAspect="1"/>
            </p:cNvSpPr>
            <p:nvPr/>
          </p:nvSpPr>
          <p:spPr>
            <a:xfrm>
              <a:off x="5636562" y="3291956"/>
              <a:ext cx="674608" cy="674608"/>
            </a:xfrm>
            <a:prstGeom prst="ellipse">
              <a:avLst/>
            </a:prstGeom>
            <a:blipFill>
              <a:blip r:embed="rId3"/>
              <a:stretch>
                <a:fillRect/>
              </a:stretch>
            </a:blip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52" name="文本框 22">
              <a:extLst>
                <a:ext uri="{FF2B5EF4-FFF2-40B4-BE49-F238E27FC236}">
                  <a16:creationId xmlns:a16="http://schemas.microsoft.com/office/drawing/2014/main" id="{6A7738F7-AD97-A68A-DE76-EE653D17CF6A}"/>
                </a:ext>
              </a:extLst>
            </p:cNvPr>
            <p:cNvSpPr txBox="1"/>
            <p:nvPr/>
          </p:nvSpPr>
          <p:spPr>
            <a:xfrm>
              <a:off x="5767406" y="3367650"/>
              <a:ext cx="444352" cy="523220"/>
            </a:xfrm>
            <a:prstGeom prst="rect">
              <a:avLst/>
            </a:prstGeom>
            <a:noFill/>
            <a:effectLst/>
          </p:spPr>
          <p:txBody>
            <a:bodyPr wrap="none" rtlCol="0">
              <a:spAutoFit/>
            </a:bodyPr>
            <a:lstStyle/>
            <a:p>
              <a:pPr algn="ctr"/>
              <a:r>
                <a:rPr lang="en-US" altLang="zh-CN" sz="2800" b="1">
                  <a:solidFill>
                    <a:schemeClr val="bg1"/>
                  </a:solidFill>
                  <a:latin typeface="+mj-lt"/>
                  <a:ea typeface="方正兰亭超细黑简体" panose="02000000000000000000" pitchFamily="2" charset="-122"/>
                </a:rPr>
                <a:t>B</a:t>
              </a:r>
              <a:endParaRPr lang="zh-CN" altLang="en-US" sz="2800" b="1" dirty="0">
                <a:solidFill>
                  <a:schemeClr val="bg1"/>
                </a:solidFill>
                <a:latin typeface="+mj-lt"/>
                <a:ea typeface="方正兰亭超细黑简体" panose="02000000000000000000" pitchFamily="2" charset="-122"/>
              </a:endParaRPr>
            </a:p>
          </p:txBody>
        </p:sp>
      </p:grpSp>
      <p:grpSp>
        <p:nvGrpSpPr>
          <p:cNvPr id="53" name="组合 23">
            <a:extLst>
              <a:ext uri="{FF2B5EF4-FFF2-40B4-BE49-F238E27FC236}">
                <a16:creationId xmlns:a16="http://schemas.microsoft.com/office/drawing/2014/main" id="{BA5E21B4-4EA0-F0D6-B462-080C6724C11F}"/>
              </a:ext>
            </a:extLst>
          </p:cNvPr>
          <p:cNvGrpSpPr/>
          <p:nvPr/>
        </p:nvGrpSpPr>
        <p:grpSpPr>
          <a:xfrm>
            <a:off x="2279576" y="2241302"/>
            <a:ext cx="674608" cy="674608"/>
            <a:chOff x="5633937" y="2282993"/>
            <a:chExt cx="674608" cy="674608"/>
          </a:xfrm>
        </p:grpSpPr>
        <p:sp>
          <p:nvSpPr>
            <p:cNvPr id="54" name="椭圆 24">
              <a:extLst>
                <a:ext uri="{FF2B5EF4-FFF2-40B4-BE49-F238E27FC236}">
                  <a16:creationId xmlns:a16="http://schemas.microsoft.com/office/drawing/2014/main" id="{4D0783E9-C099-1905-7F5B-4AFB77DF34CB}"/>
                </a:ext>
              </a:extLst>
            </p:cNvPr>
            <p:cNvSpPr>
              <a:spLocks noChangeAspect="1"/>
            </p:cNvSpPr>
            <p:nvPr/>
          </p:nvSpPr>
          <p:spPr>
            <a:xfrm>
              <a:off x="5633937" y="2282993"/>
              <a:ext cx="674608" cy="674608"/>
            </a:xfrm>
            <a:prstGeom prst="ellipse">
              <a:avLst/>
            </a:prstGeom>
            <a:blipFill>
              <a:blip r:embed="rId2"/>
              <a:stretch>
                <a:fillRect/>
              </a:stretch>
            </a:blip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55" name="文本框 25">
              <a:extLst>
                <a:ext uri="{FF2B5EF4-FFF2-40B4-BE49-F238E27FC236}">
                  <a16:creationId xmlns:a16="http://schemas.microsoft.com/office/drawing/2014/main" id="{42C16F04-A490-D5A3-41D4-C303A9A83721}"/>
                </a:ext>
              </a:extLst>
            </p:cNvPr>
            <p:cNvSpPr txBox="1"/>
            <p:nvPr/>
          </p:nvSpPr>
          <p:spPr>
            <a:xfrm>
              <a:off x="5748147" y="2340947"/>
              <a:ext cx="453970" cy="523220"/>
            </a:xfrm>
            <a:prstGeom prst="rect">
              <a:avLst/>
            </a:prstGeom>
            <a:noFill/>
            <a:effectLst/>
          </p:spPr>
          <p:txBody>
            <a:bodyPr wrap="none" rtlCol="0">
              <a:spAutoFit/>
            </a:bodyPr>
            <a:lstStyle/>
            <a:p>
              <a:pPr algn="ctr"/>
              <a:r>
                <a:rPr lang="en-US" altLang="zh-CN" sz="2800" b="1">
                  <a:solidFill>
                    <a:srgbClr val="FDFDFD"/>
                  </a:solidFill>
                  <a:latin typeface="+mj-lt"/>
                  <a:ea typeface="方正兰亭超细黑简体" panose="02000000000000000000" pitchFamily="2" charset="-122"/>
                </a:rPr>
                <a:t>A</a:t>
              </a:r>
              <a:endParaRPr lang="zh-CN" altLang="en-US" sz="2800" b="1" dirty="0">
                <a:solidFill>
                  <a:srgbClr val="FDFDFD"/>
                </a:solidFill>
                <a:latin typeface="+mj-lt"/>
                <a:ea typeface="方正兰亭超细黑简体" panose="02000000000000000000" pitchFamily="2" charset="-122"/>
              </a:endParaRPr>
            </a:p>
          </p:txBody>
        </p:sp>
      </p:grpSp>
      <p:sp>
        <p:nvSpPr>
          <p:cNvPr id="57" name="TextBox 56">
            <a:extLst>
              <a:ext uri="{FF2B5EF4-FFF2-40B4-BE49-F238E27FC236}">
                <a16:creationId xmlns:a16="http://schemas.microsoft.com/office/drawing/2014/main" id="{07E66112-B174-FFF9-7AC0-27FBD0131FB7}"/>
              </a:ext>
            </a:extLst>
          </p:cNvPr>
          <p:cNvSpPr txBox="1"/>
          <p:nvPr/>
        </p:nvSpPr>
        <p:spPr>
          <a:xfrm>
            <a:off x="3692506" y="2140698"/>
            <a:ext cx="8245845" cy="937949"/>
          </a:xfrm>
          <a:prstGeom prst="rect">
            <a:avLst/>
          </a:prstGeom>
          <a:noFill/>
        </p:spPr>
        <p:txBody>
          <a:bodyPr wrap="square">
            <a:spAutoFit/>
          </a:bodyPr>
          <a:lstStyle>
            <a:defPPr>
              <a:defRPr lang="en-US"/>
            </a:defPPr>
            <a:lvl1pPr>
              <a:lnSpc>
                <a:spcPct val="120000"/>
              </a:lnSpc>
              <a:defRPr sz="2400" b="1"/>
            </a:lvl1pPr>
          </a:lstStyle>
          <a:p>
            <a:r>
              <a:rPr lang="en-US" b="0"/>
              <a:t>Tế bào bị lão hoá làm cho quá trình giảm phân của tế bào sinh trứng không diễn ra.</a:t>
            </a:r>
          </a:p>
        </p:txBody>
      </p:sp>
      <p:sp>
        <p:nvSpPr>
          <p:cNvPr id="59" name="TextBox 58">
            <a:extLst>
              <a:ext uri="{FF2B5EF4-FFF2-40B4-BE49-F238E27FC236}">
                <a16:creationId xmlns:a16="http://schemas.microsoft.com/office/drawing/2014/main" id="{98A277BE-BBB0-577C-3EAF-8E8462918899}"/>
              </a:ext>
            </a:extLst>
          </p:cNvPr>
          <p:cNvSpPr txBox="1"/>
          <p:nvPr/>
        </p:nvSpPr>
        <p:spPr>
          <a:xfrm>
            <a:off x="3702209" y="3340193"/>
            <a:ext cx="8236142" cy="494751"/>
          </a:xfrm>
          <a:prstGeom prst="rect">
            <a:avLst/>
          </a:prstGeom>
          <a:noFill/>
        </p:spPr>
        <p:txBody>
          <a:bodyPr wrap="square">
            <a:spAutoFit/>
          </a:bodyPr>
          <a:lstStyle>
            <a:defPPr>
              <a:defRPr lang="en-US"/>
            </a:defPPr>
            <a:lvl1pPr>
              <a:lnSpc>
                <a:spcPct val="120000"/>
              </a:lnSpc>
              <a:defRPr sz="2400" b="0"/>
            </a:lvl1pPr>
          </a:lstStyle>
          <a:p>
            <a:r>
              <a:rPr lang="en-US"/>
              <a:t>Tỉ lệ đột biến gene tăng lên trong quá trình tái bản DNA.</a:t>
            </a:r>
          </a:p>
        </p:txBody>
      </p:sp>
      <p:sp>
        <p:nvSpPr>
          <p:cNvPr id="61" name="TextBox 60">
            <a:extLst>
              <a:ext uri="{FF2B5EF4-FFF2-40B4-BE49-F238E27FC236}">
                <a16:creationId xmlns:a16="http://schemas.microsoft.com/office/drawing/2014/main" id="{2CA4481A-200F-8E30-18E3-186C7045577A}"/>
              </a:ext>
            </a:extLst>
          </p:cNvPr>
          <p:cNvSpPr txBox="1"/>
          <p:nvPr/>
        </p:nvSpPr>
        <p:spPr>
          <a:xfrm>
            <a:off x="3692506" y="4370544"/>
            <a:ext cx="7938407" cy="494751"/>
          </a:xfrm>
          <a:prstGeom prst="rect">
            <a:avLst/>
          </a:prstGeom>
          <a:noFill/>
        </p:spPr>
        <p:txBody>
          <a:bodyPr wrap="square">
            <a:spAutoFit/>
          </a:bodyPr>
          <a:lstStyle>
            <a:defPPr>
              <a:defRPr lang="en-US"/>
            </a:defPPr>
            <a:lvl1pPr>
              <a:lnSpc>
                <a:spcPct val="120000"/>
              </a:lnSpc>
              <a:defRPr sz="2400" b="0"/>
            </a:lvl1pPr>
          </a:lstStyle>
          <a:p>
            <a:r>
              <a:rPr lang="en-US"/>
              <a:t>Tế bào bị lão hoá làm cho sự phân li của NST bị rối loạn.</a:t>
            </a:r>
          </a:p>
        </p:txBody>
      </p:sp>
      <p:sp>
        <p:nvSpPr>
          <p:cNvPr id="63" name="TextBox 62">
            <a:extLst>
              <a:ext uri="{FF2B5EF4-FFF2-40B4-BE49-F238E27FC236}">
                <a16:creationId xmlns:a16="http://schemas.microsoft.com/office/drawing/2014/main" id="{8C387739-4BB6-CC31-7C2E-5845CC402429}"/>
              </a:ext>
            </a:extLst>
          </p:cNvPr>
          <p:cNvSpPr txBox="1"/>
          <p:nvPr/>
        </p:nvSpPr>
        <p:spPr>
          <a:xfrm>
            <a:off x="3702208" y="5219243"/>
            <a:ext cx="8082423" cy="937949"/>
          </a:xfrm>
          <a:prstGeom prst="rect">
            <a:avLst/>
          </a:prstGeom>
          <a:noFill/>
        </p:spPr>
        <p:txBody>
          <a:bodyPr wrap="square">
            <a:spAutoFit/>
          </a:bodyPr>
          <a:lstStyle>
            <a:defPPr>
              <a:defRPr lang="en-US"/>
            </a:defPPr>
            <a:lvl1pPr>
              <a:lnSpc>
                <a:spcPct val="120000"/>
              </a:lnSpc>
              <a:defRPr sz="2400" b="0"/>
            </a:lvl1pPr>
          </a:lstStyle>
          <a:p>
            <a:r>
              <a:rPr lang="en-US"/>
              <a:t>Tế bào bị lão hoá làm cho quá trình giảm phân của tế bào sinh tinh trùng không diễn ra.</a:t>
            </a:r>
          </a:p>
        </p:txBody>
      </p:sp>
      <p:sp>
        <p:nvSpPr>
          <p:cNvPr id="64" name="文本框 54">
            <a:extLst>
              <a:ext uri="{FF2B5EF4-FFF2-40B4-BE49-F238E27FC236}">
                <a16:creationId xmlns:a16="http://schemas.microsoft.com/office/drawing/2014/main" id="{C17A2DD8-CA9E-63A5-DAC1-043BB81D319F}"/>
              </a:ext>
            </a:extLst>
          </p:cNvPr>
          <p:cNvSpPr txBox="1"/>
          <p:nvPr/>
        </p:nvSpPr>
        <p:spPr>
          <a:xfrm flipH="1">
            <a:off x="-14978" y="3567550"/>
            <a:ext cx="1152130" cy="1107996"/>
          </a:xfrm>
          <a:prstGeom prst="rect">
            <a:avLst/>
          </a:prstGeom>
          <a:noFill/>
          <a:effectLst/>
        </p:spPr>
        <p:txBody>
          <a:bodyPr wrap="square" rtlCol="0">
            <a:spAutoFit/>
          </a:bodyPr>
          <a:lstStyle/>
          <a:p>
            <a:pPr algn="ctr"/>
            <a:r>
              <a:rPr lang="en-US" altLang="zh-CN" sz="6600" b="1">
                <a:solidFill>
                  <a:srgbClr val="C00000"/>
                </a:solidFill>
                <a:latin typeface="Arial" panose="020B0604020202020204" pitchFamily="34" charset="0"/>
                <a:ea typeface="方正姚体" panose="02010601030101010101" pitchFamily="2" charset="-122"/>
                <a:cs typeface="Arial" panose="020B0604020202020204" pitchFamily="34" charset="0"/>
              </a:rPr>
              <a:t>C</a:t>
            </a:r>
            <a:endParaRPr lang="zh-CN" altLang="en-US" sz="6600" b="1" dirty="0">
              <a:solidFill>
                <a:srgbClr val="C00000"/>
              </a:solidFill>
              <a:latin typeface="Arial" panose="020B0604020202020204" pitchFamily="34" charset="0"/>
              <a:ea typeface="方正姚体" panose="02010601030101010101" pitchFamily="2" charset="-122"/>
              <a:cs typeface="Arial" panose="020B0604020202020204" pitchFamily="34" charset="0"/>
            </a:endParaRPr>
          </a:p>
        </p:txBody>
      </p:sp>
    </p:spTree>
    <p:extLst>
      <p:ext uri="{BB962C8B-B14F-4D97-AF65-F5344CB8AC3E}">
        <p14:creationId xmlns:p14="http://schemas.microsoft.com/office/powerpoint/2010/main" val="174654460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childTnLst>
                                </p:cTn>
                              </p:par>
                              <p:par>
                                <p:cTn id="8" presetID="10" presetClass="entr" presetSubtype="0" fill="hold" nodeType="withEffect">
                                  <p:stCondLst>
                                    <p:cond delay="250"/>
                                  </p:stCondLst>
                                  <p:childTnLst>
                                    <p:set>
                                      <p:cBhvr>
                                        <p:cTn id="9" dur="1" fill="hold">
                                          <p:stCondLst>
                                            <p:cond delay="0"/>
                                          </p:stCondLst>
                                        </p:cTn>
                                        <p:tgtEl>
                                          <p:spTgt spid="50"/>
                                        </p:tgtEl>
                                        <p:attrNameLst>
                                          <p:attrName>style.visibility</p:attrName>
                                        </p:attrNameLst>
                                      </p:cBhvr>
                                      <p:to>
                                        <p:strVal val="visible"/>
                                      </p:to>
                                    </p:set>
                                    <p:animEffect transition="in" filter="fade">
                                      <p:cBhvr>
                                        <p:cTn id="10" dur="500"/>
                                        <p:tgtEl>
                                          <p:spTgt spid="50"/>
                                        </p:tgtEl>
                                      </p:cBhvr>
                                    </p:animEffect>
                                  </p:childTnLst>
                                </p:cTn>
                              </p:par>
                              <p:par>
                                <p:cTn id="11" presetID="10" presetClass="entr" presetSubtype="0" fill="hold" nodeType="withEffect">
                                  <p:stCondLst>
                                    <p:cond delay="500"/>
                                  </p:stCondLst>
                                  <p:childTnLst>
                                    <p:set>
                                      <p:cBhvr>
                                        <p:cTn id="12" dur="1" fill="hold">
                                          <p:stCondLst>
                                            <p:cond delay="0"/>
                                          </p:stCondLst>
                                        </p:cTn>
                                        <p:tgtEl>
                                          <p:spTgt spid="47"/>
                                        </p:tgtEl>
                                        <p:attrNameLst>
                                          <p:attrName>style.visibility</p:attrName>
                                        </p:attrNameLst>
                                      </p:cBhvr>
                                      <p:to>
                                        <p:strVal val="visible"/>
                                      </p:to>
                                    </p:set>
                                    <p:animEffect transition="in" filter="fade">
                                      <p:cBhvr>
                                        <p:cTn id="13" dur="500"/>
                                        <p:tgtEl>
                                          <p:spTgt spid="47"/>
                                        </p:tgtEl>
                                      </p:cBhvr>
                                    </p:animEffect>
                                  </p:childTnLst>
                                </p:cTn>
                              </p:par>
                              <p:par>
                                <p:cTn id="14" presetID="10" presetClass="entr" presetSubtype="0" fill="hold" nodeType="withEffect">
                                  <p:stCondLst>
                                    <p:cond delay="750"/>
                                  </p:stCondLst>
                                  <p:childTnLst>
                                    <p:set>
                                      <p:cBhvr>
                                        <p:cTn id="15" dur="1" fill="hold">
                                          <p:stCondLst>
                                            <p:cond delay="0"/>
                                          </p:stCondLst>
                                        </p:cTn>
                                        <p:tgtEl>
                                          <p:spTgt spid="44"/>
                                        </p:tgtEl>
                                        <p:attrNameLst>
                                          <p:attrName>style.visibility</p:attrName>
                                        </p:attrNameLst>
                                      </p:cBhvr>
                                      <p:to>
                                        <p:strVal val="visible"/>
                                      </p:to>
                                    </p:set>
                                    <p:animEffect transition="in" filter="fade">
                                      <p:cBhvr>
                                        <p:cTn id="16" dur="500"/>
                                        <p:tgtEl>
                                          <p:spTgt spid="44"/>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64"/>
                                        </p:tgtEl>
                                        <p:attrNameLst>
                                          <p:attrName>style.visibility</p:attrName>
                                        </p:attrNameLst>
                                      </p:cBhvr>
                                      <p:to>
                                        <p:strVal val="visible"/>
                                      </p:to>
                                    </p:set>
                                    <p:animEffect transition="in" filter="barn(inVertical)">
                                      <p:cBhvr>
                                        <p:cTn id="21"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A05AB6DB-88A5-5687-920C-278AD710BB23}"/>
              </a:ext>
            </a:extLst>
          </p:cNvPr>
          <p:cNvSpPr txBox="1"/>
          <p:nvPr/>
        </p:nvSpPr>
        <p:spPr>
          <a:xfrm>
            <a:off x="705103" y="475456"/>
            <a:ext cx="11233248" cy="561885"/>
          </a:xfrm>
          <a:prstGeom prst="rect">
            <a:avLst/>
          </a:prstGeom>
          <a:noFill/>
        </p:spPr>
        <p:txBody>
          <a:bodyPr wrap="square">
            <a:spAutoFit/>
          </a:bodyPr>
          <a:lstStyle>
            <a:defPPr>
              <a:defRPr lang="en-US"/>
            </a:defPPr>
            <a:lvl1pPr>
              <a:lnSpc>
                <a:spcPct val="120000"/>
              </a:lnSpc>
              <a:defRPr sz="2400" b="1"/>
            </a:lvl1pPr>
          </a:lstStyle>
          <a:p>
            <a:r>
              <a:rPr lang="vi-VN" sz="2800" dirty="0">
                <a:solidFill>
                  <a:srgbClr val="FF0000"/>
                </a:solidFill>
              </a:rPr>
              <a:t>Câu </a:t>
            </a:r>
            <a:r>
              <a:rPr lang="en-US" sz="2800" dirty="0">
                <a:solidFill>
                  <a:srgbClr val="FF0000"/>
                </a:solidFill>
              </a:rPr>
              <a:t>4</a:t>
            </a:r>
            <a:r>
              <a:rPr lang="vi-VN" sz="2800" dirty="0">
                <a:solidFill>
                  <a:srgbClr val="FF0000"/>
                </a:solidFill>
              </a:rPr>
              <a:t>. Người bị hội chứng Turner có biểu hiện</a:t>
            </a:r>
            <a:endParaRPr lang="en-US" sz="2800" dirty="0">
              <a:solidFill>
                <a:srgbClr val="FF0000"/>
              </a:solidFill>
            </a:endParaRPr>
          </a:p>
        </p:txBody>
      </p:sp>
      <p:sp>
        <p:nvSpPr>
          <p:cNvPr id="30" name="任意多边形 27">
            <a:extLst>
              <a:ext uri="{FF2B5EF4-FFF2-40B4-BE49-F238E27FC236}">
                <a16:creationId xmlns:a16="http://schemas.microsoft.com/office/drawing/2014/main" id="{F8FAEE48-D7BD-FFB9-BF4B-B1A9B7487AA9}"/>
              </a:ext>
            </a:extLst>
          </p:cNvPr>
          <p:cNvSpPr/>
          <p:nvPr/>
        </p:nvSpPr>
        <p:spPr>
          <a:xfrm>
            <a:off x="-1084250" y="2125454"/>
            <a:ext cx="4695045" cy="1873220"/>
          </a:xfrm>
          <a:custGeom>
            <a:avLst/>
            <a:gdLst>
              <a:gd name="connsiteX0" fmla="*/ 1628463 w 4008766"/>
              <a:gd name="connsiteY0" fmla="*/ 0 h 1599410"/>
              <a:gd name="connsiteX1" fmla="*/ 1646822 w 4008766"/>
              <a:gd name="connsiteY1" fmla="*/ 0 h 1599410"/>
              <a:gd name="connsiteX2" fmla="*/ 3601835 w 4008766"/>
              <a:gd name="connsiteY2" fmla="*/ 0 h 1599410"/>
              <a:gd name="connsiteX3" fmla="*/ 4008766 w 4008766"/>
              <a:gd name="connsiteY3" fmla="*/ 406932 h 1599410"/>
              <a:gd name="connsiteX4" fmla="*/ 3601835 w 4008766"/>
              <a:gd name="connsiteY4" fmla="*/ 813863 h 1599410"/>
              <a:gd name="connsiteX5" fmla="*/ 3067145 w 4008766"/>
              <a:gd name="connsiteY5" fmla="*/ 813863 h 1599410"/>
              <a:gd name="connsiteX6" fmla="*/ 3067145 w 4008766"/>
              <a:gd name="connsiteY6" fmla="*/ 813864 h 1599410"/>
              <a:gd name="connsiteX7" fmla="*/ 1210565 w 4008766"/>
              <a:gd name="connsiteY7" fmla="*/ 813864 h 1599410"/>
              <a:gd name="connsiteX8" fmla="*/ 1210539 w 4008766"/>
              <a:gd name="connsiteY8" fmla="*/ 813855 h 1599410"/>
              <a:gd name="connsiteX9" fmla="*/ 931442 w 4008766"/>
              <a:gd name="connsiteY9" fmla="*/ 771659 h 1599410"/>
              <a:gd name="connsiteX10" fmla="*/ 11958 w 4008766"/>
              <a:gd name="connsiteY10" fmla="*/ 1521060 h 1599410"/>
              <a:gd name="connsiteX11" fmla="*/ 0 w 4008766"/>
              <a:gd name="connsiteY11" fmla="*/ 1599410 h 1599410"/>
              <a:gd name="connsiteX12" fmla="*/ 5994 w 4008766"/>
              <a:gd name="connsiteY12" fmla="*/ 1480707 h 1599410"/>
              <a:gd name="connsiteX13" fmla="*/ 1488592 w 4008766"/>
              <a:gd name="connsiteY13" fmla="*/ 7492 h 1599410"/>
              <a:gd name="connsiteX14" fmla="*/ 1628463 w 4008766"/>
              <a:gd name="connsiteY14" fmla="*/ 869 h 1599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08766" h="1599410">
                <a:moveTo>
                  <a:pt x="1628463" y="0"/>
                </a:moveTo>
                <a:lnTo>
                  <a:pt x="1646822" y="0"/>
                </a:lnTo>
                <a:lnTo>
                  <a:pt x="3601835" y="0"/>
                </a:lnTo>
                <a:lnTo>
                  <a:pt x="4008766" y="406932"/>
                </a:lnTo>
                <a:lnTo>
                  <a:pt x="3601835" y="813863"/>
                </a:lnTo>
                <a:lnTo>
                  <a:pt x="3067145" y="813863"/>
                </a:lnTo>
                <a:lnTo>
                  <a:pt x="3067145" y="813864"/>
                </a:lnTo>
                <a:lnTo>
                  <a:pt x="1210565" y="813864"/>
                </a:lnTo>
                <a:lnTo>
                  <a:pt x="1210539" y="813855"/>
                </a:lnTo>
                <a:cubicBezTo>
                  <a:pt x="1122372" y="786432"/>
                  <a:pt x="1028632" y="771659"/>
                  <a:pt x="931442" y="771659"/>
                </a:cubicBezTo>
                <a:cubicBezTo>
                  <a:pt x="477888" y="771659"/>
                  <a:pt x="99475" y="1093378"/>
                  <a:pt x="11958" y="1521060"/>
                </a:cubicBezTo>
                <a:lnTo>
                  <a:pt x="0" y="1599410"/>
                </a:lnTo>
                <a:lnTo>
                  <a:pt x="5994" y="1480707"/>
                </a:lnTo>
                <a:cubicBezTo>
                  <a:pt x="85178" y="700997"/>
                  <a:pt x="707462" y="81841"/>
                  <a:pt x="1488592" y="7492"/>
                </a:cubicBezTo>
                <a:lnTo>
                  <a:pt x="1628463" y="869"/>
                </a:lnTo>
                <a:close/>
              </a:path>
            </a:pathLst>
          </a:custGeom>
          <a:blipFill>
            <a:blip r:embed="rId2"/>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五边形 30">
            <a:extLst>
              <a:ext uri="{FF2B5EF4-FFF2-40B4-BE49-F238E27FC236}">
                <a16:creationId xmlns:a16="http://schemas.microsoft.com/office/drawing/2014/main" id="{0CD8D1E7-1204-350B-8A12-02376271088B}"/>
              </a:ext>
            </a:extLst>
          </p:cNvPr>
          <p:cNvSpPr/>
          <p:nvPr/>
        </p:nvSpPr>
        <p:spPr>
          <a:xfrm>
            <a:off x="225327" y="3078647"/>
            <a:ext cx="3418422" cy="1054464"/>
          </a:xfrm>
          <a:prstGeom prst="homePlate">
            <a:avLst/>
          </a:prstGeom>
          <a:blipFill>
            <a:blip r:embed="rId3"/>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36" name="五边形 33">
            <a:extLst>
              <a:ext uri="{FF2B5EF4-FFF2-40B4-BE49-F238E27FC236}">
                <a16:creationId xmlns:a16="http://schemas.microsoft.com/office/drawing/2014/main" id="{5F583039-F737-C0D7-2D9E-6F8F1152B425}"/>
              </a:ext>
            </a:extLst>
          </p:cNvPr>
          <p:cNvSpPr/>
          <p:nvPr/>
        </p:nvSpPr>
        <p:spPr>
          <a:xfrm>
            <a:off x="225327" y="4133111"/>
            <a:ext cx="3418422" cy="1054464"/>
          </a:xfrm>
          <a:prstGeom prst="homePlate">
            <a:avLst/>
          </a:prstGeom>
          <a:blipFill>
            <a:blip r:embed="rId2"/>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39" name="任意多边形 36">
            <a:extLst>
              <a:ext uri="{FF2B5EF4-FFF2-40B4-BE49-F238E27FC236}">
                <a16:creationId xmlns:a16="http://schemas.microsoft.com/office/drawing/2014/main" id="{0FC6A8E7-3E99-962E-0FEA-AE450D7680EA}"/>
              </a:ext>
            </a:extLst>
          </p:cNvPr>
          <p:cNvSpPr/>
          <p:nvPr/>
        </p:nvSpPr>
        <p:spPr>
          <a:xfrm flipV="1">
            <a:off x="-1088713" y="4265831"/>
            <a:ext cx="4699508" cy="1873220"/>
          </a:xfrm>
          <a:custGeom>
            <a:avLst/>
            <a:gdLst>
              <a:gd name="connsiteX0" fmla="*/ 0 w 4012577"/>
              <a:gd name="connsiteY0" fmla="*/ 1599410 h 1599410"/>
              <a:gd name="connsiteX1" fmla="*/ 11958 w 4012577"/>
              <a:gd name="connsiteY1" fmla="*/ 1521060 h 1599410"/>
              <a:gd name="connsiteX2" fmla="*/ 931442 w 4012577"/>
              <a:gd name="connsiteY2" fmla="*/ 771659 h 1599410"/>
              <a:gd name="connsiteX3" fmla="*/ 1210539 w 4012577"/>
              <a:gd name="connsiteY3" fmla="*/ 813855 h 1599410"/>
              <a:gd name="connsiteX4" fmla="*/ 1210565 w 4012577"/>
              <a:gd name="connsiteY4" fmla="*/ 813864 h 1599410"/>
              <a:gd name="connsiteX5" fmla="*/ 1576005 w 4012577"/>
              <a:gd name="connsiteY5" fmla="*/ 813864 h 1599410"/>
              <a:gd name="connsiteX6" fmla="*/ 3067145 w 4012577"/>
              <a:gd name="connsiteY6" fmla="*/ 813864 h 1599410"/>
              <a:gd name="connsiteX7" fmla="*/ 3605646 w 4012577"/>
              <a:gd name="connsiteY7" fmla="*/ 813864 h 1599410"/>
              <a:gd name="connsiteX8" fmla="*/ 4012577 w 4012577"/>
              <a:gd name="connsiteY8" fmla="*/ 406933 h 1599410"/>
              <a:gd name="connsiteX9" fmla="*/ 3605646 w 4012577"/>
              <a:gd name="connsiteY9" fmla="*/ 1 h 1599410"/>
              <a:gd name="connsiteX10" fmla="*/ 1646838 w 4012577"/>
              <a:gd name="connsiteY10" fmla="*/ 1 h 1599410"/>
              <a:gd name="connsiteX11" fmla="*/ 1646822 w 4012577"/>
              <a:gd name="connsiteY11" fmla="*/ 0 h 1599410"/>
              <a:gd name="connsiteX12" fmla="*/ 1646801 w 4012577"/>
              <a:gd name="connsiteY12" fmla="*/ 1 h 1599410"/>
              <a:gd name="connsiteX13" fmla="*/ 1576005 w 4012577"/>
              <a:gd name="connsiteY13" fmla="*/ 1 h 1599410"/>
              <a:gd name="connsiteX14" fmla="*/ 1576005 w 4012577"/>
              <a:gd name="connsiteY14" fmla="*/ 3353 h 1599410"/>
              <a:gd name="connsiteX15" fmla="*/ 1488592 w 4012577"/>
              <a:gd name="connsiteY15" fmla="*/ 7492 h 1599410"/>
              <a:gd name="connsiteX16" fmla="*/ 5994 w 4012577"/>
              <a:gd name="connsiteY16" fmla="*/ 1480707 h 1599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12577" h="1599410">
                <a:moveTo>
                  <a:pt x="0" y="1599410"/>
                </a:moveTo>
                <a:lnTo>
                  <a:pt x="11958" y="1521060"/>
                </a:lnTo>
                <a:cubicBezTo>
                  <a:pt x="99475" y="1093378"/>
                  <a:pt x="477888" y="771659"/>
                  <a:pt x="931442" y="771659"/>
                </a:cubicBezTo>
                <a:cubicBezTo>
                  <a:pt x="1028632" y="771659"/>
                  <a:pt x="1122372" y="786432"/>
                  <a:pt x="1210539" y="813855"/>
                </a:cubicBezTo>
                <a:lnTo>
                  <a:pt x="1210565" y="813864"/>
                </a:lnTo>
                <a:lnTo>
                  <a:pt x="1576005" y="813864"/>
                </a:lnTo>
                <a:lnTo>
                  <a:pt x="3067145" y="813864"/>
                </a:lnTo>
                <a:lnTo>
                  <a:pt x="3605646" y="813864"/>
                </a:lnTo>
                <a:lnTo>
                  <a:pt x="4012577" y="406933"/>
                </a:lnTo>
                <a:lnTo>
                  <a:pt x="3605646" y="1"/>
                </a:lnTo>
                <a:lnTo>
                  <a:pt x="1646838" y="1"/>
                </a:lnTo>
                <a:lnTo>
                  <a:pt x="1646822" y="0"/>
                </a:lnTo>
                <a:lnTo>
                  <a:pt x="1646801" y="1"/>
                </a:lnTo>
                <a:lnTo>
                  <a:pt x="1576005" y="1"/>
                </a:lnTo>
                <a:lnTo>
                  <a:pt x="1576005" y="3353"/>
                </a:lnTo>
                <a:lnTo>
                  <a:pt x="1488592" y="7492"/>
                </a:lnTo>
                <a:cubicBezTo>
                  <a:pt x="707462" y="81841"/>
                  <a:pt x="85178" y="700997"/>
                  <a:pt x="5994" y="1480707"/>
                </a:cubicBezTo>
                <a:close/>
              </a:path>
            </a:pathLst>
          </a:custGeom>
          <a:blipFill>
            <a:blip r:embed="rId3"/>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椭圆 39">
            <a:extLst>
              <a:ext uri="{FF2B5EF4-FFF2-40B4-BE49-F238E27FC236}">
                <a16:creationId xmlns:a16="http://schemas.microsoft.com/office/drawing/2014/main" id="{CCD76C8D-151C-8929-27E9-4651EE725AD9}"/>
              </a:ext>
            </a:extLst>
          </p:cNvPr>
          <p:cNvSpPr>
            <a:spLocks noChangeAspect="1"/>
          </p:cNvSpPr>
          <p:nvPr/>
        </p:nvSpPr>
        <p:spPr>
          <a:xfrm>
            <a:off x="-1102883" y="2994710"/>
            <a:ext cx="2276802" cy="2276802"/>
          </a:xfrm>
          <a:prstGeom prst="ellipse">
            <a:avLst/>
          </a:prstGeom>
          <a:gradFill>
            <a:gsLst>
              <a:gs pos="0">
                <a:srgbClr val="E2E2E2"/>
              </a:gs>
              <a:gs pos="100000">
                <a:schemeClr val="bg1"/>
              </a:gs>
            </a:gsLst>
            <a:lin ang="3600000" scaled="0"/>
          </a:gra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4" name="组合 12">
            <a:extLst>
              <a:ext uri="{FF2B5EF4-FFF2-40B4-BE49-F238E27FC236}">
                <a16:creationId xmlns:a16="http://schemas.microsoft.com/office/drawing/2014/main" id="{F2F401FB-C6DE-E541-9675-069AA6E8F806}"/>
              </a:ext>
            </a:extLst>
          </p:cNvPr>
          <p:cNvGrpSpPr/>
          <p:nvPr/>
        </p:nvGrpSpPr>
        <p:grpSpPr>
          <a:xfrm>
            <a:off x="2279576" y="5374982"/>
            <a:ext cx="674608" cy="674608"/>
            <a:chOff x="5633937" y="5416673"/>
            <a:chExt cx="674608" cy="674608"/>
          </a:xfrm>
        </p:grpSpPr>
        <p:sp>
          <p:nvSpPr>
            <p:cNvPr id="45" name="椭圆 13">
              <a:extLst>
                <a:ext uri="{FF2B5EF4-FFF2-40B4-BE49-F238E27FC236}">
                  <a16:creationId xmlns:a16="http://schemas.microsoft.com/office/drawing/2014/main" id="{B2713F9F-7499-AD52-5A65-96F6F220C6FA}"/>
                </a:ext>
              </a:extLst>
            </p:cNvPr>
            <p:cNvSpPr>
              <a:spLocks noChangeAspect="1"/>
            </p:cNvSpPr>
            <p:nvPr/>
          </p:nvSpPr>
          <p:spPr>
            <a:xfrm>
              <a:off x="5633937" y="5416673"/>
              <a:ext cx="674608" cy="674608"/>
            </a:xfrm>
            <a:prstGeom prst="ellipse">
              <a:avLst/>
            </a:prstGeom>
            <a:blipFill>
              <a:blip r:embed="rId3"/>
              <a:stretch>
                <a:fillRect/>
              </a:stretch>
            </a:blip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46" name="文本框 14">
              <a:extLst>
                <a:ext uri="{FF2B5EF4-FFF2-40B4-BE49-F238E27FC236}">
                  <a16:creationId xmlns:a16="http://schemas.microsoft.com/office/drawing/2014/main" id="{73545A65-290D-EC5A-91E1-05D0FC3146E7}"/>
                </a:ext>
              </a:extLst>
            </p:cNvPr>
            <p:cNvSpPr txBox="1"/>
            <p:nvPr/>
          </p:nvSpPr>
          <p:spPr>
            <a:xfrm>
              <a:off x="5779591" y="5492367"/>
              <a:ext cx="444352" cy="523220"/>
            </a:xfrm>
            <a:prstGeom prst="rect">
              <a:avLst/>
            </a:prstGeom>
            <a:noFill/>
            <a:effectLst/>
          </p:spPr>
          <p:txBody>
            <a:bodyPr wrap="none" rtlCol="0">
              <a:spAutoFit/>
            </a:bodyPr>
            <a:lstStyle/>
            <a:p>
              <a:pPr algn="ctr"/>
              <a:r>
                <a:rPr lang="en-US" altLang="zh-CN" sz="2800" b="1">
                  <a:solidFill>
                    <a:schemeClr val="bg1"/>
                  </a:solidFill>
                  <a:latin typeface="+mj-lt"/>
                  <a:ea typeface="方正兰亭超细黑简体" panose="02000000000000000000" pitchFamily="2" charset="-122"/>
                </a:rPr>
                <a:t>D</a:t>
              </a:r>
              <a:endParaRPr lang="zh-CN" altLang="en-US" sz="2800" b="1" dirty="0">
                <a:solidFill>
                  <a:schemeClr val="bg1"/>
                </a:solidFill>
                <a:latin typeface="+mj-lt"/>
                <a:ea typeface="方正兰亭超细黑简体" panose="02000000000000000000" pitchFamily="2" charset="-122"/>
              </a:endParaRPr>
            </a:p>
          </p:txBody>
        </p:sp>
      </p:grpSp>
      <p:grpSp>
        <p:nvGrpSpPr>
          <p:cNvPr id="47" name="组合 15">
            <a:extLst>
              <a:ext uri="{FF2B5EF4-FFF2-40B4-BE49-F238E27FC236}">
                <a16:creationId xmlns:a16="http://schemas.microsoft.com/office/drawing/2014/main" id="{0A48558B-DE39-EA15-54EA-04636E21DB24}"/>
              </a:ext>
            </a:extLst>
          </p:cNvPr>
          <p:cNvGrpSpPr/>
          <p:nvPr/>
        </p:nvGrpSpPr>
        <p:grpSpPr>
          <a:xfrm>
            <a:off x="2279576" y="4311734"/>
            <a:ext cx="674608" cy="674608"/>
            <a:chOff x="5633937" y="4353425"/>
            <a:chExt cx="674608" cy="674608"/>
          </a:xfrm>
        </p:grpSpPr>
        <p:sp>
          <p:nvSpPr>
            <p:cNvPr id="48" name="椭圆 16">
              <a:extLst>
                <a:ext uri="{FF2B5EF4-FFF2-40B4-BE49-F238E27FC236}">
                  <a16:creationId xmlns:a16="http://schemas.microsoft.com/office/drawing/2014/main" id="{1732B52E-EC2C-D900-2B0C-D48B97EEB755}"/>
                </a:ext>
              </a:extLst>
            </p:cNvPr>
            <p:cNvSpPr>
              <a:spLocks noChangeAspect="1"/>
            </p:cNvSpPr>
            <p:nvPr/>
          </p:nvSpPr>
          <p:spPr>
            <a:xfrm>
              <a:off x="5633937" y="4353425"/>
              <a:ext cx="674608" cy="674608"/>
            </a:xfrm>
            <a:prstGeom prst="ellipse">
              <a:avLst/>
            </a:prstGeom>
            <a:blipFill>
              <a:blip r:embed="rId2"/>
              <a:stretch>
                <a:fillRect/>
              </a:stretch>
            </a:blip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49" name="文本框 17">
              <a:extLst>
                <a:ext uri="{FF2B5EF4-FFF2-40B4-BE49-F238E27FC236}">
                  <a16:creationId xmlns:a16="http://schemas.microsoft.com/office/drawing/2014/main" id="{878ED8F2-73A5-EF26-686F-59F8AC1254B1}"/>
                </a:ext>
              </a:extLst>
            </p:cNvPr>
            <p:cNvSpPr txBox="1"/>
            <p:nvPr/>
          </p:nvSpPr>
          <p:spPr>
            <a:xfrm>
              <a:off x="5749065" y="4422114"/>
              <a:ext cx="444352" cy="523220"/>
            </a:xfrm>
            <a:prstGeom prst="rect">
              <a:avLst/>
            </a:prstGeom>
            <a:noFill/>
            <a:effectLst/>
          </p:spPr>
          <p:txBody>
            <a:bodyPr wrap="none" rtlCol="0">
              <a:spAutoFit/>
            </a:bodyPr>
            <a:lstStyle/>
            <a:p>
              <a:pPr algn="ctr"/>
              <a:r>
                <a:rPr lang="en-US" altLang="zh-CN" sz="2800" b="1">
                  <a:solidFill>
                    <a:srgbClr val="FDFDFD"/>
                  </a:solidFill>
                  <a:latin typeface="+mj-lt"/>
                  <a:ea typeface="方正兰亭超细黑简体" panose="02000000000000000000" pitchFamily="2" charset="-122"/>
                </a:rPr>
                <a:t>C</a:t>
              </a:r>
              <a:endParaRPr lang="zh-CN" altLang="en-US" sz="2800" b="1" dirty="0">
                <a:solidFill>
                  <a:srgbClr val="FDFDFD"/>
                </a:solidFill>
                <a:latin typeface="+mj-lt"/>
                <a:ea typeface="方正兰亭超细黑简体" panose="02000000000000000000" pitchFamily="2" charset="-122"/>
              </a:endParaRPr>
            </a:p>
          </p:txBody>
        </p:sp>
      </p:grpSp>
      <p:grpSp>
        <p:nvGrpSpPr>
          <p:cNvPr id="50" name="组合 19">
            <a:extLst>
              <a:ext uri="{FF2B5EF4-FFF2-40B4-BE49-F238E27FC236}">
                <a16:creationId xmlns:a16="http://schemas.microsoft.com/office/drawing/2014/main" id="{33B9E44A-DE15-4F58-A867-F803A38F30DE}"/>
              </a:ext>
            </a:extLst>
          </p:cNvPr>
          <p:cNvGrpSpPr/>
          <p:nvPr/>
        </p:nvGrpSpPr>
        <p:grpSpPr>
          <a:xfrm>
            <a:off x="2282201" y="3250265"/>
            <a:ext cx="674608" cy="674608"/>
            <a:chOff x="5636562" y="3291956"/>
            <a:chExt cx="674608" cy="674608"/>
          </a:xfrm>
        </p:grpSpPr>
        <p:sp>
          <p:nvSpPr>
            <p:cNvPr id="51" name="椭圆 21">
              <a:extLst>
                <a:ext uri="{FF2B5EF4-FFF2-40B4-BE49-F238E27FC236}">
                  <a16:creationId xmlns:a16="http://schemas.microsoft.com/office/drawing/2014/main" id="{7920EACC-08D8-DA87-77CF-242322F34AAD}"/>
                </a:ext>
              </a:extLst>
            </p:cNvPr>
            <p:cNvSpPr>
              <a:spLocks noChangeAspect="1"/>
            </p:cNvSpPr>
            <p:nvPr/>
          </p:nvSpPr>
          <p:spPr>
            <a:xfrm>
              <a:off x="5636562" y="3291956"/>
              <a:ext cx="674608" cy="674608"/>
            </a:xfrm>
            <a:prstGeom prst="ellipse">
              <a:avLst/>
            </a:prstGeom>
            <a:blipFill>
              <a:blip r:embed="rId3"/>
              <a:stretch>
                <a:fillRect/>
              </a:stretch>
            </a:blip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52" name="文本框 22">
              <a:extLst>
                <a:ext uri="{FF2B5EF4-FFF2-40B4-BE49-F238E27FC236}">
                  <a16:creationId xmlns:a16="http://schemas.microsoft.com/office/drawing/2014/main" id="{6A7738F7-AD97-A68A-DE76-EE653D17CF6A}"/>
                </a:ext>
              </a:extLst>
            </p:cNvPr>
            <p:cNvSpPr txBox="1"/>
            <p:nvPr/>
          </p:nvSpPr>
          <p:spPr>
            <a:xfrm>
              <a:off x="5767406" y="3367650"/>
              <a:ext cx="444352" cy="523220"/>
            </a:xfrm>
            <a:prstGeom prst="rect">
              <a:avLst/>
            </a:prstGeom>
            <a:noFill/>
            <a:effectLst/>
          </p:spPr>
          <p:txBody>
            <a:bodyPr wrap="none" rtlCol="0">
              <a:spAutoFit/>
            </a:bodyPr>
            <a:lstStyle/>
            <a:p>
              <a:pPr algn="ctr"/>
              <a:r>
                <a:rPr lang="en-US" altLang="zh-CN" sz="2800" b="1">
                  <a:solidFill>
                    <a:schemeClr val="bg1"/>
                  </a:solidFill>
                  <a:latin typeface="+mj-lt"/>
                  <a:ea typeface="方正兰亭超细黑简体" panose="02000000000000000000" pitchFamily="2" charset="-122"/>
                </a:rPr>
                <a:t>B</a:t>
              </a:r>
              <a:endParaRPr lang="zh-CN" altLang="en-US" sz="2800" b="1" dirty="0">
                <a:solidFill>
                  <a:schemeClr val="bg1"/>
                </a:solidFill>
                <a:latin typeface="+mj-lt"/>
                <a:ea typeface="方正兰亭超细黑简体" panose="02000000000000000000" pitchFamily="2" charset="-122"/>
              </a:endParaRPr>
            </a:p>
          </p:txBody>
        </p:sp>
      </p:grpSp>
      <p:grpSp>
        <p:nvGrpSpPr>
          <p:cNvPr id="53" name="组合 23">
            <a:extLst>
              <a:ext uri="{FF2B5EF4-FFF2-40B4-BE49-F238E27FC236}">
                <a16:creationId xmlns:a16="http://schemas.microsoft.com/office/drawing/2014/main" id="{BA5E21B4-4EA0-F0D6-B462-080C6724C11F}"/>
              </a:ext>
            </a:extLst>
          </p:cNvPr>
          <p:cNvGrpSpPr/>
          <p:nvPr/>
        </p:nvGrpSpPr>
        <p:grpSpPr>
          <a:xfrm>
            <a:off x="2279576" y="2241302"/>
            <a:ext cx="674608" cy="674608"/>
            <a:chOff x="5633937" y="2282993"/>
            <a:chExt cx="674608" cy="674608"/>
          </a:xfrm>
        </p:grpSpPr>
        <p:sp>
          <p:nvSpPr>
            <p:cNvPr id="54" name="椭圆 24">
              <a:extLst>
                <a:ext uri="{FF2B5EF4-FFF2-40B4-BE49-F238E27FC236}">
                  <a16:creationId xmlns:a16="http://schemas.microsoft.com/office/drawing/2014/main" id="{4D0783E9-C099-1905-7F5B-4AFB77DF34CB}"/>
                </a:ext>
              </a:extLst>
            </p:cNvPr>
            <p:cNvSpPr>
              <a:spLocks noChangeAspect="1"/>
            </p:cNvSpPr>
            <p:nvPr/>
          </p:nvSpPr>
          <p:spPr>
            <a:xfrm>
              <a:off x="5633937" y="2282993"/>
              <a:ext cx="674608" cy="674608"/>
            </a:xfrm>
            <a:prstGeom prst="ellipse">
              <a:avLst/>
            </a:prstGeom>
            <a:blipFill>
              <a:blip r:embed="rId2"/>
              <a:stretch>
                <a:fillRect/>
              </a:stretch>
            </a:blip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55" name="文本框 25">
              <a:extLst>
                <a:ext uri="{FF2B5EF4-FFF2-40B4-BE49-F238E27FC236}">
                  <a16:creationId xmlns:a16="http://schemas.microsoft.com/office/drawing/2014/main" id="{42C16F04-A490-D5A3-41D4-C303A9A83721}"/>
                </a:ext>
              </a:extLst>
            </p:cNvPr>
            <p:cNvSpPr txBox="1"/>
            <p:nvPr/>
          </p:nvSpPr>
          <p:spPr>
            <a:xfrm>
              <a:off x="5748147" y="2340947"/>
              <a:ext cx="453970" cy="523220"/>
            </a:xfrm>
            <a:prstGeom prst="rect">
              <a:avLst/>
            </a:prstGeom>
            <a:noFill/>
            <a:effectLst/>
          </p:spPr>
          <p:txBody>
            <a:bodyPr wrap="none" rtlCol="0">
              <a:spAutoFit/>
            </a:bodyPr>
            <a:lstStyle/>
            <a:p>
              <a:pPr algn="ctr"/>
              <a:r>
                <a:rPr lang="en-US" altLang="zh-CN" sz="2800" b="1">
                  <a:solidFill>
                    <a:srgbClr val="FDFDFD"/>
                  </a:solidFill>
                  <a:latin typeface="+mj-lt"/>
                  <a:ea typeface="方正兰亭超细黑简体" panose="02000000000000000000" pitchFamily="2" charset="-122"/>
                </a:rPr>
                <a:t>A</a:t>
              </a:r>
              <a:endParaRPr lang="zh-CN" altLang="en-US" sz="2800" b="1" dirty="0">
                <a:solidFill>
                  <a:srgbClr val="FDFDFD"/>
                </a:solidFill>
                <a:latin typeface="+mj-lt"/>
                <a:ea typeface="方正兰亭超细黑简体" panose="02000000000000000000" pitchFamily="2" charset="-122"/>
              </a:endParaRPr>
            </a:p>
          </p:txBody>
        </p:sp>
      </p:grpSp>
      <p:sp>
        <p:nvSpPr>
          <p:cNvPr id="57" name="TextBox 56">
            <a:extLst>
              <a:ext uri="{FF2B5EF4-FFF2-40B4-BE49-F238E27FC236}">
                <a16:creationId xmlns:a16="http://schemas.microsoft.com/office/drawing/2014/main" id="{07E66112-B174-FFF9-7AC0-27FBD0131FB7}"/>
              </a:ext>
            </a:extLst>
          </p:cNvPr>
          <p:cNvSpPr txBox="1"/>
          <p:nvPr/>
        </p:nvSpPr>
        <p:spPr>
          <a:xfrm>
            <a:off x="3702208" y="2309842"/>
            <a:ext cx="8245845" cy="494751"/>
          </a:xfrm>
          <a:prstGeom prst="rect">
            <a:avLst/>
          </a:prstGeom>
          <a:noFill/>
        </p:spPr>
        <p:txBody>
          <a:bodyPr wrap="square">
            <a:spAutoFit/>
          </a:bodyPr>
          <a:lstStyle>
            <a:defPPr>
              <a:defRPr lang="en-US"/>
            </a:defPPr>
            <a:lvl1pPr>
              <a:lnSpc>
                <a:spcPct val="120000"/>
              </a:lnSpc>
              <a:defRPr sz="2400" b="1"/>
            </a:lvl1pPr>
          </a:lstStyle>
          <a:p>
            <a:r>
              <a:rPr lang="vi-VN" b="0"/>
              <a:t>người bệnh là nam có cổ ngắn, lùn, mất trí </a:t>
            </a:r>
            <a:r>
              <a:rPr lang="en-US" b="0"/>
              <a:t>nhớ.</a:t>
            </a:r>
          </a:p>
        </p:txBody>
      </p:sp>
      <p:sp>
        <p:nvSpPr>
          <p:cNvPr id="59" name="TextBox 58">
            <a:extLst>
              <a:ext uri="{FF2B5EF4-FFF2-40B4-BE49-F238E27FC236}">
                <a16:creationId xmlns:a16="http://schemas.microsoft.com/office/drawing/2014/main" id="{98A277BE-BBB0-577C-3EAF-8E8462918899}"/>
              </a:ext>
            </a:extLst>
          </p:cNvPr>
          <p:cNvSpPr txBox="1"/>
          <p:nvPr/>
        </p:nvSpPr>
        <p:spPr>
          <a:xfrm>
            <a:off x="3702209" y="3340193"/>
            <a:ext cx="8236142" cy="494751"/>
          </a:xfrm>
          <a:prstGeom prst="rect">
            <a:avLst/>
          </a:prstGeom>
          <a:noFill/>
        </p:spPr>
        <p:txBody>
          <a:bodyPr wrap="square">
            <a:spAutoFit/>
          </a:bodyPr>
          <a:lstStyle>
            <a:defPPr>
              <a:defRPr lang="en-US"/>
            </a:defPPr>
            <a:lvl1pPr>
              <a:lnSpc>
                <a:spcPct val="120000"/>
              </a:lnSpc>
              <a:defRPr sz="2400" b="0"/>
            </a:lvl1pPr>
          </a:lstStyle>
          <a:p>
            <a:r>
              <a:rPr lang="vi-VN"/>
              <a:t>người bệnh là nữ có mắt xếch, lưỡi dày, dài thè ra ngoài.</a:t>
            </a:r>
            <a:endParaRPr lang="en-US"/>
          </a:p>
        </p:txBody>
      </p:sp>
      <p:sp>
        <p:nvSpPr>
          <p:cNvPr id="61" name="TextBox 60">
            <a:extLst>
              <a:ext uri="{FF2B5EF4-FFF2-40B4-BE49-F238E27FC236}">
                <a16:creationId xmlns:a16="http://schemas.microsoft.com/office/drawing/2014/main" id="{2CA4481A-200F-8E30-18E3-186C7045577A}"/>
              </a:ext>
            </a:extLst>
          </p:cNvPr>
          <p:cNvSpPr txBox="1"/>
          <p:nvPr/>
        </p:nvSpPr>
        <p:spPr>
          <a:xfrm>
            <a:off x="3702208" y="4206571"/>
            <a:ext cx="7938407" cy="937949"/>
          </a:xfrm>
          <a:prstGeom prst="rect">
            <a:avLst/>
          </a:prstGeom>
          <a:noFill/>
        </p:spPr>
        <p:txBody>
          <a:bodyPr wrap="square">
            <a:spAutoFit/>
          </a:bodyPr>
          <a:lstStyle>
            <a:defPPr>
              <a:defRPr lang="en-US"/>
            </a:defPPr>
            <a:lvl1pPr>
              <a:lnSpc>
                <a:spcPct val="120000"/>
              </a:lnSpc>
              <a:defRPr sz="2400" b="0"/>
            </a:lvl1pPr>
          </a:lstStyle>
          <a:p>
            <a:r>
              <a:rPr lang="vi-VN"/>
              <a:t>người bệnh là nữ có tai rụt, cổ ngắn, cơ quan sinh dục không phát triển.</a:t>
            </a:r>
            <a:endParaRPr lang="en-US"/>
          </a:p>
        </p:txBody>
      </p:sp>
      <p:sp>
        <p:nvSpPr>
          <p:cNvPr id="63" name="TextBox 62">
            <a:extLst>
              <a:ext uri="{FF2B5EF4-FFF2-40B4-BE49-F238E27FC236}">
                <a16:creationId xmlns:a16="http://schemas.microsoft.com/office/drawing/2014/main" id="{8C387739-4BB6-CC31-7C2E-5845CC402429}"/>
              </a:ext>
            </a:extLst>
          </p:cNvPr>
          <p:cNvSpPr txBox="1"/>
          <p:nvPr/>
        </p:nvSpPr>
        <p:spPr>
          <a:xfrm>
            <a:off x="3702208" y="5219243"/>
            <a:ext cx="8082423" cy="937949"/>
          </a:xfrm>
          <a:prstGeom prst="rect">
            <a:avLst/>
          </a:prstGeom>
          <a:noFill/>
        </p:spPr>
        <p:txBody>
          <a:bodyPr wrap="square">
            <a:spAutoFit/>
          </a:bodyPr>
          <a:lstStyle>
            <a:defPPr>
              <a:defRPr lang="en-US"/>
            </a:defPPr>
            <a:lvl1pPr>
              <a:lnSpc>
                <a:spcPct val="120000"/>
              </a:lnSpc>
              <a:defRPr sz="2400" b="0"/>
            </a:lvl1pPr>
          </a:lstStyle>
          <a:p>
            <a:r>
              <a:rPr lang="vi-VN"/>
              <a:t>người bệnh là nữ có chân tay dài, cơ quan sinh dục không phát triển, mắt xếch.</a:t>
            </a:r>
            <a:endParaRPr lang="en-US"/>
          </a:p>
        </p:txBody>
      </p:sp>
      <p:sp>
        <p:nvSpPr>
          <p:cNvPr id="64" name="文本框 54">
            <a:extLst>
              <a:ext uri="{FF2B5EF4-FFF2-40B4-BE49-F238E27FC236}">
                <a16:creationId xmlns:a16="http://schemas.microsoft.com/office/drawing/2014/main" id="{C17A2DD8-CA9E-63A5-DAC1-043BB81D319F}"/>
              </a:ext>
            </a:extLst>
          </p:cNvPr>
          <p:cNvSpPr txBox="1"/>
          <p:nvPr/>
        </p:nvSpPr>
        <p:spPr>
          <a:xfrm flipH="1">
            <a:off x="-14978" y="3567550"/>
            <a:ext cx="1152130" cy="1107996"/>
          </a:xfrm>
          <a:prstGeom prst="rect">
            <a:avLst/>
          </a:prstGeom>
          <a:noFill/>
          <a:effectLst/>
        </p:spPr>
        <p:txBody>
          <a:bodyPr wrap="square" rtlCol="0">
            <a:spAutoFit/>
          </a:bodyPr>
          <a:lstStyle/>
          <a:p>
            <a:pPr algn="ctr"/>
            <a:r>
              <a:rPr lang="en-US" altLang="zh-CN" sz="6600" b="1">
                <a:solidFill>
                  <a:srgbClr val="C00000"/>
                </a:solidFill>
                <a:latin typeface="Arial" panose="020B0604020202020204" pitchFamily="34" charset="0"/>
                <a:ea typeface="方正姚体" panose="02010601030101010101" pitchFamily="2" charset="-122"/>
                <a:cs typeface="Arial" panose="020B0604020202020204" pitchFamily="34" charset="0"/>
              </a:rPr>
              <a:t>C</a:t>
            </a:r>
            <a:endParaRPr lang="zh-CN" altLang="en-US" sz="6600" b="1" dirty="0">
              <a:solidFill>
                <a:srgbClr val="C00000"/>
              </a:solidFill>
              <a:latin typeface="Arial" panose="020B0604020202020204" pitchFamily="34" charset="0"/>
              <a:ea typeface="方正姚体" panose="02010601030101010101" pitchFamily="2" charset="-122"/>
              <a:cs typeface="Arial" panose="020B0604020202020204" pitchFamily="34" charset="0"/>
            </a:endParaRPr>
          </a:p>
        </p:txBody>
      </p:sp>
    </p:spTree>
    <p:extLst>
      <p:ext uri="{BB962C8B-B14F-4D97-AF65-F5344CB8AC3E}">
        <p14:creationId xmlns:p14="http://schemas.microsoft.com/office/powerpoint/2010/main" val="41050681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childTnLst>
                                </p:cTn>
                              </p:par>
                              <p:par>
                                <p:cTn id="8" presetID="10" presetClass="entr" presetSubtype="0" fill="hold" nodeType="withEffect">
                                  <p:stCondLst>
                                    <p:cond delay="250"/>
                                  </p:stCondLst>
                                  <p:childTnLst>
                                    <p:set>
                                      <p:cBhvr>
                                        <p:cTn id="9" dur="1" fill="hold">
                                          <p:stCondLst>
                                            <p:cond delay="0"/>
                                          </p:stCondLst>
                                        </p:cTn>
                                        <p:tgtEl>
                                          <p:spTgt spid="50"/>
                                        </p:tgtEl>
                                        <p:attrNameLst>
                                          <p:attrName>style.visibility</p:attrName>
                                        </p:attrNameLst>
                                      </p:cBhvr>
                                      <p:to>
                                        <p:strVal val="visible"/>
                                      </p:to>
                                    </p:set>
                                    <p:animEffect transition="in" filter="fade">
                                      <p:cBhvr>
                                        <p:cTn id="10" dur="500"/>
                                        <p:tgtEl>
                                          <p:spTgt spid="50"/>
                                        </p:tgtEl>
                                      </p:cBhvr>
                                    </p:animEffect>
                                  </p:childTnLst>
                                </p:cTn>
                              </p:par>
                              <p:par>
                                <p:cTn id="11" presetID="10" presetClass="entr" presetSubtype="0" fill="hold" nodeType="withEffect">
                                  <p:stCondLst>
                                    <p:cond delay="500"/>
                                  </p:stCondLst>
                                  <p:childTnLst>
                                    <p:set>
                                      <p:cBhvr>
                                        <p:cTn id="12" dur="1" fill="hold">
                                          <p:stCondLst>
                                            <p:cond delay="0"/>
                                          </p:stCondLst>
                                        </p:cTn>
                                        <p:tgtEl>
                                          <p:spTgt spid="47"/>
                                        </p:tgtEl>
                                        <p:attrNameLst>
                                          <p:attrName>style.visibility</p:attrName>
                                        </p:attrNameLst>
                                      </p:cBhvr>
                                      <p:to>
                                        <p:strVal val="visible"/>
                                      </p:to>
                                    </p:set>
                                    <p:animEffect transition="in" filter="fade">
                                      <p:cBhvr>
                                        <p:cTn id="13" dur="500"/>
                                        <p:tgtEl>
                                          <p:spTgt spid="47"/>
                                        </p:tgtEl>
                                      </p:cBhvr>
                                    </p:animEffect>
                                  </p:childTnLst>
                                </p:cTn>
                              </p:par>
                              <p:par>
                                <p:cTn id="14" presetID="10" presetClass="entr" presetSubtype="0" fill="hold" nodeType="withEffect">
                                  <p:stCondLst>
                                    <p:cond delay="750"/>
                                  </p:stCondLst>
                                  <p:childTnLst>
                                    <p:set>
                                      <p:cBhvr>
                                        <p:cTn id="15" dur="1" fill="hold">
                                          <p:stCondLst>
                                            <p:cond delay="0"/>
                                          </p:stCondLst>
                                        </p:cTn>
                                        <p:tgtEl>
                                          <p:spTgt spid="44"/>
                                        </p:tgtEl>
                                        <p:attrNameLst>
                                          <p:attrName>style.visibility</p:attrName>
                                        </p:attrNameLst>
                                      </p:cBhvr>
                                      <p:to>
                                        <p:strVal val="visible"/>
                                      </p:to>
                                    </p:set>
                                    <p:animEffect transition="in" filter="fade">
                                      <p:cBhvr>
                                        <p:cTn id="16" dur="500"/>
                                        <p:tgtEl>
                                          <p:spTgt spid="44"/>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64"/>
                                        </p:tgtEl>
                                        <p:attrNameLst>
                                          <p:attrName>style.visibility</p:attrName>
                                        </p:attrNameLst>
                                      </p:cBhvr>
                                      <p:to>
                                        <p:strVal val="visible"/>
                                      </p:to>
                                    </p:set>
                                    <p:animEffect transition="in" filter="barn(inVertical)">
                                      <p:cBhvr>
                                        <p:cTn id="21"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A05AB6DB-88A5-5687-920C-278AD710BB23}"/>
              </a:ext>
            </a:extLst>
          </p:cNvPr>
          <p:cNvSpPr txBox="1"/>
          <p:nvPr/>
        </p:nvSpPr>
        <p:spPr>
          <a:xfrm>
            <a:off x="551383" y="227360"/>
            <a:ext cx="11233248" cy="1078950"/>
          </a:xfrm>
          <a:prstGeom prst="rect">
            <a:avLst/>
          </a:prstGeom>
          <a:noFill/>
        </p:spPr>
        <p:txBody>
          <a:bodyPr wrap="square">
            <a:spAutoFit/>
          </a:bodyPr>
          <a:lstStyle>
            <a:defPPr>
              <a:defRPr lang="en-US"/>
            </a:defPPr>
            <a:lvl1pPr>
              <a:lnSpc>
                <a:spcPct val="120000"/>
              </a:lnSpc>
              <a:defRPr sz="2400" b="1"/>
            </a:lvl1pPr>
          </a:lstStyle>
          <a:p>
            <a:r>
              <a:rPr lang="vi-VN" sz="2800" dirty="0">
                <a:solidFill>
                  <a:srgbClr val="FF0000"/>
                </a:solidFill>
              </a:rPr>
              <a:t>Câu </a:t>
            </a:r>
            <a:r>
              <a:rPr lang="en-US" sz="2800" dirty="0">
                <a:solidFill>
                  <a:srgbClr val="FF0000"/>
                </a:solidFill>
              </a:rPr>
              <a:t>5</a:t>
            </a:r>
            <a:r>
              <a:rPr lang="vi-VN" sz="2800" dirty="0">
                <a:solidFill>
                  <a:srgbClr val="FF0000"/>
                </a:solidFill>
              </a:rPr>
              <a:t>. Trường hợp nào dưới đây không phải là nguyên nhân gây ra các bệnh, tật di truyền ở người?</a:t>
            </a:r>
            <a:endParaRPr lang="en-US" sz="2800" dirty="0">
              <a:solidFill>
                <a:srgbClr val="FF0000"/>
              </a:solidFill>
            </a:endParaRPr>
          </a:p>
        </p:txBody>
      </p:sp>
      <p:sp>
        <p:nvSpPr>
          <p:cNvPr id="30" name="任意多边形 27">
            <a:extLst>
              <a:ext uri="{FF2B5EF4-FFF2-40B4-BE49-F238E27FC236}">
                <a16:creationId xmlns:a16="http://schemas.microsoft.com/office/drawing/2014/main" id="{F8FAEE48-D7BD-FFB9-BF4B-B1A9B7487AA9}"/>
              </a:ext>
            </a:extLst>
          </p:cNvPr>
          <p:cNvSpPr/>
          <p:nvPr/>
        </p:nvSpPr>
        <p:spPr>
          <a:xfrm>
            <a:off x="-1084250" y="2125454"/>
            <a:ext cx="4695045" cy="1873220"/>
          </a:xfrm>
          <a:custGeom>
            <a:avLst/>
            <a:gdLst>
              <a:gd name="connsiteX0" fmla="*/ 1628463 w 4008766"/>
              <a:gd name="connsiteY0" fmla="*/ 0 h 1599410"/>
              <a:gd name="connsiteX1" fmla="*/ 1646822 w 4008766"/>
              <a:gd name="connsiteY1" fmla="*/ 0 h 1599410"/>
              <a:gd name="connsiteX2" fmla="*/ 3601835 w 4008766"/>
              <a:gd name="connsiteY2" fmla="*/ 0 h 1599410"/>
              <a:gd name="connsiteX3" fmla="*/ 4008766 w 4008766"/>
              <a:gd name="connsiteY3" fmla="*/ 406932 h 1599410"/>
              <a:gd name="connsiteX4" fmla="*/ 3601835 w 4008766"/>
              <a:gd name="connsiteY4" fmla="*/ 813863 h 1599410"/>
              <a:gd name="connsiteX5" fmla="*/ 3067145 w 4008766"/>
              <a:gd name="connsiteY5" fmla="*/ 813863 h 1599410"/>
              <a:gd name="connsiteX6" fmla="*/ 3067145 w 4008766"/>
              <a:gd name="connsiteY6" fmla="*/ 813864 h 1599410"/>
              <a:gd name="connsiteX7" fmla="*/ 1210565 w 4008766"/>
              <a:gd name="connsiteY7" fmla="*/ 813864 h 1599410"/>
              <a:gd name="connsiteX8" fmla="*/ 1210539 w 4008766"/>
              <a:gd name="connsiteY8" fmla="*/ 813855 h 1599410"/>
              <a:gd name="connsiteX9" fmla="*/ 931442 w 4008766"/>
              <a:gd name="connsiteY9" fmla="*/ 771659 h 1599410"/>
              <a:gd name="connsiteX10" fmla="*/ 11958 w 4008766"/>
              <a:gd name="connsiteY10" fmla="*/ 1521060 h 1599410"/>
              <a:gd name="connsiteX11" fmla="*/ 0 w 4008766"/>
              <a:gd name="connsiteY11" fmla="*/ 1599410 h 1599410"/>
              <a:gd name="connsiteX12" fmla="*/ 5994 w 4008766"/>
              <a:gd name="connsiteY12" fmla="*/ 1480707 h 1599410"/>
              <a:gd name="connsiteX13" fmla="*/ 1488592 w 4008766"/>
              <a:gd name="connsiteY13" fmla="*/ 7492 h 1599410"/>
              <a:gd name="connsiteX14" fmla="*/ 1628463 w 4008766"/>
              <a:gd name="connsiteY14" fmla="*/ 869 h 1599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08766" h="1599410">
                <a:moveTo>
                  <a:pt x="1628463" y="0"/>
                </a:moveTo>
                <a:lnTo>
                  <a:pt x="1646822" y="0"/>
                </a:lnTo>
                <a:lnTo>
                  <a:pt x="3601835" y="0"/>
                </a:lnTo>
                <a:lnTo>
                  <a:pt x="4008766" y="406932"/>
                </a:lnTo>
                <a:lnTo>
                  <a:pt x="3601835" y="813863"/>
                </a:lnTo>
                <a:lnTo>
                  <a:pt x="3067145" y="813863"/>
                </a:lnTo>
                <a:lnTo>
                  <a:pt x="3067145" y="813864"/>
                </a:lnTo>
                <a:lnTo>
                  <a:pt x="1210565" y="813864"/>
                </a:lnTo>
                <a:lnTo>
                  <a:pt x="1210539" y="813855"/>
                </a:lnTo>
                <a:cubicBezTo>
                  <a:pt x="1122372" y="786432"/>
                  <a:pt x="1028632" y="771659"/>
                  <a:pt x="931442" y="771659"/>
                </a:cubicBezTo>
                <a:cubicBezTo>
                  <a:pt x="477888" y="771659"/>
                  <a:pt x="99475" y="1093378"/>
                  <a:pt x="11958" y="1521060"/>
                </a:cubicBezTo>
                <a:lnTo>
                  <a:pt x="0" y="1599410"/>
                </a:lnTo>
                <a:lnTo>
                  <a:pt x="5994" y="1480707"/>
                </a:lnTo>
                <a:cubicBezTo>
                  <a:pt x="85178" y="700997"/>
                  <a:pt x="707462" y="81841"/>
                  <a:pt x="1488592" y="7492"/>
                </a:cubicBezTo>
                <a:lnTo>
                  <a:pt x="1628463" y="869"/>
                </a:lnTo>
                <a:close/>
              </a:path>
            </a:pathLst>
          </a:custGeom>
          <a:blipFill>
            <a:blip r:embed="rId2"/>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五边形 30">
            <a:extLst>
              <a:ext uri="{FF2B5EF4-FFF2-40B4-BE49-F238E27FC236}">
                <a16:creationId xmlns:a16="http://schemas.microsoft.com/office/drawing/2014/main" id="{0CD8D1E7-1204-350B-8A12-02376271088B}"/>
              </a:ext>
            </a:extLst>
          </p:cNvPr>
          <p:cNvSpPr/>
          <p:nvPr/>
        </p:nvSpPr>
        <p:spPr>
          <a:xfrm>
            <a:off x="225327" y="3078647"/>
            <a:ext cx="3418422" cy="1054464"/>
          </a:xfrm>
          <a:prstGeom prst="homePlate">
            <a:avLst/>
          </a:prstGeom>
          <a:blipFill>
            <a:blip r:embed="rId3"/>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36" name="五边形 33">
            <a:extLst>
              <a:ext uri="{FF2B5EF4-FFF2-40B4-BE49-F238E27FC236}">
                <a16:creationId xmlns:a16="http://schemas.microsoft.com/office/drawing/2014/main" id="{5F583039-F737-C0D7-2D9E-6F8F1152B425}"/>
              </a:ext>
            </a:extLst>
          </p:cNvPr>
          <p:cNvSpPr/>
          <p:nvPr/>
        </p:nvSpPr>
        <p:spPr>
          <a:xfrm>
            <a:off x="225327" y="4133111"/>
            <a:ext cx="3418422" cy="1054464"/>
          </a:xfrm>
          <a:prstGeom prst="homePlate">
            <a:avLst/>
          </a:prstGeom>
          <a:blipFill>
            <a:blip r:embed="rId2"/>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39" name="任意多边形 36">
            <a:extLst>
              <a:ext uri="{FF2B5EF4-FFF2-40B4-BE49-F238E27FC236}">
                <a16:creationId xmlns:a16="http://schemas.microsoft.com/office/drawing/2014/main" id="{0FC6A8E7-3E99-962E-0FEA-AE450D7680EA}"/>
              </a:ext>
            </a:extLst>
          </p:cNvPr>
          <p:cNvSpPr/>
          <p:nvPr/>
        </p:nvSpPr>
        <p:spPr>
          <a:xfrm flipV="1">
            <a:off x="-1088713" y="4265831"/>
            <a:ext cx="4699508" cy="1873220"/>
          </a:xfrm>
          <a:custGeom>
            <a:avLst/>
            <a:gdLst>
              <a:gd name="connsiteX0" fmla="*/ 0 w 4012577"/>
              <a:gd name="connsiteY0" fmla="*/ 1599410 h 1599410"/>
              <a:gd name="connsiteX1" fmla="*/ 11958 w 4012577"/>
              <a:gd name="connsiteY1" fmla="*/ 1521060 h 1599410"/>
              <a:gd name="connsiteX2" fmla="*/ 931442 w 4012577"/>
              <a:gd name="connsiteY2" fmla="*/ 771659 h 1599410"/>
              <a:gd name="connsiteX3" fmla="*/ 1210539 w 4012577"/>
              <a:gd name="connsiteY3" fmla="*/ 813855 h 1599410"/>
              <a:gd name="connsiteX4" fmla="*/ 1210565 w 4012577"/>
              <a:gd name="connsiteY4" fmla="*/ 813864 h 1599410"/>
              <a:gd name="connsiteX5" fmla="*/ 1576005 w 4012577"/>
              <a:gd name="connsiteY5" fmla="*/ 813864 h 1599410"/>
              <a:gd name="connsiteX6" fmla="*/ 3067145 w 4012577"/>
              <a:gd name="connsiteY6" fmla="*/ 813864 h 1599410"/>
              <a:gd name="connsiteX7" fmla="*/ 3605646 w 4012577"/>
              <a:gd name="connsiteY7" fmla="*/ 813864 h 1599410"/>
              <a:gd name="connsiteX8" fmla="*/ 4012577 w 4012577"/>
              <a:gd name="connsiteY8" fmla="*/ 406933 h 1599410"/>
              <a:gd name="connsiteX9" fmla="*/ 3605646 w 4012577"/>
              <a:gd name="connsiteY9" fmla="*/ 1 h 1599410"/>
              <a:gd name="connsiteX10" fmla="*/ 1646838 w 4012577"/>
              <a:gd name="connsiteY10" fmla="*/ 1 h 1599410"/>
              <a:gd name="connsiteX11" fmla="*/ 1646822 w 4012577"/>
              <a:gd name="connsiteY11" fmla="*/ 0 h 1599410"/>
              <a:gd name="connsiteX12" fmla="*/ 1646801 w 4012577"/>
              <a:gd name="connsiteY12" fmla="*/ 1 h 1599410"/>
              <a:gd name="connsiteX13" fmla="*/ 1576005 w 4012577"/>
              <a:gd name="connsiteY13" fmla="*/ 1 h 1599410"/>
              <a:gd name="connsiteX14" fmla="*/ 1576005 w 4012577"/>
              <a:gd name="connsiteY14" fmla="*/ 3353 h 1599410"/>
              <a:gd name="connsiteX15" fmla="*/ 1488592 w 4012577"/>
              <a:gd name="connsiteY15" fmla="*/ 7492 h 1599410"/>
              <a:gd name="connsiteX16" fmla="*/ 5994 w 4012577"/>
              <a:gd name="connsiteY16" fmla="*/ 1480707 h 1599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12577" h="1599410">
                <a:moveTo>
                  <a:pt x="0" y="1599410"/>
                </a:moveTo>
                <a:lnTo>
                  <a:pt x="11958" y="1521060"/>
                </a:lnTo>
                <a:cubicBezTo>
                  <a:pt x="99475" y="1093378"/>
                  <a:pt x="477888" y="771659"/>
                  <a:pt x="931442" y="771659"/>
                </a:cubicBezTo>
                <a:cubicBezTo>
                  <a:pt x="1028632" y="771659"/>
                  <a:pt x="1122372" y="786432"/>
                  <a:pt x="1210539" y="813855"/>
                </a:cubicBezTo>
                <a:lnTo>
                  <a:pt x="1210565" y="813864"/>
                </a:lnTo>
                <a:lnTo>
                  <a:pt x="1576005" y="813864"/>
                </a:lnTo>
                <a:lnTo>
                  <a:pt x="3067145" y="813864"/>
                </a:lnTo>
                <a:lnTo>
                  <a:pt x="3605646" y="813864"/>
                </a:lnTo>
                <a:lnTo>
                  <a:pt x="4012577" y="406933"/>
                </a:lnTo>
                <a:lnTo>
                  <a:pt x="3605646" y="1"/>
                </a:lnTo>
                <a:lnTo>
                  <a:pt x="1646838" y="1"/>
                </a:lnTo>
                <a:lnTo>
                  <a:pt x="1646822" y="0"/>
                </a:lnTo>
                <a:lnTo>
                  <a:pt x="1646801" y="1"/>
                </a:lnTo>
                <a:lnTo>
                  <a:pt x="1576005" y="1"/>
                </a:lnTo>
                <a:lnTo>
                  <a:pt x="1576005" y="3353"/>
                </a:lnTo>
                <a:lnTo>
                  <a:pt x="1488592" y="7492"/>
                </a:lnTo>
                <a:cubicBezTo>
                  <a:pt x="707462" y="81841"/>
                  <a:pt x="85178" y="700997"/>
                  <a:pt x="5994" y="1480707"/>
                </a:cubicBezTo>
                <a:close/>
              </a:path>
            </a:pathLst>
          </a:custGeom>
          <a:blipFill>
            <a:blip r:embed="rId3"/>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椭圆 39">
            <a:extLst>
              <a:ext uri="{FF2B5EF4-FFF2-40B4-BE49-F238E27FC236}">
                <a16:creationId xmlns:a16="http://schemas.microsoft.com/office/drawing/2014/main" id="{CCD76C8D-151C-8929-27E9-4651EE725AD9}"/>
              </a:ext>
            </a:extLst>
          </p:cNvPr>
          <p:cNvSpPr>
            <a:spLocks noChangeAspect="1"/>
          </p:cNvSpPr>
          <p:nvPr/>
        </p:nvSpPr>
        <p:spPr>
          <a:xfrm>
            <a:off x="-1102883" y="2994710"/>
            <a:ext cx="2276802" cy="2276802"/>
          </a:xfrm>
          <a:prstGeom prst="ellipse">
            <a:avLst/>
          </a:prstGeom>
          <a:gradFill>
            <a:gsLst>
              <a:gs pos="0">
                <a:srgbClr val="E2E2E2"/>
              </a:gs>
              <a:gs pos="100000">
                <a:schemeClr val="bg1"/>
              </a:gs>
            </a:gsLst>
            <a:lin ang="3600000" scaled="0"/>
          </a:gra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4" name="组合 12">
            <a:extLst>
              <a:ext uri="{FF2B5EF4-FFF2-40B4-BE49-F238E27FC236}">
                <a16:creationId xmlns:a16="http://schemas.microsoft.com/office/drawing/2014/main" id="{F2F401FB-C6DE-E541-9675-069AA6E8F806}"/>
              </a:ext>
            </a:extLst>
          </p:cNvPr>
          <p:cNvGrpSpPr/>
          <p:nvPr/>
        </p:nvGrpSpPr>
        <p:grpSpPr>
          <a:xfrm>
            <a:off x="2279576" y="5374982"/>
            <a:ext cx="674608" cy="674608"/>
            <a:chOff x="5633937" y="5416673"/>
            <a:chExt cx="674608" cy="674608"/>
          </a:xfrm>
        </p:grpSpPr>
        <p:sp>
          <p:nvSpPr>
            <p:cNvPr id="45" name="椭圆 13">
              <a:extLst>
                <a:ext uri="{FF2B5EF4-FFF2-40B4-BE49-F238E27FC236}">
                  <a16:creationId xmlns:a16="http://schemas.microsoft.com/office/drawing/2014/main" id="{B2713F9F-7499-AD52-5A65-96F6F220C6FA}"/>
                </a:ext>
              </a:extLst>
            </p:cNvPr>
            <p:cNvSpPr>
              <a:spLocks noChangeAspect="1"/>
            </p:cNvSpPr>
            <p:nvPr/>
          </p:nvSpPr>
          <p:spPr>
            <a:xfrm>
              <a:off x="5633937" y="5416673"/>
              <a:ext cx="674608" cy="674608"/>
            </a:xfrm>
            <a:prstGeom prst="ellipse">
              <a:avLst/>
            </a:prstGeom>
            <a:blipFill>
              <a:blip r:embed="rId3"/>
              <a:stretch>
                <a:fillRect/>
              </a:stretch>
            </a:blip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46" name="文本框 14">
              <a:extLst>
                <a:ext uri="{FF2B5EF4-FFF2-40B4-BE49-F238E27FC236}">
                  <a16:creationId xmlns:a16="http://schemas.microsoft.com/office/drawing/2014/main" id="{73545A65-290D-EC5A-91E1-05D0FC3146E7}"/>
                </a:ext>
              </a:extLst>
            </p:cNvPr>
            <p:cNvSpPr txBox="1"/>
            <p:nvPr/>
          </p:nvSpPr>
          <p:spPr>
            <a:xfrm>
              <a:off x="5779591" y="5492367"/>
              <a:ext cx="444352" cy="523220"/>
            </a:xfrm>
            <a:prstGeom prst="rect">
              <a:avLst/>
            </a:prstGeom>
            <a:noFill/>
            <a:effectLst/>
          </p:spPr>
          <p:txBody>
            <a:bodyPr wrap="none" rtlCol="0">
              <a:spAutoFit/>
            </a:bodyPr>
            <a:lstStyle/>
            <a:p>
              <a:pPr algn="ctr"/>
              <a:r>
                <a:rPr lang="en-US" altLang="zh-CN" sz="2800" b="1">
                  <a:solidFill>
                    <a:schemeClr val="bg1"/>
                  </a:solidFill>
                  <a:latin typeface="+mj-lt"/>
                  <a:ea typeface="方正兰亭超细黑简体" panose="02000000000000000000" pitchFamily="2" charset="-122"/>
                </a:rPr>
                <a:t>D</a:t>
              </a:r>
              <a:endParaRPr lang="zh-CN" altLang="en-US" sz="2800" b="1" dirty="0">
                <a:solidFill>
                  <a:schemeClr val="bg1"/>
                </a:solidFill>
                <a:latin typeface="+mj-lt"/>
                <a:ea typeface="方正兰亭超细黑简体" panose="02000000000000000000" pitchFamily="2" charset="-122"/>
              </a:endParaRPr>
            </a:p>
          </p:txBody>
        </p:sp>
      </p:grpSp>
      <p:grpSp>
        <p:nvGrpSpPr>
          <p:cNvPr id="47" name="组合 15">
            <a:extLst>
              <a:ext uri="{FF2B5EF4-FFF2-40B4-BE49-F238E27FC236}">
                <a16:creationId xmlns:a16="http://schemas.microsoft.com/office/drawing/2014/main" id="{0A48558B-DE39-EA15-54EA-04636E21DB24}"/>
              </a:ext>
            </a:extLst>
          </p:cNvPr>
          <p:cNvGrpSpPr/>
          <p:nvPr/>
        </p:nvGrpSpPr>
        <p:grpSpPr>
          <a:xfrm>
            <a:off x="2279576" y="4311734"/>
            <a:ext cx="674608" cy="674608"/>
            <a:chOff x="5633937" y="4353425"/>
            <a:chExt cx="674608" cy="674608"/>
          </a:xfrm>
        </p:grpSpPr>
        <p:sp>
          <p:nvSpPr>
            <p:cNvPr id="48" name="椭圆 16">
              <a:extLst>
                <a:ext uri="{FF2B5EF4-FFF2-40B4-BE49-F238E27FC236}">
                  <a16:creationId xmlns:a16="http://schemas.microsoft.com/office/drawing/2014/main" id="{1732B52E-EC2C-D900-2B0C-D48B97EEB755}"/>
                </a:ext>
              </a:extLst>
            </p:cNvPr>
            <p:cNvSpPr>
              <a:spLocks noChangeAspect="1"/>
            </p:cNvSpPr>
            <p:nvPr/>
          </p:nvSpPr>
          <p:spPr>
            <a:xfrm>
              <a:off x="5633937" y="4353425"/>
              <a:ext cx="674608" cy="674608"/>
            </a:xfrm>
            <a:prstGeom prst="ellipse">
              <a:avLst/>
            </a:prstGeom>
            <a:blipFill>
              <a:blip r:embed="rId2"/>
              <a:stretch>
                <a:fillRect/>
              </a:stretch>
            </a:blip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49" name="文本框 17">
              <a:extLst>
                <a:ext uri="{FF2B5EF4-FFF2-40B4-BE49-F238E27FC236}">
                  <a16:creationId xmlns:a16="http://schemas.microsoft.com/office/drawing/2014/main" id="{878ED8F2-73A5-EF26-686F-59F8AC1254B1}"/>
                </a:ext>
              </a:extLst>
            </p:cNvPr>
            <p:cNvSpPr txBox="1"/>
            <p:nvPr/>
          </p:nvSpPr>
          <p:spPr>
            <a:xfrm>
              <a:off x="5749065" y="4422114"/>
              <a:ext cx="444352" cy="523220"/>
            </a:xfrm>
            <a:prstGeom prst="rect">
              <a:avLst/>
            </a:prstGeom>
            <a:noFill/>
            <a:effectLst/>
          </p:spPr>
          <p:txBody>
            <a:bodyPr wrap="none" rtlCol="0">
              <a:spAutoFit/>
            </a:bodyPr>
            <a:lstStyle/>
            <a:p>
              <a:pPr algn="ctr"/>
              <a:r>
                <a:rPr lang="en-US" altLang="zh-CN" sz="2800" b="1">
                  <a:solidFill>
                    <a:srgbClr val="FDFDFD"/>
                  </a:solidFill>
                  <a:latin typeface="+mj-lt"/>
                  <a:ea typeface="方正兰亭超细黑简体" panose="02000000000000000000" pitchFamily="2" charset="-122"/>
                </a:rPr>
                <a:t>C</a:t>
              </a:r>
              <a:endParaRPr lang="zh-CN" altLang="en-US" sz="2800" b="1" dirty="0">
                <a:solidFill>
                  <a:srgbClr val="FDFDFD"/>
                </a:solidFill>
                <a:latin typeface="+mj-lt"/>
                <a:ea typeface="方正兰亭超细黑简体" panose="02000000000000000000" pitchFamily="2" charset="-122"/>
              </a:endParaRPr>
            </a:p>
          </p:txBody>
        </p:sp>
      </p:grpSp>
      <p:grpSp>
        <p:nvGrpSpPr>
          <p:cNvPr id="50" name="组合 19">
            <a:extLst>
              <a:ext uri="{FF2B5EF4-FFF2-40B4-BE49-F238E27FC236}">
                <a16:creationId xmlns:a16="http://schemas.microsoft.com/office/drawing/2014/main" id="{33B9E44A-DE15-4F58-A867-F803A38F30DE}"/>
              </a:ext>
            </a:extLst>
          </p:cNvPr>
          <p:cNvGrpSpPr/>
          <p:nvPr/>
        </p:nvGrpSpPr>
        <p:grpSpPr>
          <a:xfrm>
            <a:off x="2282201" y="3250265"/>
            <a:ext cx="674608" cy="674608"/>
            <a:chOff x="5636562" y="3291956"/>
            <a:chExt cx="674608" cy="674608"/>
          </a:xfrm>
        </p:grpSpPr>
        <p:sp>
          <p:nvSpPr>
            <p:cNvPr id="51" name="椭圆 21">
              <a:extLst>
                <a:ext uri="{FF2B5EF4-FFF2-40B4-BE49-F238E27FC236}">
                  <a16:creationId xmlns:a16="http://schemas.microsoft.com/office/drawing/2014/main" id="{7920EACC-08D8-DA87-77CF-242322F34AAD}"/>
                </a:ext>
              </a:extLst>
            </p:cNvPr>
            <p:cNvSpPr>
              <a:spLocks noChangeAspect="1"/>
            </p:cNvSpPr>
            <p:nvPr/>
          </p:nvSpPr>
          <p:spPr>
            <a:xfrm>
              <a:off x="5636562" y="3291956"/>
              <a:ext cx="674608" cy="674608"/>
            </a:xfrm>
            <a:prstGeom prst="ellipse">
              <a:avLst/>
            </a:prstGeom>
            <a:blipFill>
              <a:blip r:embed="rId3"/>
              <a:stretch>
                <a:fillRect/>
              </a:stretch>
            </a:blip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52" name="文本框 22">
              <a:extLst>
                <a:ext uri="{FF2B5EF4-FFF2-40B4-BE49-F238E27FC236}">
                  <a16:creationId xmlns:a16="http://schemas.microsoft.com/office/drawing/2014/main" id="{6A7738F7-AD97-A68A-DE76-EE653D17CF6A}"/>
                </a:ext>
              </a:extLst>
            </p:cNvPr>
            <p:cNvSpPr txBox="1"/>
            <p:nvPr/>
          </p:nvSpPr>
          <p:spPr>
            <a:xfrm>
              <a:off x="5767406" y="3367650"/>
              <a:ext cx="444352" cy="523220"/>
            </a:xfrm>
            <a:prstGeom prst="rect">
              <a:avLst/>
            </a:prstGeom>
            <a:noFill/>
            <a:effectLst/>
          </p:spPr>
          <p:txBody>
            <a:bodyPr wrap="none" rtlCol="0">
              <a:spAutoFit/>
            </a:bodyPr>
            <a:lstStyle/>
            <a:p>
              <a:pPr algn="ctr"/>
              <a:r>
                <a:rPr lang="en-US" altLang="zh-CN" sz="2800" b="1">
                  <a:solidFill>
                    <a:schemeClr val="bg1"/>
                  </a:solidFill>
                  <a:latin typeface="+mj-lt"/>
                  <a:ea typeface="方正兰亭超细黑简体" panose="02000000000000000000" pitchFamily="2" charset="-122"/>
                </a:rPr>
                <a:t>B</a:t>
              </a:r>
              <a:endParaRPr lang="zh-CN" altLang="en-US" sz="2800" b="1" dirty="0">
                <a:solidFill>
                  <a:schemeClr val="bg1"/>
                </a:solidFill>
                <a:latin typeface="+mj-lt"/>
                <a:ea typeface="方正兰亭超细黑简体" panose="02000000000000000000" pitchFamily="2" charset="-122"/>
              </a:endParaRPr>
            </a:p>
          </p:txBody>
        </p:sp>
      </p:grpSp>
      <p:grpSp>
        <p:nvGrpSpPr>
          <p:cNvPr id="53" name="组合 23">
            <a:extLst>
              <a:ext uri="{FF2B5EF4-FFF2-40B4-BE49-F238E27FC236}">
                <a16:creationId xmlns:a16="http://schemas.microsoft.com/office/drawing/2014/main" id="{BA5E21B4-4EA0-F0D6-B462-080C6724C11F}"/>
              </a:ext>
            </a:extLst>
          </p:cNvPr>
          <p:cNvGrpSpPr/>
          <p:nvPr/>
        </p:nvGrpSpPr>
        <p:grpSpPr>
          <a:xfrm>
            <a:off x="2279576" y="2241302"/>
            <a:ext cx="674608" cy="674608"/>
            <a:chOff x="5633937" y="2282993"/>
            <a:chExt cx="674608" cy="674608"/>
          </a:xfrm>
        </p:grpSpPr>
        <p:sp>
          <p:nvSpPr>
            <p:cNvPr id="54" name="椭圆 24">
              <a:extLst>
                <a:ext uri="{FF2B5EF4-FFF2-40B4-BE49-F238E27FC236}">
                  <a16:creationId xmlns:a16="http://schemas.microsoft.com/office/drawing/2014/main" id="{4D0783E9-C099-1905-7F5B-4AFB77DF34CB}"/>
                </a:ext>
              </a:extLst>
            </p:cNvPr>
            <p:cNvSpPr>
              <a:spLocks noChangeAspect="1"/>
            </p:cNvSpPr>
            <p:nvPr/>
          </p:nvSpPr>
          <p:spPr>
            <a:xfrm>
              <a:off x="5633937" y="2282993"/>
              <a:ext cx="674608" cy="674608"/>
            </a:xfrm>
            <a:prstGeom prst="ellipse">
              <a:avLst/>
            </a:prstGeom>
            <a:blipFill>
              <a:blip r:embed="rId2"/>
              <a:stretch>
                <a:fillRect/>
              </a:stretch>
            </a:blip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55" name="文本框 25">
              <a:extLst>
                <a:ext uri="{FF2B5EF4-FFF2-40B4-BE49-F238E27FC236}">
                  <a16:creationId xmlns:a16="http://schemas.microsoft.com/office/drawing/2014/main" id="{42C16F04-A490-D5A3-41D4-C303A9A83721}"/>
                </a:ext>
              </a:extLst>
            </p:cNvPr>
            <p:cNvSpPr txBox="1"/>
            <p:nvPr/>
          </p:nvSpPr>
          <p:spPr>
            <a:xfrm>
              <a:off x="5748147" y="2340947"/>
              <a:ext cx="453970" cy="523220"/>
            </a:xfrm>
            <a:prstGeom prst="rect">
              <a:avLst/>
            </a:prstGeom>
            <a:noFill/>
            <a:effectLst/>
          </p:spPr>
          <p:txBody>
            <a:bodyPr wrap="none" rtlCol="0">
              <a:spAutoFit/>
            </a:bodyPr>
            <a:lstStyle/>
            <a:p>
              <a:pPr algn="ctr"/>
              <a:r>
                <a:rPr lang="en-US" altLang="zh-CN" sz="2800" b="1">
                  <a:solidFill>
                    <a:srgbClr val="FDFDFD"/>
                  </a:solidFill>
                  <a:latin typeface="+mj-lt"/>
                  <a:ea typeface="方正兰亭超细黑简体" panose="02000000000000000000" pitchFamily="2" charset="-122"/>
                </a:rPr>
                <a:t>A</a:t>
              </a:r>
              <a:endParaRPr lang="zh-CN" altLang="en-US" sz="2800" b="1" dirty="0">
                <a:solidFill>
                  <a:srgbClr val="FDFDFD"/>
                </a:solidFill>
                <a:latin typeface="+mj-lt"/>
                <a:ea typeface="方正兰亭超细黑简体" panose="02000000000000000000" pitchFamily="2" charset="-122"/>
              </a:endParaRPr>
            </a:p>
          </p:txBody>
        </p:sp>
      </p:grpSp>
      <p:sp>
        <p:nvSpPr>
          <p:cNvPr id="57" name="TextBox 56">
            <a:extLst>
              <a:ext uri="{FF2B5EF4-FFF2-40B4-BE49-F238E27FC236}">
                <a16:creationId xmlns:a16="http://schemas.microsoft.com/office/drawing/2014/main" id="{07E66112-B174-FFF9-7AC0-27FBD0131FB7}"/>
              </a:ext>
            </a:extLst>
          </p:cNvPr>
          <p:cNvSpPr txBox="1"/>
          <p:nvPr/>
        </p:nvSpPr>
        <p:spPr>
          <a:xfrm>
            <a:off x="3702208" y="2309842"/>
            <a:ext cx="8245845" cy="494751"/>
          </a:xfrm>
          <a:prstGeom prst="rect">
            <a:avLst/>
          </a:prstGeom>
          <a:noFill/>
        </p:spPr>
        <p:txBody>
          <a:bodyPr wrap="square">
            <a:spAutoFit/>
          </a:bodyPr>
          <a:lstStyle>
            <a:defPPr>
              <a:defRPr lang="en-US"/>
            </a:defPPr>
            <a:lvl1pPr>
              <a:lnSpc>
                <a:spcPct val="120000"/>
              </a:lnSpc>
              <a:defRPr sz="2400" b="1"/>
            </a:lvl1pPr>
          </a:lstStyle>
          <a:p>
            <a:r>
              <a:rPr lang="vi-VN" b="0"/>
              <a:t>Do kết hôn gần trong phạm vi 3 đời.</a:t>
            </a:r>
            <a:endParaRPr lang="en-US" b="0"/>
          </a:p>
        </p:txBody>
      </p:sp>
      <p:sp>
        <p:nvSpPr>
          <p:cNvPr id="59" name="TextBox 58">
            <a:extLst>
              <a:ext uri="{FF2B5EF4-FFF2-40B4-BE49-F238E27FC236}">
                <a16:creationId xmlns:a16="http://schemas.microsoft.com/office/drawing/2014/main" id="{98A277BE-BBB0-577C-3EAF-8E8462918899}"/>
              </a:ext>
            </a:extLst>
          </p:cNvPr>
          <p:cNvSpPr txBox="1"/>
          <p:nvPr/>
        </p:nvSpPr>
        <p:spPr>
          <a:xfrm>
            <a:off x="3702209" y="3340193"/>
            <a:ext cx="8236142" cy="494751"/>
          </a:xfrm>
          <a:prstGeom prst="rect">
            <a:avLst/>
          </a:prstGeom>
          <a:noFill/>
        </p:spPr>
        <p:txBody>
          <a:bodyPr wrap="square">
            <a:spAutoFit/>
          </a:bodyPr>
          <a:lstStyle>
            <a:defPPr>
              <a:defRPr lang="en-US"/>
            </a:defPPr>
            <a:lvl1pPr>
              <a:lnSpc>
                <a:spcPct val="120000"/>
              </a:lnSpc>
              <a:defRPr sz="2400" b="0"/>
            </a:lvl1pPr>
          </a:lstStyle>
          <a:p>
            <a:r>
              <a:rPr lang="vi-VN"/>
              <a:t>Do người phụ nữ sinh đẻ ở độ tuổi ngoài 35.</a:t>
            </a:r>
            <a:endParaRPr lang="en-US"/>
          </a:p>
        </p:txBody>
      </p:sp>
      <p:sp>
        <p:nvSpPr>
          <p:cNvPr id="61" name="TextBox 60">
            <a:extLst>
              <a:ext uri="{FF2B5EF4-FFF2-40B4-BE49-F238E27FC236}">
                <a16:creationId xmlns:a16="http://schemas.microsoft.com/office/drawing/2014/main" id="{2CA4481A-200F-8E30-18E3-186C7045577A}"/>
              </a:ext>
            </a:extLst>
          </p:cNvPr>
          <p:cNvSpPr txBox="1"/>
          <p:nvPr/>
        </p:nvSpPr>
        <p:spPr>
          <a:xfrm>
            <a:off x="3702208" y="4401662"/>
            <a:ext cx="7938407" cy="494751"/>
          </a:xfrm>
          <a:prstGeom prst="rect">
            <a:avLst/>
          </a:prstGeom>
          <a:noFill/>
        </p:spPr>
        <p:txBody>
          <a:bodyPr wrap="square">
            <a:spAutoFit/>
          </a:bodyPr>
          <a:lstStyle>
            <a:defPPr>
              <a:defRPr lang="en-US"/>
            </a:defPPr>
            <a:lvl1pPr>
              <a:lnSpc>
                <a:spcPct val="120000"/>
              </a:lnSpc>
              <a:defRPr sz="2400" b="0"/>
            </a:lvl1pPr>
          </a:lstStyle>
          <a:p>
            <a:r>
              <a:rPr lang="vi-VN"/>
              <a:t>Do ăn uống thiếu chất dinh dưỡng.</a:t>
            </a:r>
            <a:endParaRPr lang="en-US"/>
          </a:p>
        </p:txBody>
      </p:sp>
      <p:sp>
        <p:nvSpPr>
          <p:cNvPr id="63" name="TextBox 62">
            <a:extLst>
              <a:ext uri="{FF2B5EF4-FFF2-40B4-BE49-F238E27FC236}">
                <a16:creationId xmlns:a16="http://schemas.microsoft.com/office/drawing/2014/main" id="{8C387739-4BB6-CC31-7C2E-5845CC402429}"/>
              </a:ext>
            </a:extLst>
          </p:cNvPr>
          <p:cNvSpPr txBox="1"/>
          <p:nvPr/>
        </p:nvSpPr>
        <p:spPr>
          <a:xfrm>
            <a:off x="3702208" y="5374982"/>
            <a:ext cx="8082423" cy="494751"/>
          </a:xfrm>
          <a:prstGeom prst="rect">
            <a:avLst/>
          </a:prstGeom>
          <a:noFill/>
        </p:spPr>
        <p:txBody>
          <a:bodyPr wrap="square">
            <a:spAutoFit/>
          </a:bodyPr>
          <a:lstStyle>
            <a:defPPr>
              <a:defRPr lang="en-US"/>
            </a:defPPr>
            <a:lvl1pPr>
              <a:lnSpc>
                <a:spcPct val="120000"/>
              </a:lnSpc>
              <a:defRPr sz="2400" b="0"/>
            </a:lvl1pPr>
          </a:lstStyle>
          <a:p>
            <a:r>
              <a:rPr lang="vi-VN"/>
              <a:t>Sống ở môi trường ô nhiễm phóng xạ, hoá chất.</a:t>
            </a:r>
            <a:endParaRPr lang="en-US"/>
          </a:p>
        </p:txBody>
      </p:sp>
      <p:sp>
        <p:nvSpPr>
          <p:cNvPr id="64" name="文本框 54">
            <a:extLst>
              <a:ext uri="{FF2B5EF4-FFF2-40B4-BE49-F238E27FC236}">
                <a16:creationId xmlns:a16="http://schemas.microsoft.com/office/drawing/2014/main" id="{C17A2DD8-CA9E-63A5-DAC1-043BB81D319F}"/>
              </a:ext>
            </a:extLst>
          </p:cNvPr>
          <p:cNvSpPr txBox="1"/>
          <p:nvPr/>
        </p:nvSpPr>
        <p:spPr>
          <a:xfrm flipH="1">
            <a:off x="-14978" y="3567550"/>
            <a:ext cx="1152130" cy="1107996"/>
          </a:xfrm>
          <a:prstGeom prst="rect">
            <a:avLst/>
          </a:prstGeom>
          <a:noFill/>
          <a:effectLst/>
        </p:spPr>
        <p:txBody>
          <a:bodyPr wrap="square" rtlCol="0">
            <a:spAutoFit/>
          </a:bodyPr>
          <a:lstStyle/>
          <a:p>
            <a:pPr algn="ctr"/>
            <a:r>
              <a:rPr lang="en-US" altLang="zh-CN" sz="6600" b="1">
                <a:solidFill>
                  <a:srgbClr val="C00000"/>
                </a:solidFill>
                <a:latin typeface="Arial" panose="020B0604020202020204" pitchFamily="34" charset="0"/>
                <a:ea typeface="方正姚体" panose="02010601030101010101" pitchFamily="2" charset="-122"/>
                <a:cs typeface="Arial" panose="020B0604020202020204" pitchFamily="34" charset="0"/>
              </a:rPr>
              <a:t>C</a:t>
            </a:r>
            <a:endParaRPr lang="zh-CN" altLang="en-US" sz="6600" b="1" dirty="0">
              <a:solidFill>
                <a:srgbClr val="C00000"/>
              </a:solidFill>
              <a:latin typeface="Arial" panose="020B0604020202020204" pitchFamily="34" charset="0"/>
              <a:ea typeface="方正姚体" panose="02010601030101010101" pitchFamily="2" charset="-122"/>
              <a:cs typeface="Arial" panose="020B0604020202020204" pitchFamily="34" charset="0"/>
            </a:endParaRPr>
          </a:p>
        </p:txBody>
      </p:sp>
    </p:spTree>
    <p:extLst>
      <p:ext uri="{BB962C8B-B14F-4D97-AF65-F5344CB8AC3E}">
        <p14:creationId xmlns:p14="http://schemas.microsoft.com/office/powerpoint/2010/main" val="92974345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childTnLst>
                                </p:cTn>
                              </p:par>
                              <p:par>
                                <p:cTn id="8" presetID="10" presetClass="entr" presetSubtype="0" fill="hold" nodeType="withEffect">
                                  <p:stCondLst>
                                    <p:cond delay="250"/>
                                  </p:stCondLst>
                                  <p:childTnLst>
                                    <p:set>
                                      <p:cBhvr>
                                        <p:cTn id="9" dur="1" fill="hold">
                                          <p:stCondLst>
                                            <p:cond delay="0"/>
                                          </p:stCondLst>
                                        </p:cTn>
                                        <p:tgtEl>
                                          <p:spTgt spid="50"/>
                                        </p:tgtEl>
                                        <p:attrNameLst>
                                          <p:attrName>style.visibility</p:attrName>
                                        </p:attrNameLst>
                                      </p:cBhvr>
                                      <p:to>
                                        <p:strVal val="visible"/>
                                      </p:to>
                                    </p:set>
                                    <p:animEffect transition="in" filter="fade">
                                      <p:cBhvr>
                                        <p:cTn id="10" dur="500"/>
                                        <p:tgtEl>
                                          <p:spTgt spid="50"/>
                                        </p:tgtEl>
                                      </p:cBhvr>
                                    </p:animEffect>
                                  </p:childTnLst>
                                </p:cTn>
                              </p:par>
                              <p:par>
                                <p:cTn id="11" presetID="10" presetClass="entr" presetSubtype="0" fill="hold" nodeType="withEffect">
                                  <p:stCondLst>
                                    <p:cond delay="500"/>
                                  </p:stCondLst>
                                  <p:childTnLst>
                                    <p:set>
                                      <p:cBhvr>
                                        <p:cTn id="12" dur="1" fill="hold">
                                          <p:stCondLst>
                                            <p:cond delay="0"/>
                                          </p:stCondLst>
                                        </p:cTn>
                                        <p:tgtEl>
                                          <p:spTgt spid="47"/>
                                        </p:tgtEl>
                                        <p:attrNameLst>
                                          <p:attrName>style.visibility</p:attrName>
                                        </p:attrNameLst>
                                      </p:cBhvr>
                                      <p:to>
                                        <p:strVal val="visible"/>
                                      </p:to>
                                    </p:set>
                                    <p:animEffect transition="in" filter="fade">
                                      <p:cBhvr>
                                        <p:cTn id="13" dur="500"/>
                                        <p:tgtEl>
                                          <p:spTgt spid="47"/>
                                        </p:tgtEl>
                                      </p:cBhvr>
                                    </p:animEffect>
                                  </p:childTnLst>
                                </p:cTn>
                              </p:par>
                              <p:par>
                                <p:cTn id="14" presetID="10" presetClass="entr" presetSubtype="0" fill="hold" nodeType="withEffect">
                                  <p:stCondLst>
                                    <p:cond delay="750"/>
                                  </p:stCondLst>
                                  <p:childTnLst>
                                    <p:set>
                                      <p:cBhvr>
                                        <p:cTn id="15" dur="1" fill="hold">
                                          <p:stCondLst>
                                            <p:cond delay="0"/>
                                          </p:stCondLst>
                                        </p:cTn>
                                        <p:tgtEl>
                                          <p:spTgt spid="44"/>
                                        </p:tgtEl>
                                        <p:attrNameLst>
                                          <p:attrName>style.visibility</p:attrName>
                                        </p:attrNameLst>
                                      </p:cBhvr>
                                      <p:to>
                                        <p:strVal val="visible"/>
                                      </p:to>
                                    </p:set>
                                    <p:animEffect transition="in" filter="fade">
                                      <p:cBhvr>
                                        <p:cTn id="16" dur="500"/>
                                        <p:tgtEl>
                                          <p:spTgt spid="44"/>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64"/>
                                        </p:tgtEl>
                                        <p:attrNameLst>
                                          <p:attrName>style.visibility</p:attrName>
                                        </p:attrNameLst>
                                      </p:cBhvr>
                                      <p:to>
                                        <p:strVal val="visible"/>
                                      </p:to>
                                    </p:set>
                                    <p:animEffect transition="in" filter="barn(inVertical)">
                                      <p:cBhvr>
                                        <p:cTn id="21"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A05AB6DB-88A5-5687-920C-278AD710BB23}"/>
              </a:ext>
            </a:extLst>
          </p:cNvPr>
          <p:cNvSpPr txBox="1"/>
          <p:nvPr/>
        </p:nvSpPr>
        <p:spPr>
          <a:xfrm>
            <a:off x="705103" y="475456"/>
            <a:ext cx="11233248" cy="561885"/>
          </a:xfrm>
          <a:prstGeom prst="rect">
            <a:avLst/>
          </a:prstGeom>
          <a:noFill/>
        </p:spPr>
        <p:txBody>
          <a:bodyPr wrap="square">
            <a:spAutoFit/>
          </a:bodyPr>
          <a:lstStyle>
            <a:defPPr>
              <a:defRPr lang="en-US"/>
            </a:defPPr>
            <a:lvl1pPr>
              <a:lnSpc>
                <a:spcPct val="120000"/>
              </a:lnSpc>
              <a:defRPr sz="2400" b="1"/>
            </a:lvl1pPr>
          </a:lstStyle>
          <a:p>
            <a:r>
              <a:rPr lang="vi-VN" sz="2800" dirty="0">
                <a:solidFill>
                  <a:srgbClr val="FF0000"/>
                </a:solidFill>
              </a:rPr>
              <a:t>Câu </a:t>
            </a:r>
            <a:r>
              <a:rPr lang="en-US" sz="2800" dirty="0">
                <a:solidFill>
                  <a:srgbClr val="FF0000"/>
                </a:solidFill>
              </a:rPr>
              <a:t>6</a:t>
            </a:r>
            <a:r>
              <a:rPr lang="vi-VN" sz="2800" dirty="0">
                <a:solidFill>
                  <a:srgbClr val="FF0000"/>
                </a:solidFill>
              </a:rPr>
              <a:t>. Bệnh di truyền chỉ gặp ở nữ mà không gặp ở nam là</a:t>
            </a:r>
            <a:endParaRPr lang="en-US" sz="2800" dirty="0">
              <a:solidFill>
                <a:srgbClr val="FF0000"/>
              </a:solidFill>
            </a:endParaRPr>
          </a:p>
        </p:txBody>
      </p:sp>
      <p:sp>
        <p:nvSpPr>
          <p:cNvPr id="30" name="任意多边形 27">
            <a:extLst>
              <a:ext uri="{FF2B5EF4-FFF2-40B4-BE49-F238E27FC236}">
                <a16:creationId xmlns:a16="http://schemas.microsoft.com/office/drawing/2014/main" id="{F8FAEE48-D7BD-FFB9-BF4B-B1A9B7487AA9}"/>
              </a:ext>
            </a:extLst>
          </p:cNvPr>
          <p:cNvSpPr/>
          <p:nvPr/>
        </p:nvSpPr>
        <p:spPr>
          <a:xfrm>
            <a:off x="-1084250" y="2125454"/>
            <a:ext cx="4695045" cy="1873220"/>
          </a:xfrm>
          <a:custGeom>
            <a:avLst/>
            <a:gdLst>
              <a:gd name="connsiteX0" fmla="*/ 1628463 w 4008766"/>
              <a:gd name="connsiteY0" fmla="*/ 0 h 1599410"/>
              <a:gd name="connsiteX1" fmla="*/ 1646822 w 4008766"/>
              <a:gd name="connsiteY1" fmla="*/ 0 h 1599410"/>
              <a:gd name="connsiteX2" fmla="*/ 3601835 w 4008766"/>
              <a:gd name="connsiteY2" fmla="*/ 0 h 1599410"/>
              <a:gd name="connsiteX3" fmla="*/ 4008766 w 4008766"/>
              <a:gd name="connsiteY3" fmla="*/ 406932 h 1599410"/>
              <a:gd name="connsiteX4" fmla="*/ 3601835 w 4008766"/>
              <a:gd name="connsiteY4" fmla="*/ 813863 h 1599410"/>
              <a:gd name="connsiteX5" fmla="*/ 3067145 w 4008766"/>
              <a:gd name="connsiteY5" fmla="*/ 813863 h 1599410"/>
              <a:gd name="connsiteX6" fmla="*/ 3067145 w 4008766"/>
              <a:gd name="connsiteY6" fmla="*/ 813864 h 1599410"/>
              <a:gd name="connsiteX7" fmla="*/ 1210565 w 4008766"/>
              <a:gd name="connsiteY7" fmla="*/ 813864 h 1599410"/>
              <a:gd name="connsiteX8" fmla="*/ 1210539 w 4008766"/>
              <a:gd name="connsiteY8" fmla="*/ 813855 h 1599410"/>
              <a:gd name="connsiteX9" fmla="*/ 931442 w 4008766"/>
              <a:gd name="connsiteY9" fmla="*/ 771659 h 1599410"/>
              <a:gd name="connsiteX10" fmla="*/ 11958 w 4008766"/>
              <a:gd name="connsiteY10" fmla="*/ 1521060 h 1599410"/>
              <a:gd name="connsiteX11" fmla="*/ 0 w 4008766"/>
              <a:gd name="connsiteY11" fmla="*/ 1599410 h 1599410"/>
              <a:gd name="connsiteX12" fmla="*/ 5994 w 4008766"/>
              <a:gd name="connsiteY12" fmla="*/ 1480707 h 1599410"/>
              <a:gd name="connsiteX13" fmla="*/ 1488592 w 4008766"/>
              <a:gd name="connsiteY13" fmla="*/ 7492 h 1599410"/>
              <a:gd name="connsiteX14" fmla="*/ 1628463 w 4008766"/>
              <a:gd name="connsiteY14" fmla="*/ 869 h 1599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08766" h="1599410">
                <a:moveTo>
                  <a:pt x="1628463" y="0"/>
                </a:moveTo>
                <a:lnTo>
                  <a:pt x="1646822" y="0"/>
                </a:lnTo>
                <a:lnTo>
                  <a:pt x="3601835" y="0"/>
                </a:lnTo>
                <a:lnTo>
                  <a:pt x="4008766" y="406932"/>
                </a:lnTo>
                <a:lnTo>
                  <a:pt x="3601835" y="813863"/>
                </a:lnTo>
                <a:lnTo>
                  <a:pt x="3067145" y="813863"/>
                </a:lnTo>
                <a:lnTo>
                  <a:pt x="3067145" y="813864"/>
                </a:lnTo>
                <a:lnTo>
                  <a:pt x="1210565" y="813864"/>
                </a:lnTo>
                <a:lnTo>
                  <a:pt x="1210539" y="813855"/>
                </a:lnTo>
                <a:cubicBezTo>
                  <a:pt x="1122372" y="786432"/>
                  <a:pt x="1028632" y="771659"/>
                  <a:pt x="931442" y="771659"/>
                </a:cubicBezTo>
                <a:cubicBezTo>
                  <a:pt x="477888" y="771659"/>
                  <a:pt x="99475" y="1093378"/>
                  <a:pt x="11958" y="1521060"/>
                </a:cubicBezTo>
                <a:lnTo>
                  <a:pt x="0" y="1599410"/>
                </a:lnTo>
                <a:lnTo>
                  <a:pt x="5994" y="1480707"/>
                </a:lnTo>
                <a:cubicBezTo>
                  <a:pt x="85178" y="700997"/>
                  <a:pt x="707462" y="81841"/>
                  <a:pt x="1488592" y="7492"/>
                </a:cubicBezTo>
                <a:lnTo>
                  <a:pt x="1628463" y="869"/>
                </a:lnTo>
                <a:close/>
              </a:path>
            </a:pathLst>
          </a:custGeom>
          <a:blipFill>
            <a:blip r:embed="rId2"/>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五边形 30">
            <a:extLst>
              <a:ext uri="{FF2B5EF4-FFF2-40B4-BE49-F238E27FC236}">
                <a16:creationId xmlns:a16="http://schemas.microsoft.com/office/drawing/2014/main" id="{0CD8D1E7-1204-350B-8A12-02376271088B}"/>
              </a:ext>
            </a:extLst>
          </p:cNvPr>
          <p:cNvSpPr/>
          <p:nvPr/>
        </p:nvSpPr>
        <p:spPr>
          <a:xfrm>
            <a:off x="225327" y="3078647"/>
            <a:ext cx="3418422" cy="1054464"/>
          </a:xfrm>
          <a:prstGeom prst="homePlate">
            <a:avLst/>
          </a:prstGeom>
          <a:blipFill>
            <a:blip r:embed="rId3"/>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36" name="五边形 33">
            <a:extLst>
              <a:ext uri="{FF2B5EF4-FFF2-40B4-BE49-F238E27FC236}">
                <a16:creationId xmlns:a16="http://schemas.microsoft.com/office/drawing/2014/main" id="{5F583039-F737-C0D7-2D9E-6F8F1152B425}"/>
              </a:ext>
            </a:extLst>
          </p:cNvPr>
          <p:cNvSpPr/>
          <p:nvPr/>
        </p:nvSpPr>
        <p:spPr>
          <a:xfrm>
            <a:off x="225327" y="4133111"/>
            <a:ext cx="3418422" cy="1054464"/>
          </a:xfrm>
          <a:prstGeom prst="homePlate">
            <a:avLst/>
          </a:prstGeom>
          <a:blipFill>
            <a:blip r:embed="rId2"/>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39" name="任意多边形 36">
            <a:extLst>
              <a:ext uri="{FF2B5EF4-FFF2-40B4-BE49-F238E27FC236}">
                <a16:creationId xmlns:a16="http://schemas.microsoft.com/office/drawing/2014/main" id="{0FC6A8E7-3E99-962E-0FEA-AE450D7680EA}"/>
              </a:ext>
            </a:extLst>
          </p:cNvPr>
          <p:cNvSpPr/>
          <p:nvPr/>
        </p:nvSpPr>
        <p:spPr>
          <a:xfrm flipV="1">
            <a:off x="-1088713" y="4265831"/>
            <a:ext cx="4699508" cy="1873220"/>
          </a:xfrm>
          <a:custGeom>
            <a:avLst/>
            <a:gdLst>
              <a:gd name="connsiteX0" fmla="*/ 0 w 4012577"/>
              <a:gd name="connsiteY0" fmla="*/ 1599410 h 1599410"/>
              <a:gd name="connsiteX1" fmla="*/ 11958 w 4012577"/>
              <a:gd name="connsiteY1" fmla="*/ 1521060 h 1599410"/>
              <a:gd name="connsiteX2" fmla="*/ 931442 w 4012577"/>
              <a:gd name="connsiteY2" fmla="*/ 771659 h 1599410"/>
              <a:gd name="connsiteX3" fmla="*/ 1210539 w 4012577"/>
              <a:gd name="connsiteY3" fmla="*/ 813855 h 1599410"/>
              <a:gd name="connsiteX4" fmla="*/ 1210565 w 4012577"/>
              <a:gd name="connsiteY4" fmla="*/ 813864 h 1599410"/>
              <a:gd name="connsiteX5" fmla="*/ 1576005 w 4012577"/>
              <a:gd name="connsiteY5" fmla="*/ 813864 h 1599410"/>
              <a:gd name="connsiteX6" fmla="*/ 3067145 w 4012577"/>
              <a:gd name="connsiteY6" fmla="*/ 813864 h 1599410"/>
              <a:gd name="connsiteX7" fmla="*/ 3605646 w 4012577"/>
              <a:gd name="connsiteY7" fmla="*/ 813864 h 1599410"/>
              <a:gd name="connsiteX8" fmla="*/ 4012577 w 4012577"/>
              <a:gd name="connsiteY8" fmla="*/ 406933 h 1599410"/>
              <a:gd name="connsiteX9" fmla="*/ 3605646 w 4012577"/>
              <a:gd name="connsiteY9" fmla="*/ 1 h 1599410"/>
              <a:gd name="connsiteX10" fmla="*/ 1646838 w 4012577"/>
              <a:gd name="connsiteY10" fmla="*/ 1 h 1599410"/>
              <a:gd name="connsiteX11" fmla="*/ 1646822 w 4012577"/>
              <a:gd name="connsiteY11" fmla="*/ 0 h 1599410"/>
              <a:gd name="connsiteX12" fmla="*/ 1646801 w 4012577"/>
              <a:gd name="connsiteY12" fmla="*/ 1 h 1599410"/>
              <a:gd name="connsiteX13" fmla="*/ 1576005 w 4012577"/>
              <a:gd name="connsiteY13" fmla="*/ 1 h 1599410"/>
              <a:gd name="connsiteX14" fmla="*/ 1576005 w 4012577"/>
              <a:gd name="connsiteY14" fmla="*/ 3353 h 1599410"/>
              <a:gd name="connsiteX15" fmla="*/ 1488592 w 4012577"/>
              <a:gd name="connsiteY15" fmla="*/ 7492 h 1599410"/>
              <a:gd name="connsiteX16" fmla="*/ 5994 w 4012577"/>
              <a:gd name="connsiteY16" fmla="*/ 1480707 h 1599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12577" h="1599410">
                <a:moveTo>
                  <a:pt x="0" y="1599410"/>
                </a:moveTo>
                <a:lnTo>
                  <a:pt x="11958" y="1521060"/>
                </a:lnTo>
                <a:cubicBezTo>
                  <a:pt x="99475" y="1093378"/>
                  <a:pt x="477888" y="771659"/>
                  <a:pt x="931442" y="771659"/>
                </a:cubicBezTo>
                <a:cubicBezTo>
                  <a:pt x="1028632" y="771659"/>
                  <a:pt x="1122372" y="786432"/>
                  <a:pt x="1210539" y="813855"/>
                </a:cubicBezTo>
                <a:lnTo>
                  <a:pt x="1210565" y="813864"/>
                </a:lnTo>
                <a:lnTo>
                  <a:pt x="1576005" y="813864"/>
                </a:lnTo>
                <a:lnTo>
                  <a:pt x="3067145" y="813864"/>
                </a:lnTo>
                <a:lnTo>
                  <a:pt x="3605646" y="813864"/>
                </a:lnTo>
                <a:lnTo>
                  <a:pt x="4012577" y="406933"/>
                </a:lnTo>
                <a:lnTo>
                  <a:pt x="3605646" y="1"/>
                </a:lnTo>
                <a:lnTo>
                  <a:pt x="1646838" y="1"/>
                </a:lnTo>
                <a:lnTo>
                  <a:pt x="1646822" y="0"/>
                </a:lnTo>
                <a:lnTo>
                  <a:pt x="1646801" y="1"/>
                </a:lnTo>
                <a:lnTo>
                  <a:pt x="1576005" y="1"/>
                </a:lnTo>
                <a:lnTo>
                  <a:pt x="1576005" y="3353"/>
                </a:lnTo>
                <a:lnTo>
                  <a:pt x="1488592" y="7492"/>
                </a:lnTo>
                <a:cubicBezTo>
                  <a:pt x="707462" y="81841"/>
                  <a:pt x="85178" y="700997"/>
                  <a:pt x="5994" y="1480707"/>
                </a:cubicBezTo>
                <a:close/>
              </a:path>
            </a:pathLst>
          </a:custGeom>
          <a:blipFill>
            <a:blip r:embed="rId3"/>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椭圆 39">
            <a:extLst>
              <a:ext uri="{FF2B5EF4-FFF2-40B4-BE49-F238E27FC236}">
                <a16:creationId xmlns:a16="http://schemas.microsoft.com/office/drawing/2014/main" id="{CCD76C8D-151C-8929-27E9-4651EE725AD9}"/>
              </a:ext>
            </a:extLst>
          </p:cNvPr>
          <p:cNvSpPr>
            <a:spLocks noChangeAspect="1"/>
          </p:cNvSpPr>
          <p:nvPr/>
        </p:nvSpPr>
        <p:spPr>
          <a:xfrm>
            <a:off x="-1102883" y="2994710"/>
            <a:ext cx="2276802" cy="2276802"/>
          </a:xfrm>
          <a:prstGeom prst="ellipse">
            <a:avLst/>
          </a:prstGeom>
          <a:gradFill>
            <a:gsLst>
              <a:gs pos="0">
                <a:srgbClr val="E2E2E2"/>
              </a:gs>
              <a:gs pos="100000">
                <a:schemeClr val="bg1"/>
              </a:gs>
            </a:gsLst>
            <a:lin ang="3600000" scaled="0"/>
          </a:gra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4" name="组合 12">
            <a:extLst>
              <a:ext uri="{FF2B5EF4-FFF2-40B4-BE49-F238E27FC236}">
                <a16:creationId xmlns:a16="http://schemas.microsoft.com/office/drawing/2014/main" id="{F2F401FB-C6DE-E541-9675-069AA6E8F806}"/>
              </a:ext>
            </a:extLst>
          </p:cNvPr>
          <p:cNvGrpSpPr/>
          <p:nvPr/>
        </p:nvGrpSpPr>
        <p:grpSpPr>
          <a:xfrm>
            <a:off x="2279576" y="5374982"/>
            <a:ext cx="674608" cy="674608"/>
            <a:chOff x="5633937" y="5416673"/>
            <a:chExt cx="674608" cy="674608"/>
          </a:xfrm>
        </p:grpSpPr>
        <p:sp>
          <p:nvSpPr>
            <p:cNvPr id="45" name="椭圆 13">
              <a:extLst>
                <a:ext uri="{FF2B5EF4-FFF2-40B4-BE49-F238E27FC236}">
                  <a16:creationId xmlns:a16="http://schemas.microsoft.com/office/drawing/2014/main" id="{B2713F9F-7499-AD52-5A65-96F6F220C6FA}"/>
                </a:ext>
              </a:extLst>
            </p:cNvPr>
            <p:cNvSpPr>
              <a:spLocks noChangeAspect="1"/>
            </p:cNvSpPr>
            <p:nvPr/>
          </p:nvSpPr>
          <p:spPr>
            <a:xfrm>
              <a:off x="5633937" y="5416673"/>
              <a:ext cx="674608" cy="674608"/>
            </a:xfrm>
            <a:prstGeom prst="ellipse">
              <a:avLst/>
            </a:prstGeom>
            <a:blipFill>
              <a:blip r:embed="rId3"/>
              <a:stretch>
                <a:fillRect/>
              </a:stretch>
            </a:blip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46" name="文本框 14">
              <a:extLst>
                <a:ext uri="{FF2B5EF4-FFF2-40B4-BE49-F238E27FC236}">
                  <a16:creationId xmlns:a16="http://schemas.microsoft.com/office/drawing/2014/main" id="{73545A65-290D-EC5A-91E1-05D0FC3146E7}"/>
                </a:ext>
              </a:extLst>
            </p:cNvPr>
            <p:cNvSpPr txBox="1"/>
            <p:nvPr/>
          </p:nvSpPr>
          <p:spPr>
            <a:xfrm>
              <a:off x="5779591" y="5492367"/>
              <a:ext cx="444352" cy="523220"/>
            </a:xfrm>
            <a:prstGeom prst="rect">
              <a:avLst/>
            </a:prstGeom>
            <a:noFill/>
            <a:effectLst/>
          </p:spPr>
          <p:txBody>
            <a:bodyPr wrap="none" rtlCol="0">
              <a:spAutoFit/>
            </a:bodyPr>
            <a:lstStyle/>
            <a:p>
              <a:pPr algn="ctr"/>
              <a:r>
                <a:rPr lang="en-US" altLang="zh-CN" sz="2800" b="1">
                  <a:solidFill>
                    <a:schemeClr val="bg1"/>
                  </a:solidFill>
                  <a:latin typeface="+mj-lt"/>
                  <a:ea typeface="方正兰亭超细黑简体" panose="02000000000000000000" pitchFamily="2" charset="-122"/>
                </a:rPr>
                <a:t>D</a:t>
              </a:r>
              <a:endParaRPr lang="zh-CN" altLang="en-US" sz="2800" b="1" dirty="0">
                <a:solidFill>
                  <a:schemeClr val="bg1"/>
                </a:solidFill>
                <a:latin typeface="+mj-lt"/>
                <a:ea typeface="方正兰亭超细黑简体" panose="02000000000000000000" pitchFamily="2" charset="-122"/>
              </a:endParaRPr>
            </a:p>
          </p:txBody>
        </p:sp>
      </p:grpSp>
      <p:grpSp>
        <p:nvGrpSpPr>
          <p:cNvPr id="47" name="组合 15">
            <a:extLst>
              <a:ext uri="{FF2B5EF4-FFF2-40B4-BE49-F238E27FC236}">
                <a16:creationId xmlns:a16="http://schemas.microsoft.com/office/drawing/2014/main" id="{0A48558B-DE39-EA15-54EA-04636E21DB24}"/>
              </a:ext>
            </a:extLst>
          </p:cNvPr>
          <p:cNvGrpSpPr/>
          <p:nvPr/>
        </p:nvGrpSpPr>
        <p:grpSpPr>
          <a:xfrm>
            <a:off x="2279576" y="4311734"/>
            <a:ext cx="674608" cy="674608"/>
            <a:chOff x="5633937" y="4353425"/>
            <a:chExt cx="674608" cy="674608"/>
          </a:xfrm>
        </p:grpSpPr>
        <p:sp>
          <p:nvSpPr>
            <p:cNvPr id="48" name="椭圆 16">
              <a:extLst>
                <a:ext uri="{FF2B5EF4-FFF2-40B4-BE49-F238E27FC236}">
                  <a16:creationId xmlns:a16="http://schemas.microsoft.com/office/drawing/2014/main" id="{1732B52E-EC2C-D900-2B0C-D48B97EEB755}"/>
                </a:ext>
              </a:extLst>
            </p:cNvPr>
            <p:cNvSpPr>
              <a:spLocks noChangeAspect="1"/>
            </p:cNvSpPr>
            <p:nvPr/>
          </p:nvSpPr>
          <p:spPr>
            <a:xfrm>
              <a:off x="5633937" y="4353425"/>
              <a:ext cx="674608" cy="674608"/>
            </a:xfrm>
            <a:prstGeom prst="ellipse">
              <a:avLst/>
            </a:prstGeom>
            <a:blipFill>
              <a:blip r:embed="rId2"/>
              <a:stretch>
                <a:fillRect/>
              </a:stretch>
            </a:blip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49" name="文本框 17">
              <a:extLst>
                <a:ext uri="{FF2B5EF4-FFF2-40B4-BE49-F238E27FC236}">
                  <a16:creationId xmlns:a16="http://schemas.microsoft.com/office/drawing/2014/main" id="{878ED8F2-73A5-EF26-686F-59F8AC1254B1}"/>
                </a:ext>
              </a:extLst>
            </p:cNvPr>
            <p:cNvSpPr txBox="1"/>
            <p:nvPr/>
          </p:nvSpPr>
          <p:spPr>
            <a:xfrm>
              <a:off x="5749065" y="4422114"/>
              <a:ext cx="444352" cy="523220"/>
            </a:xfrm>
            <a:prstGeom prst="rect">
              <a:avLst/>
            </a:prstGeom>
            <a:noFill/>
            <a:effectLst/>
          </p:spPr>
          <p:txBody>
            <a:bodyPr wrap="none" rtlCol="0">
              <a:spAutoFit/>
            </a:bodyPr>
            <a:lstStyle/>
            <a:p>
              <a:pPr algn="ctr"/>
              <a:r>
                <a:rPr lang="en-US" altLang="zh-CN" sz="2800" b="1">
                  <a:solidFill>
                    <a:srgbClr val="FDFDFD"/>
                  </a:solidFill>
                  <a:latin typeface="+mj-lt"/>
                  <a:ea typeface="方正兰亭超细黑简体" panose="02000000000000000000" pitchFamily="2" charset="-122"/>
                </a:rPr>
                <a:t>C</a:t>
              </a:r>
              <a:endParaRPr lang="zh-CN" altLang="en-US" sz="2800" b="1" dirty="0">
                <a:solidFill>
                  <a:srgbClr val="FDFDFD"/>
                </a:solidFill>
                <a:latin typeface="+mj-lt"/>
                <a:ea typeface="方正兰亭超细黑简体" panose="02000000000000000000" pitchFamily="2" charset="-122"/>
              </a:endParaRPr>
            </a:p>
          </p:txBody>
        </p:sp>
      </p:grpSp>
      <p:grpSp>
        <p:nvGrpSpPr>
          <p:cNvPr id="50" name="组合 19">
            <a:extLst>
              <a:ext uri="{FF2B5EF4-FFF2-40B4-BE49-F238E27FC236}">
                <a16:creationId xmlns:a16="http://schemas.microsoft.com/office/drawing/2014/main" id="{33B9E44A-DE15-4F58-A867-F803A38F30DE}"/>
              </a:ext>
            </a:extLst>
          </p:cNvPr>
          <p:cNvGrpSpPr/>
          <p:nvPr/>
        </p:nvGrpSpPr>
        <p:grpSpPr>
          <a:xfrm>
            <a:off x="2282201" y="3250265"/>
            <a:ext cx="674608" cy="674608"/>
            <a:chOff x="5636562" y="3291956"/>
            <a:chExt cx="674608" cy="674608"/>
          </a:xfrm>
        </p:grpSpPr>
        <p:sp>
          <p:nvSpPr>
            <p:cNvPr id="51" name="椭圆 21">
              <a:extLst>
                <a:ext uri="{FF2B5EF4-FFF2-40B4-BE49-F238E27FC236}">
                  <a16:creationId xmlns:a16="http://schemas.microsoft.com/office/drawing/2014/main" id="{7920EACC-08D8-DA87-77CF-242322F34AAD}"/>
                </a:ext>
              </a:extLst>
            </p:cNvPr>
            <p:cNvSpPr>
              <a:spLocks noChangeAspect="1"/>
            </p:cNvSpPr>
            <p:nvPr/>
          </p:nvSpPr>
          <p:spPr>
            <a:xfrm>
              <a:off x="5636562" y="3291956"/>
              <a:ext cx="674608" cy="674608"/>
            </a:xfrm>
            <a:prstGeom prst="ellipse">
              <a:avLst/>
            </a:prstGeom>
            <a:blipFill>
              <a:blip r:embed="rId3"/>
              <a:stretch>
                <a:fillRect/>
              </a:stretch>
            </a:blip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52" name="文本框 22">
              <a:extLst>
                <a:ext uri="{FF2B5EF4-FFF2-40B4-BE49-F238E27FC236}">
                  <a16:creationId xmlns:a16="http://schemas.microsoft.com/office/drawing/2014/main" id="{6A7738F7-AD97-A68A-DE76-EE653D17CF6A}"/>
                </a:ext>
              </a:extLst>
            </p:cNvPr>
            <p:cNvSpPr txBox="1"/>
            <p:nvPr/>
          </p:nvSpPr>
          <p:spPr>
            <a:xfrm>
              <a:off x="5767406" y="3367650"/>
              <a:ext cx="444352" cy="523220"/>
            </a:xfrm>
            <a:prstGeom prst="rect">
              <a:avLst/>
            </a:prstGeom>
            <a:noFill/>
            <a:effectLst/>
          </p:spPr>
          <p:txBody>
            <a:bodyPr wrap="none" rtlCol="0">
              <a:spAutoFit/>
            </a:bodyPr>
            <a:lstStyle/>
            <a:p>
              <a:pPr algn="ctr"/>
              <a:r>
                <a:rPr lang="en-US" altLang="zh-CN" sz="2800" b="1">
                  <a:solidFill>
                    <a:schemeClr val="bg1"/>
                  </a:solidFill>
                  <a:latin typeface="+mj-lt"/>
                  <a:ea typeface="方正兰亭超细黑简体" panose="02000000000000000000" pitchFamily="2" charset="-122"/>
                </a:rPr>
                <a:t>B</a:t>
              </a:r>
              <a:endParaRPr lang="zh-CN" altLang="en-US" sz="2800" b="1" dirty="0">
                <a:solidFill>
                  <a:schemeClr val="bg1"/>
                </a:solidFill>
                <a:latin typeface="+mj-lt"/>
                <a:ea typeface="方正兰亭超细黑简体" panose="02000000000000000000" pitchFamily="2" charset="-122"/>
              </a:endParaRPr>
            </a:p>
          </p:txBody>
        </p:sp>
      </p:grpSp>
      <p:grpSp>
        <p:nvGrpSpPr>
          <p:cNvPr id="53" name="组合 23">
            <a:extLst>
              <a:ext uri="{FF2B5EF4-FFF2-40B4-BE49-F238E27FC236}">
                <a16:creationId xmlns:a16="http://schemas.microsoft.com/office/drawing/2014/main" id="{BA5E21B4-4EA0-F0D6-B462-080C6724C11F}"/>
              </a:ext>
            </a:extLst>
          </p:cNvPr>
          <p:cNvGrpSpPr/>
          <p:nvPr/>
        </p:nvGrpSpPr>
        <p:grpSpPr>
          <a:xfrm>
            <a:off x="2279576" y="2241302"/>
            <a:ext cx="674608" cy="674608"/>
            <a:chOff x="5633937" y="2282993"/>
            <a:chExt cx="674608" cy="674608"/>
          </a:xfrm>
        </p:grpSpPr>
        <p:sp>
          <p:nvSpPr>
            <p:cNvPr id="54" name="椭圆 24">
              <a:extLst>
                <a:ext uri="{FF2B5EF4-FFF2-40B4-BE49-F238E27FC236}">
                  <a16:creationId xmlns:a16="http://schemas.microsoft.com/office/drawing/2014/main" id="{4D0783E9-C099-1905-7F5B-4AFB77DF34CB}"/>
                </a:ext>
              </a:extLst>
            </p:cNvPr>
            <p:cNvSpPr>
              <a:spLocks noChangeAspect="1"/>
            </p:cNvSpPr>
            <p:nvPr/>
          </p:nvSpPr>
          <p:spPr>
            <a:xfrm>
              <a:off x="5633937" y="2282993"/>
              <a:ext cx="674608" cy="674608"/>
            </a:xfrm>
            <a:prstGeom prst="ellipse">
              <a:avLst/>
            </a:prstGeom>
            <a:blipFill>
              <a:blip r:embed="rId2"/>
              <a:stretch>
                <a:fillRect/>
              </a:stretch>
            </a:blip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55" name="文本框 25">
              <a:extLst>
                <a:ext uri="{FF2B5EF4-FFF2-40B4-BE49-F238E27FC236}">
                  <a16:creationId xmlns:a16="http://schemas.microsoft.com/office/drawing/2014/main" id="{42C16F04-A490-D5A3-41D4-C303A9A83721}"/>
                </a:ext>
              </a:extLst>
            </p:cNvPr>
            <p:cNvSpPr txBox="1"/>
            <p:nvPr/>
          </p:nvSpPr>
          <p:spPr>
            <a:xfrm>
              <a:off x="5748147" y="2340947"/>
              <a:ext cx="453970" cy="523220"/>
            </a:xfrm>
            <a:prstGeom prst="rect">
              <a:avLst/>
            </a:prstGeom>
            <a:noFill/>
            <a:effectLst/>
          </p:spPr>
          <p:txBody>
            <a:bodyPr wrap="none" rtlCol="0">
              <a:spAutoFit/>
            </a:bodyPr>
            <a:lstStyle/>
            <a:p>
              <a:pPr algn="ctr"/>
              <a:r>
                <a:rPr lang="en-US" altLang="zh-CN" sz="2800" b="1">
                  <a:solidFill>
                    <a:srgbClr val="FDFDFD"/>
                  </a:solidFill>
                  <a:latin typeface="+mj-lt"/>
                  <a:ea typeface="方正兰亭超细黑简体" panose="02000000000000000000" pitchFamily="2" charset="-122"/>
                </a:rPr>
                <a:t>A</a:t>
              </a:r>
              <a:endParaRPr lang="zh-CN" altLang="en-US" sz="2800" b="1" dirty="0">
                <a:solidFill>
                  <a:srgbClr val="FDFDFD"/>
                </a:solidFill>
                <a:latin typeface="+mj-lt"/>
                <a:ea typeface="方正兰亭超细黑简体" panose="02000000000000000000" pitchFamily="2" charset="-122"/>
              </a:endParaRPr>
            </a:p>
          </p:txBody>
        </p:sp>
      </p:grpSp>
      <p:sp>
        <p:nvSpPr>
          <p:cNvPr id="57" name="TextBox 56">
            <a:extLst>
              <a:ext uri="{FF2B5EF4-FFF2-40B4-BE49-F238E27FC236}">
                <a16:creationId xmlns:a16="http://schemas.microsoft.com/office/drawing/2014/main" id="{07E66112-B174-FFF9-7AC0-27FBD0131FB7}"/>
              </a:ext>
            </a:extLst>
          </p:cNvPr>
          <p:cNvSpPr txBox="1"/>
          <p:nvPr/>
        </p:nvSpPr>
        <p:spPr>
          <a:xfrm>
            <a:off x="3702208" y="2309842"/>
            <a:ext cx="8245845" cy="494751"/>
          </a:xfrm>
          <a:prstGeom prst="rect">
            <a:avLst/>
          </a:prstGeom>
          <a:noFill/>
        </p:spPr>
        <p:txBody>
          <a:bodyPr wrap="square">
            <a:spAutoFit/>
          </a:bodyPr>
          <a:lstStyle>
            <a:defPPr>
              <a:defRPr lang="en-US"/>
            </a:defPPr>
            <a:lvl1pPr>
              <a:lnSpc>
                <a:spcPct val="120000"/>
              </a:lnSpc>
              <a:defRPr sz="2400" b="1"/>
            </a:lvl1pPr>
          </a:lstStyle>
          <a:p>
            <a:r>
              <a:rPr lang="vi-VN" b="0"/>
              <a:t>bệnh bạch tạng.</a:t>
            </a:r>
            <a:endParaRPr lang="en-US" b="0"/>
          </a:p>
        </p:txBody>
      </p:sp>
      <p:sp>
        <p:nvSpPr>
          <p:cNvPr id="59" name="TextBox 58">
            <a:extLst>
              <a:ext uri="{FF2B5EF4-FFF2-40B4-BE49-F238E27FC236}">
                <a16:creationId xmlns:a16="http://schemas.microsoft.com/office/drawing/2014/main" id="{98A277BE-BBB0-577C-3EAF-8E8462918899}"/>
              </a:ext>
            </a:extLst>
          </p:cNvPr>
          <p:cNvSpPr txBox="1"/>
          <p:nvPr/>
        </p:nvSpPr>
        <p:spPr>
          <a:xfrm>
            <a:off x="3702209" y="3340193"/>
            <a:ext cx="8236142" cy="494751"/>
          </a:xfrm>
          <a:prstGeom prst="rect">
            <a:avLst/>
          </a:prstGeom>
          <a:noFill/>
        </p:spPr>
        <p:txBody>
          <a:bodyPr wrap="square">
            <a:spAutoFit/>
          </a:bodyPr>
          <a:lstStyle>
            <a:defPPr>
              <a:defRPr lang="en-US"/>
            </a:defPPr>
            <a:lvl1pPr>
              <a:lnSpc>
                <a:spcPct val="120000"/>
              </a:lnSpc>
              <a:defRPr sz="2400" b="0"/>
            </a:lvl1pPr>
          </a:lstStyle>
          <a:p>
            <a:r>
              <a:rPr lang="vi-VN"/>
              <a:t>hội chứng Turner.</a:t>
            </a:r>
            <a:endParaRPr lang="en-US"/>
          </a:p>
        </p:txBody>
      </p:sp>
      <p:sp>
        <p:nvSpPr>
          <p:cNvPr id="61" name="TextBox 60">
            <a:extLst>
              <a:ext uri="{FF2B5EF4-FFF2-40B4-BE49-F238E27FC236}">
                <a16:creationId xmlns:a16="http://schemas.microsoft.com/office/drawing/2014/main" id="{2CA4481A-200F-8E30-18E3-186C7045577A}"/>
              </a:ext>
            </a:extLst>
          </p:cNvPr>
          <p:cNvSpPr txBox="1"/>
          <p:nvPr/>
        </p:nvSpPr>
        <p:spPr>
          <a:xfrm>
            <a:off x="3702208" y="4394657"/>
            <a:ext cx="7938407" cy="494751"/>
          </a:xfrm>
          <a:prstGeom prst="rect">
            <a:avLst/>
          </a:prstGeom>
          <a:noFill/>
        </p:spPr>
        <p:txBody>
          <a:bodyPr wrap="square">
            <a:spAutoFit/>
          </a:bodyPr>
          <a:lstStyle>
            <a:defPPr>
              <a:defRPr lang="en-US"/>
            </a:defPPr>
            <a:lvl1pPr>
              <a:lnSpc>
                <a:spcPct val="120000"/>
              </a:lnSpc>
              <a:defRPr sz="2400" b="0"/>
            </a:lvl1pPr>
          </a:lstStyle>
          <a:p>
            <a:r>
              <a:rPr lang="vi-VN"/>
              <a:t>hội chứng Down</a:t>
            </a:r>
            <a:r>
              <a:rPr lang="en-US"/>
              <a:t>.</a:t>
            </a:r>
          </a:p>
        </p:txBody>
      </p:sp>
      <p:sp>
        <p:nvSpPr>
          <p:cNvPr id="63" name="TextBox 62">
            <a:extLst>
              <a:ext uri="{FF2B5EF4-FFF2-40B4-BE49-F238E27FC236}">
                <a16:creationId xmlns:a16="http://schemas.microsoft.com/office/drawing/2014/main" id="{8C387739-4BB6-CC31-7C2E-5845CC402429}"/>
              </a:ext>
            </a:extLst>
          </p:cNvPr>
          <p:cNvSpPr txBox="1"/>
          <p:nvPr/>
        </p:nvSpPr>
        <p:spPr>
          <a:xfrm>
            <a:off x="3696983" y="5379739"/>
            <a:ext cx="4415242" cy="494751"/>
          </a:xfrm>
          <a:prstGeom prst="rect">
            <a:avLst/>
          </a:prstGeom>
          <a:noFill/>
        </p:spPr>
        <p:txBody>
          <a:bodyPr wrap="square">
            <a:spAutoFit/>
          </a:bodyPr>
          <a:lstStyle>
            <a:defPPr>
              <a:defRPr lang="en-US"/>
            </a:defPPr>
            <a:lvl1pPr>
              <a:lnSpc>
                <a:spcPct val="120000"/>
              </a:lnSpc>
              <a:defRPr sz="2400" b="0"/>
            </a:lvl1pPr>
          </a:lstStyle>
          <a:p>
            <a:r>
              <a:rPr lang="vi-VN"/>
              <a:t>bệnh câm điếc bẩm sinh.</a:t>
            </a:r>
            <a:endParaRPr lang="en-US"/>
          </a:p>
        </p:txBody>
      </p:sp>
      <p:sp>
        <p:nvSpPr>
          <p:cNvPr id="64" name="文本框 54">
            <a:extLst>
              <a:ext uri="{FF2B5EF4-FFF2-40B4-BE49-F238E27FC236}">
                <a16:creationId xmlns:a16="http://schemas.microsoft.com/office/drawing/2014/main" id="{C17A2DD8-CA9E-63A5-DAC1-043BB81D319F}"/>
              </a:ext>
            </a:extLst>
          </p:cNvPr>
          <p:cNvSpPr txBox="1"/>
          <p:nvPr/>
        </p:nvSpPr>
        <p:spPr>
          <a:xfrm flipH="1">
            <a:off x="-14978" y="3567550"/>
            <a:ext cx="1152130" cy="1107996"/>
          </a:xfrm>
          <a:prstGeom prst="rect">
            <a:avLst/>
          </a:prstGeom>
          <a:noFill/>
          <a:effectLst/>
        </p:spPr>
        <p:txBody>
          <a:bodyPr wrap="square" rtlCol="0">
            <a:spAutoFit/>
          </a:bodyPr>
          <a:lstStyle/>
          <a:p>
            <a:pPr algn="ctr"/>
            <a:r>
              <a:rPr lang="en-US" altLang="zh-CN" sz="6600" b="1">
                <a:solidFill>
                  <a:srgbClr val="C00000"/>
                </a:solidFill>
                <a:latin typeface="Arial" panose="020B0604020202020204" pitchFamily="34" charset="0"/>
                <a:ea typeface="方正姚体" panose="02010601030101010101" pitchFamily="2" charset="-122"/>
                <a:cs typeface="Arial" panose="020B0604020202020204" pitchFamily="34" charset="0"/>
              </a:rPr>
              <a:t>B</a:t>
            </a:r>
            <a:endParaRPr lang="zh-CN" altLang="en-US" sz="6600" b="1" dirty="0">
              <a:solidFill>
                <a:srgbClr val="C00000"/>
              </a:solidFill>
              <a:latin typeface="Arial" panose="020B0604020202020204" pitchFamily="34" charset="0"/>
              <a:ea typeface="方正姚体" panose="02010601030101010101" pitchFamily="2" charset="-122"/>
              <a:cs typeface="Arial" panose="020B0604020202020204" pitchFamily="34" charset="0"/>
            </a:endParaRPr>
          </a:p>
        </p:txBody>
      </p:sp>
    </p:spTree>
    <p:extLst>
      <p:ext uri="{BB962C8B-B14F-4D97-AF65-F5344CB8AC3E}">
        <p14:creationId xmlns:p14="http://schemas.microsoft.com/office/powerpoint/2010/main" val="377328018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childTnLst>
                                </p:cTn>
                              </p:par>
                              <p:par>
                                <p:cTn id="8" presetID="10" presetClass="entr" presetSubtype="0" fill="hold" nodeType="withEffect">
                                  <p:stCondLst>
                                    <p:cond delay="250"/>
                                  </p:stCondLst>
                                  <p:childTnLst>
                                    <p:set>
                                      <p:cBhvr>
                                        <p:cTn id="9" dur="1" fill="hold">
                                          <p:stCondLst>
                                            <p:cond delay="0"/>
                                          </p:stCondLst>
                                        </p:cTn>
                                        <p:tgtEl>
                                          <p:spTgt spid="50"/>
                                        </p:tgtEl>
                                        <p:attrNameLst>
                                          <p:attrName>style.visibility</p:attrName>
                                        </p:attrNameLst>
                                      </p:cBhvr>
                                      <p:to>
                                        <p:strVal val="visible"/>
                                      </p:to>
                                    </p:set>
                                    <p:animEffect transition="in" filter="fade">
                                      <p:cBhvr>
                                        <p:cTn id="10" dur="500"/>
                                        <p:tgtEl>
                                          <p:spTgt spid="50"/>
                                        </p:tgtEl>
                                      </p:cBhvr>
                                    </p:animEffect>
                                  </p:childTnLst>
                                </p:cTn>
                              </p:par>
                              <p:par>
                                <p:cTn id="11" presetID="10" presetClass="entr" presetSubtype="0" fill="hold" nodeType="withEffect">
                                  <p:stCondLst>
                                    <p:cond delay="500"/>
                                  </p:stCondLst>
                                  <p:childTnLst>
                                    <p:set>
                                      <p:cBhvr>
                                        <p:cTn id="12" dur="1" fill="hold">
                                          <p:stCondLst>
                                            <p:cond delay="0"/>
                                          </p:stCondLst>
                                        </p:cTn>
                                        <p:tgtEl>
                                          <p:spTgt spid="47"/>
                                        </p:tgtEl>
                                        <p:attrNameLst>
                                          <p:attrName>style.visibility</p:attrName>
                                        </p:attrNameLst>
                                      </p:cBhvr>
                                      <p:to>
                                        <p:strVal val="visible"/>
                                      </p:to>
                                    </p:set>
                                    <p:animEffect transition="in" filter="fade">
                                      <p:cBhvr>
                                        <p:cTn id="13" dur="500"/>
                                        <p:tgtEl>
                                          <p:spTgt spid="47"/>
                                        </p:tgtEl>
                                      </p:cBhvr>
                                    </p:animEffect>
                                  </p:childTnLst>
                                </p:cTn>
                              </p:par>
                              <p:par>
                                <p:cTn id="14" presetID="10" presetClass="entr" presetSubtype="0" fill="hold" nodeType="withEffect">
                                  <p:stCondLst>
                                    <p:cond delay="750"/>
                                  </p:stCondLst>
                                  <p:childTnLst>
                                    <p:set>
                                      <p:cBhvr>
                                        <p:cTn id="15" dur="1" fill="hold">
                                          <p:stCondLst>
                                            <p:cond delay="0"/>
                                          </p:stCondLst>
                                        </p:cTn>
                                        <p:tgtEl>
                                          <p:spTgt spid="44"/>
                                        </p:tgtEl>
                                        <p:attrNameLst>
                                          <p:attrName>style.visibility</p:attrName>
                                        </p:attrNameLst>
                                      </p:cBhvr>
                                      <p:to>
                                        <p:strVal val="visible"/>
                                      </p:to>
                                    </p:set>
                                    <p:animEffect transition="in" filter="fade">
                                      <p:cBhvr>
                                        <p:cTn id="16" dur="500"/>
                                        <p:tgtEl>
                                          <p:spTgt spid="44"/>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64"/>
                                        </p:tgtEl>
                                        <p:attrNameLst>
                                          <p:attrName>style.visibility</p:attrName>
                                        </p:attrNameLst>
                                      </p:cBhvr>
                                      <p:to>
                                        <p:strVal val="visible"/>
                                      </p:to>
                                    </p:set>
                                    <p:animEffect transition="in" filter="barn(inVertical)">
                                      <p:cBhvr>
                                        <p:cTn id="21"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A05AB6DB-88A5-5687-920C-278AD710BB23}"/>
              </a:ext>
            </a:extLst>
          </p:cNvPr>
          <p:cNvSpPr txBox="1"/>
          <p:nvPr/>
        </p:nvSpPr>
        <p:spPr>
          <a:xfrm>
            <a:off x="705103" y="475456"/>
            <a:ext cx="11233248" cy="561885"/>
          </a:xfrm>
          <a:prstGeom prst="rect">
            <a:avLst/>
          </a:prstGeom>
          <a:noFill/>
        </p:spPr>
        <p:txBody>
          <a:bodyPr wrap="square">
            <a:spAutoFit/>
          </a:bodyPr>
          <a:lstStyle>
            <a:defPPr>
              <a:defRPr lang="en-US"/>
            </a:defPPr>
            <a:lvl1pPr>
              <a:lnSpc>
                <a:spcPct val="120000"/>
              </a:lnSpc>
              <a:defRPr sz="2400" b="1"/>
            </a:lvl1pPr>
          </a:lstStyle>
          <a:p>
            <a:r>
              <a:rPr lang="vi-VN" sz="2800" dirty="0">
                <a:solidFill>
                  <a:srgbClr val="FF0000"/>
                </a:solidFill>
              </a:rPr>
              <a:t>Câu </a:t>
            </a:r>
            <a:r>
              <a:rPr lang="en-US" sz="2800" dirty="0">
                <a:solidFill>
                  <a:srgbClr val="FF0000"/>
                </a:solidFill>
              </a:rPr>
              <a:t>7</a:t>
            </a:r>
            <a:r>
              <a:rPr lang="vi-VN" sz="2800" dirty="0">
                <a:solidFill>
                  <a:srgbClr val="FF0000"/>
                </a:solidFill>
              </a:rPr>
              <a:t>. Mục đích chính của di truyền y học tư vấn là để</a:t>
            </a:r>
            <a:endParaRPr lang="en-US" sz="2800" dirty="0">
              <a:solidFill>
                <a:srgbClr val="FF0000"/>
              </a:solidFill>
            </a:endParaRPr>
          </a:p>
        </p:txBody>
      </p:sp>
      <p:sp>
        <p:nvSpPr>
          <p:cNvPr id="30" name="任意多边形 27">
            <a:extLst>
              <a:ext uri="{FF2B5EF4-FFF2-40B4-BE49-F238E27FC236}">
                <a16:creationId xmlns:a16="http://schemas.microsoft.com/office/drawing/2014/main" id="{F8FAEE48-D7BD-FFB9-BF4B-B1A9B7487AA9}"/>
              </a:ext>
            </a:extLst>
          </p:cNvPr>
          <p:cNvSpPr/>
          <p:nvPr/>
        </p:nvSpPr>
        <p:spPr>
          <a:xfrm>
            <a:off x="-1084250" y="2125454"/>
            <a:ext cx="4695045" cy="1873220"/>
          </a:xfrm>
          <a:custGeom>
            <a:avLst/>
            <a:gdLst>
              <a:gd name="connsiteX0" fmla="*/ 1628463 w 4008766"/>
              <a:gd name="connsiteY0" fmla="*/ 0 h 1599410"/>
              <a:gd name="connsiteX1" fmla="*/ 1646822 w 4008766"/>
              <a:gd name="connsiteY1" fmla="*/ 0 h 1599410"/>
              <a:gd name="connsiteX2" fmla="*/ 3601835 w 4008766"/>
              <a:gd name="connsiteY2" fmla="*/ 0 h 1599410"/>
              <a:gd name="connsiteX3" fmla="*/ 4008766 w 4008766"/>
              <a:gd name="connsiteY3" fmla="*/ 406932 h 1599410"/>
              <a:gd name="connsiteX4" fmla="*/ 3601835 w 4008766"/>
              <a:gd name="connsiteY4" fmla="*/ 813863 h 1599410"/>
              <a:gd name="connsiteX5" fmla="*/ 3067145 w 4008766"/>
              <a:gd name="connsiteY5" fmla="*/ 813863 h 1599410"/>
              <a:gd name="connsiteX6" fmla="*/ 3067145 w 4008766"/>
              <a:gd name="connsiteY6" fmla="*/ 813864 h 1599410"/>
              <a:gd name="connsiteX7" fmla="*/ 1210565 w 4008766"/>
              <a:gd name="connsiteY7" fmla="*/ 813864 h 1599410"/>
              <a:gd name="connsiteX8" fmla="*/ 1210539 w 4008766"/>
              <a:gd name="connsiteY8" fmla="*/ 813855 h 1599410"/>
              <a:gd name="connsiteX9" fmla="*/ 931442 w 4008766"/>
              <a:gd name="connsiteY9" fmla="*/ 771659 h 1599410"/>
              <a:gd name="connsiteX10" fmla="*/ 11958 w 4008766"/>
              <a:gd name="connsiteY10" fmla="*/ 1521060 h 1599410"/>
              <a:gd name="connsiteX11" fmla="*/ 0 w 4008766"/>
              <a:gd name="connsiteY11" fmla="*/ 1599410 h 1599410"/>
              <a:gd name="connsiteX12" fmla="*/ 5994 w 4008766"/>
              <a:gd name="connsiteY12" fmla="*/ 1480707 h 1599410"/>
              <a:gd name="connsiteX13" fmla="*/ 1488592 w 4008766"/>
              <a:gd name="connsiteY13" fmla="*/ 7492 h 1599410"/>
              <a:gd name="connsiteX14" fmla="*/ 1628463 w 4008766"/>
              <a:gd name="connsiteY14" fmla="*/ 869 h 1599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08766" h="1599410">
                <a:moveTo>
                  <a:pt x="1628463" y="0"/>
                </a:moveTo>
                <a:lnTo>
                  <a:pt x="1646822" y="0"/>
                </a:lnTo>
                <a:lnTo>
                  <a:pt x="3601835" y="0"/>
                </a:lnTo>
                <a:lnTo>
                  <a:pt x="4008766" y="406932"/>
                </a:lnTo>
                <a:lnTo>
                  <a:pt x="3601835" y="813863"/>
                </a:lnTo>
                <a:lnTo>
                  <a:pt x="3067145" y="813863"/>
                </a:lnTo>
                <a:lnTo>
                  <a:pt x="3067145" y="813864"/>
                </a:lnTo>
                <a:lnTo>
                  <a:pt x="1210565" y="813864"/>
                </a:lnTo>
                <a:lnTo>
                  <a:pt x="1210539" y="813855"/>
                </a:lnTo>
                <a:cubicBezTo>
                  <a:pt x="1122372" y="786432"/>
                  <a:pt x="1028632" y="771659"/>
                  <a:pt x="931442" y="771659"/>
                </a:cubicBezTo>
                <a:cubicBezTo>
                  <a:pt x="477888" y="771659"/>
                  <a:pt x="99475" y="1093378"/>
                  <a:pt x="11958" y="1521060"/>
                </a:cubicBezTo>
                <a:lnTo>
                  <a:pt x="0" y="1599410"/>
                </a:lnTo>
                <a:lnTo>
                  <a:pt x="5994" y="1480707"/>
                </a:lnTo>
                <a:cubicBezTo>
                  <a:pt x="85178" y="700997"/>
                  <a:pt x="707462" y="81841"/>
                  <a:pt x="1488592" y="7492"/>
                </a:cubicBezTo>
                <a:lnTo>
                  <a:pt x="1628463" y="869"/>
                </a:lnTo>
                <a:close/>
              </a:path>
            </a:pathLst>
          </a:custGeom>
          <a:blipFill>
            <a:blip r:embed="rId2"/>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五边形 30">
            <a:extLst>
              <a:ext uri="{FF2B5EF4-FFF2-40B4-BE49-F238E27FC236}">
                <a16:creationId xmlns:a16="http://schemas.microsoft.com/office/drawing/2014/main" id="{0CD8D1E7-1204-350B-8A12-02376271088B}"/>
              </a:ext>
            </a:extLst>
          </p:cNvPr>
          <p:cNvSpPr/>
          <p:nvPr/>
        </p:nvSpPr>
        <p:spPr>
          <a:xfrm>
            <a:off x="225327" y="3078647"/>
            <a:ext cx="3418422" cy="1054464"/>
          </a:xfrm>
          <a:prstGeom prst="homePlate">
            <a:avLst/>
          </a:prstGeom>
          <a:blipFill>
            <a:blip r:embed="rId3"/>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36" name="五边形 33">
            <a:extLst>
              <a:ext uri="{FF2B5EF4-FFF2-40B4-BE49-F238E27FC236}">
                <a16:creationId xmlns:a16="http://schemas.microsoft.com/office/drawing/2014/main" id="{5F583039-F737-C0D7-2D9E-6F8F1152B425}"/>
              </a:ext>
            </a:extLst>
          </p:cNvPr>
          <p:cNvSpPr/>
          <p:nvPr/>
        </p:nvSpPr>
        <p:spPr>
          <a:xfrm>
            <a:off x="225327" y="4133111"/>
            <a:ext cx="3418422" cy="1054464"/>
          </a:xfrm>
          <a:prstGeom prst="homePlate">
            <a:avLst/>
          </a:prstGeom>
          <a:blipFill>
            <a:blip r:embed="rId2"/>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39" name="任意多边形 36">
            <a:extLst>
              <a:ext uri="{FF2B5EF4-FFF2-40B4-BE49-F238E27FC236}">
                <a16:creationId xmlns:a16="http://schemas.microsoft.com/office/drawing/2014/main" id="{0FC6A8E7-3E99-962E-0FEA-AE450D7680EA}"/>
              </a:ext>
            </a:extLst>
          </p:cNvPr>
          <p:cNvSpPr/>
          <p:nvPr/>
        </p:nvSpPr>
        <p:spPr>
          <a:xfrm flipV="1">
            <a:off x="-1088713" y="4265831"/>
            <a:ext cx="4699508" cy="1873220"/>
          </a:xfrm>
          <a:custGeom>
            <a:avLst/>
            <a:gdLst>
              <a:gd name="connsiteX0" fmla="*/ 0 w 4012577"/>
              <a:gd name="connsiteY0" fmla="*/ 1599410 h 1599410"/>
              <a:gd name="connsiteX1" fmla="*/ 11958 w 4012577"/>
              <a:gd name="connsiteY1" fmla="*/ 1521060 h 1599410"/>
              <a:gd name="connsiteX2" fmla="*/ 931442 w 4012577"/>
              <a:gd name="connsiteY2" fmla="*/ 771659 h 1599410"/>
              <a:gd name="connsiteX3" fmla="*/ 1210539 w 4012577"/>
              <a:gd name="connsiteY3" fmla="*/ 813855 h 1599410"/>
              <a:gd name="connsiteX4" fmla="*/ 1210565 w 4012577"/>
              <a:gd name="connsiteY4" fmla="*/ 813864 h 1599410"/>
              <a:gd name="connsiteX5" fmla="*/ 1576005 w 4012577"/>
              <a:gd name="connsiteY5" fmla="*/ 813864 h 1599410"/>
              <a:gd name="connsiteX6" fmla="*/ 3067145 w 4012577"/>
              <a:gd name="connsiteY6" fmla="*/ 813864 h 1599410"/>
              <a:gd name="connsiteX7" fmla="*/ 3605646 w 4012577"/>
              <a:gd name="connsiteY7" fmla="*/ 813864 h 1599410"/>
              <a:gd name="connsiteX8" fmla="*/ 4012577 w 4012577"/>
              <a:gd name="connsiteY8" fmla="*/ 406933 h 1599410"/>
              <a:gd name="connsiteX9" fmla="*/ 3605646 w 4012577"/>
              <a:gd name="connsiteY9" fmla="*/ 1 h 1599410"/>
              <a:gd name="connsiteX10" fmla="*/ 1646838 w 4012577"/>
              <a:gd name="connsiteY10" fmla="*/ 1 h 1599410"/>
              <a:gd name="connsiteX11" fmla="*/ 1646822 w 4012577"/>
              <a:gd name="connsiteY11" fmla="*/ 0 h 1599410"/>
              <a:gd name="connsiteX12" fmla="*/ 1646801 w 4012577"/>
              <a:gd name="connsiteY12" fmla="*/ 1 h 1599410"/>
              <a:gd name="connsiteX13" fmla="*/ 1576005 w 4012577"/>
              <a:gd name="connsiteY13" fmla="*/ 1 h 1599410"/>
              <a:gd name="connsiteX14" fmla="*/ 1576005 w 4012577"/>
              <a:gd name="connsiteY14" fmla="*/ 3353 h 1599410"/>
              <a:gd name="connsiteX15" fmla="*/ 1488592 w 4012577"/>
              <a:gd name="connsiteY15" fmla="*/ 7492 h 1599410"/>
              <a:gd name="connsiteX16" fmla="*/ 5994 w 4012577"/>
              <a:gd name="connsiteY16" fmla="*/ 1480707 h 1599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12577" h="1599410">
                <a:moveTo>
                  <a:pt x="0" y="1599410"/>
                </a:moveTo>
                <a:lnTo>
                  <a:pt x="11958" y="1521060"/>
                </a:lnTo>
                <a:cubicBezTo>
                  <a:pt x="99475" y="1093378"/>
                  <a:pt x="477888" y="771659"/>
                  <a:pt x="931442" y="771659"/>
                </a:cubicBezTo>
                <a:cubicBezTo>
                  <a:pt x="1028632" y="771659"/>
                  <a:pt x="1122372" y="786432"/>
                  <a:pt x="1210539" y="813855"/>
                </a:cubicBezTo>
                <a:lnTo>
                  <a:pt x="1210565" y="813864"/>
                </a:lnTo>
                <a:lnTo>
                  <a:pt x="1576005" y="813864"/>
                </a:lnTo>
                <a:lnTo>
                  <a:pt x="3067145" y="813864"/>
                </a:lnTo>
                <a:lnTo>
                  <a:pt x="3605646" y="813864"/>
                </a:lnTo>
                <a:lnTo>
                  <a:pt x="4012577" y="406933"/>
                </a:lnTo>
                <a:lnTo>
                  <a:pt x="3605646" y="1"/>
                </a:lnTo>
                <a:lnTo>
                  <a:pt x="1646838" y="1"/>
                </a:lnTo>
                <a:lnTo>
                  <a:pt x="1646822" y="0"/>
                </a:lnTo>
                <a:lnTo>
                  <a:pt x="1646801" y="1"/>
                </a:lnTo>
                <a:lnTo>
                  <a:pt x="1576005" y="1"/>
                </a:lnTo>
                <a:lnTo>
                  <a:pt x="1576005" y="3353"/>
                </a:lnTo>
                <a:lnTo>
                  <a:pt x="1488592" y="7492"/>
                </a:lnTo>
                <a:cubicBezTo>
                  <a:pt x="707462" y="81841"/>
                  <a:pt x="85178" y="700997"/>
                  <a:pt x="5994" y="1480707"/>
                </a:cubicBezTo>
                <a:close/>
              </a:path>
            </a:pathLst>
          </a:custGeom>
          <a:blipFill>
            <a:blip r:embed="rId3"/>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椭圆 39">
            <a:extLst>
              <a:ext uri="{FF2B5EF4-FFF2-40B4-BE49-F238E27FC236}">
                <a16:creationId xmlns:a16="http://schemas.microsoft.com/office/drawing/2014/main" id="{CCD76C8D-151C-8929-27E9-4651EE725AD9}"/>
              </a:ext>
            </a:extLst>
          </p:cNvPr>
          <p:cNvSpPr>
            <a:spLocks noChangeAspect="1"/>
          </p:cNvSpPr>
          <p:nvPr/>
        </p:nvSpPr>
        <p:spPr>
          <a:xfrm>
            <a:off x="-1102883" y="2994710"/>
            <a:ext cx="2276802" cy="2276802"/>
          </a:xfrm>
          <a:prstGeom prst="ellipse">
            <a:avLst/>
          </a:prstGeom>
          <a:gradFill>
            <a:gsLst>
              <a:gs pos="0">
                <a:srgbClr val="E2E2E2"/>
              </a:gs>
              <a:gs pos="100000">
                <a:schemeClr val="bg1"/>
              </a:gs>
            </a:gsLst>
            <a:lin ang="3600000" scaled="0"/>
          </a:gra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4" name="组合 12">
            <a:extLst>
              <a:ext uri="{FF2B5EF4-FFF2-40B4-BE49-F238E27FC236}">
                <a16:creationId xmlns:a16="http://schemas.microsoft.com/office/drawing/2014/main" id="{F2F401FB-C6DE-E541-9675-069AA6E8F806}"/>
              </a:ext>
            </a:extLst>
          </p:cNvPr>
          <p:cNvGrpSpPr/>
          <p:nvPr/>
        </p:nvGrpSpPr>
        <p:grpSpPr>
          <a:xfrm>
            <a:off x="2279576" y="5374982"/>
            <a:ext cx="674608" cy="674608"/>
            <a:chOff x="5633937" y="5416673"/>
            <a:chExt cx="674608" cy="674608"/>
          </a:xfrm>
        </p:grpSpPr>
        <p:sp>
          <p:nvSpPr>
            <p:cNvPr id="45" name="椭圆 13">
              <a:extLst>
                <a:ext uri="{FF2B5EF4-FFF2-40B4-BE49-F238E27FC236}">
                  <a16:creationId xmlns:a16="http://schemas.microsoft.com/office/drawing/2014/main" id="{B2713F9F-7499-AD52-5A65-96F6F220C6FA}"/>
                </a:ext>
              </a:extLst>
            </p:cNvPr>
            <p:cNvSpPr>
              <a:spLocks noChangeAspect="1"/>
            </p:cNvSpPr>
            <p:nvPr/>
          </p:nvSpPr>
          <p:spPr>
            <a:xfrm>
              <a:off x="5633937" y="5416673"/>
              <a:ext cx="674608" cy="674608"/>
            </a:xfrm>
            <a:prstGeom prst="ellipse">
              <a:avLst/>
            </a:prstGeom>
            <a:blipFill>
              <a:blip r:embed="rId3"/>
              <a:stretch>
                <a:fillRect/>
              </a:stretch>
            </a:blip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46" name="文本框 14">
              <a:extLst>
                <a:ext uri="{FF2B5EF4-FFF2-40B4-BE49-F238E27FC236}">
                  <a16:creationId xmlns:a16="http://schemas.microsoft.com/office/drawing/2014/main" id="{73545A65-290D-EC5A-91E1-05D0FC3146E7}"/>
                </a:ext>
              </a:extLst>
            </p:cNvPr>
            <p:cNvSpPr txBox="1"/>
            <p:nvPr/>
          </p:nvSpPr>
          <p:spPr>
            <a:xfrm>
              <a:off x="5779591" y="5492367"/>
              <a:ext cx="444352" cy="523220"/>
            </a:xfrm>
            <a:prstGeom prst="rect">
              <a:avLst/>
            </a:prstGeom>
            <a:noFill/>
            <a:effectLst/>
          </p:spPr>
          <p:txBody>
            <a:bodyPr wrap="none" rtlCol="0">
              <a:spAutoFit/>
            </a:bodyPr>
            <a:lstStyle/>
            <a:p>
              <a:pPr algn="ctr"/>
              <a:r>
                <a:rPr lang="en-US" altLang="zh-CN" sz="2800" b="1">
                  <a:solidFill>
                    <a:schemeClr val="bg1"/>
                  </a:solidFill>
                  <a:latin typeface="+mj-lt"/>
                  <a:ea typeface="方正兰亭超细黑简体" panose="02000000000000000000" pitchFamily="2" charset="-122"/>
                </a:rPr>
                <a:t>D</a:t>
              </a:r>
              <a:endParaRPr lang="zh-CN" altLang="en-US" sz="2800" b="1" dirty="0">
                <a:solidFill>
                  <a:schemeClr val="bg1"/>
                </a:solidFill>
                <a:latin typeface="+mj-lt"/>
                <a:ea typeface="方正兰亭超细黑简体" panose="02000000000000000000" pitchFamily="2" charset="-122"/>
              </a:endParaRPr>
            </a:p>
          </p:txBody>
        </p:sp>
      </p:grpSp>
      <p:grpSp>
        <p:nvGrpSpPr>
          <p:cNvPr id="47" name="组合 15">
            <a:extLst>
              <a:ext uri="{FF2B5EF4-FFF2-40B4-BE49-F238E27FC236}">
                <a16:creationId xmlns:a16="http://schemas.microsoft.com/office/drawing/2014/main" id="{0A48558B-DE39-EA15-54EA-04636E21DB24}"/>
              </a:ext>
            </a:extLst>
          </p:cNvPr>
          <p:cNvGrpSpPr/>
          <p:nvPr/>
        </p:nvGrpSpPr>
        <p:grpSpPr>
          <a:xfrm>
            <a:off x="2279576" y="4311734"/>
            <a:ext cx="674608" cy="674608"/>
            <a:chOff x="5633937" y="4353425"/>
            <a:chExt cx="674608" cy="674608"/>
          </a:xfrm>
        </p:grpSpPr>
        <p:sp>
          <p:nvSpPr>
            <p:cNvPr id="48" name="椭圆 16">
              <a:extLst>
                <a:ext uri="{FF2B5EF4-FFF2-40B4-BE49-F238E27FC236}">
                  <a16:creationId xmlns:a16="http://schemas.microsoft.com/office/drawing/2014/main" id="{1732B52E-EC2C-D900-2B0C-D48B97EEB755}"/>
                </a:ext>
              </a:extLst>
            </p:cNvPr>
            <p:cNvSpPr>
              <a:spLocks noChangeAspect="1"/>
            </p:cNvSpPr>
            <p:nvPr/>
          </p:nvSpPr>
          <p:spPr>
            <a:xfrm>
              <a:off x="5633937" y="4353425"/>
              <a:ext cx="674608" cy="674608"/>
            </a:xfrm>
            <a:prstGeom prst="ellipse">
              <a:avLst/>
            </a:prstGeom>
            <a:blipFill>
              <a:blip r:embed="rId2"/>
              <a:stretch>
                <a:fillRect/>
              </a:stretch>
            </a:blip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49" name="文本框 17">
              <a:extLst>
                <a:ext uri="{FF2B5EF4-FFF2-40B4-BE49-F238E27FC236}">
                  <a16:creationId xmlns:a16="http://schemas.microsoft.com/office/drawing/2014/main" id="{878ED8F2-73A5-EF26-686F-59F8AC1254B1}"/>
                </a:ext>
              </a:extLst>
            </p:cNvPr>
            <p:cNvSpPr txBox="1"/>
            <p:nvPr/>
          </p:nvSpPr>
          <p:spPr>
            <a:xfrm>
              <a:off x="5749065" y="4422114"/>
              <a:ext cx="444352" cy="523220"/>
            </a:xfrm>
            <a:prstGeom prst="rect">
              <a:avLst/>
            </a:prstGeom>
            <a:noFill/>
            <a:effectLst/>
          </p:spPr>
          <p:txBody>
            <a:bodyPr wrap="none" rtlCol="0">
              <a:spAutoFit/>
            </a:bodyPr>
            <a:lstStyle/>
            <a:p>
              <a:pPr algn="ctr"/>
              <a:r>
                <a:rPr lang="en-US" altLang="zh-CN" sz="2800" b="1">
                  <a:solidFill>
                    <a:srgbClr val="FDFDFD"/>
                  </a:solidFill>
                  <a:latin typeface="+mj-lt"/>
                  <a:ea typeface="方正兰亭超细黑简体" panose="02000000000000000000" pitchFamily="2" charset="-122"/>
                </a:rPr>
                <a:t>C</a:t>
              </a:r>
              <a:endParaRPr lang="zh-CN" altLang="en-US" sz="2800" b="1" dirty="0">
                <a:solidFill>
                  <a:srgbClr val="FDFDFD"/>
                </a:solidFill>
                <a:latin typeface="+mj-lt"/>
                <a:ea typeface="方正兰亭超细黑简体" panose="02000000000000000000" pitchFamily="2" charset="-122"/>
              </a:endParaRPr>
            </a:p>
          </p:txBody>
        </p:sp>
      </p:grpSp>
      <p:grpSp>
        <p:nvGrpSpPr>
          <p:cNvPr id="50" name="组合 19">
            <a:extLst>
              <a:ext uri="{FF2B5EF4-FFF2-40B4-BE49-F238E27FC236}">
                <a16:creationId xmlns:a16="http://schemas.microsoft.com/office/drawing/2014/main" id="{33B9E44A-DE15-4F58-A867-F803A38F30DE}"/>
              </a:ext>
            </a:extLst>
          </p:cNvPr>
          <p:cNvGrpSpPr/>
          <p:nvPr/>
        </p:nvGrpSpPr>
        <p:grpSpPr>
          <a:xfrm>
            <a:off x="2282201" y="3250265"/>
            <a:ext cx="674608" cy="674608"/>
            <a:chOff x="5636562" y="3291956"/>
            <a:chExt cx="674608" cy="674608"/>
          </a:xfrm>
        </p:grpSpPr>
        <p:sp>
          <p:nvSpPr>
            <p:cNvPr id="51" name="椭圆 21">
              <a:extLst>
                <a:ext uri="{FF2B5EF4-FFF2-40B4-BE49-F238E27FC236}">
                  <a16:creationId xmlns:a16="http://schemas.microsoft.com/office/drawing/2014/main" id="{7920EACC-08D8-DA87-77CF-242322F34AAD}"/>
                </a:ext>
              </a:extLst>
            </p:cNvPr>
            <p:cNvSpPr>
              <a:spLocks noChangeAspect="1"/>
            </p:cNvSpPr>
            <p:nvPr/>
          </p:nvSpPr>
          <p:spPr>
            <a:xfrm>
              <a:off x="5636562" y="3291956"/>
              <a:ext cx="674608" cy="674608"/>
            </a:xfrm>
            <a:prstGeom prst="ellipse">
              <a:avLst/>
            </a:prstGeom>
            <a:blipFill>
              <a:blip r:embed="rId3"/>
              <a:stretch>
                <a:fillRect/>
              </a:stretch>
            </a:blip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52" name="文本框 22">
              <a:extLst>
                <a:ext uri="{FF2B5EF4-FFF2-40B4-BE49-F238E27FC236}">
                  <a16:creationId xmlns:a16="http://schemas.microsoft.com/office/drawing/2014/main" id="{6A7738F7-AD97-A68A-DE76-EE653D17CF6A}"/>
                </a:ext>
              </a:extLst>
            </p:cNvPr>
            <p:cNvSpPr txBox="1"/>
            <p:nvPr/>
          </p:nvSpPr>
          <p:spPr>
            <a:xfrm>
              <a:off x="5767406" y="3367650"/>
              <a:ext cx="444352" cy="523220"/>
            </a:xfrm>
            <a:prstGeom prst="rect">
              <a:avLst/>
            </a:prstGeom>
            <a:noFill/>
            <a:effectLst/>
          </p:spPr>
          <p:txBody>
            <a:bodyPr wrap="none" rtlCol="0">
              <a:spAutoFit/>
            </a:bodyPr>
            <a:lstStyle/>
            <a:p>
              <a:pPr algn="ctr"/>
              <a:r>
                <a:rPr lang="en-US" altLang="zh-CN" sz="2800" b="1">
                  <a:solidFill>
                    <a:schemeClr val="bg1"/>
                  </a:solidFill>
                  <a:latin typeface="+mj-lt"/>
                  <a:ea typeface="方正兰亭超细黑简体" panose="02000000000000000000" pitchFamily="2" charset="-122"/>
                </a:rPr>
                <a:t>B</a:t>
              </a:r>
              <a:endParaRPr lang="zh-CN" altLang="en-US" sz="2800" b="1" dirty="0">
                <a:solidFill>
                  <a:schemeClr val="bg1"/>
                </a:solidFill>
                <a:latin typeface="+mj-lt"/>
                <a:ea typeface="方正兰亭超细黑简体" panose="02000000000000000000" pitchFamily="2" charset="-122"/>
              </a:endParaRPr>
            </a:p>
          </p:txBody>
        </p:sp>
      </p:grpSp>
      <p:grpSp>
        <p:nvGrpSpPr>
          <p:cNvPr id="53" name="组合 23">
            <a:extLst>
              <a:ext uri="{FF2B5EF4-FFF2-40B4-BE49-F238E27FC236}">
                <a16:creationId xmlns:a16="http://schemas.microsoft.com/office/drawing/2014/main" id="{BA5E21B4-4EA0-F0D6-B462-080C6724C11F}"/>
              </a:ext>
            </a:extLst>
          </p:cNvPr>
          <p:cNvGrpSpPr/>
          <p:nvPr/>
        </p:nvGrpSpPr>
        <p:grpSpPr>
          <a:xfrm>
            <a:off x="2279576" y="2241302"/>
            <a:ext cx="674608" cy="674608"/>
            <a:chOff x="5633937" y="2282993"/>
            <a:chExt cx="674608" cy="674608"/>
          </a:xfrm>
        </p:grpSpPr>
        <p:sp>
          <p:nvSpPr>
            <p:cNvPr id="54" name="椭圆 24">
              <a:extLst>
                <a:ext uri="{FF2B5EF4-FFF2-40B4-BE49-F238E27FC236}">
                  <a16:creationId xmlns:a16="http://schemas.microsoft.com/office/drawing/2014/main" id="{4D0783E9-C099-1905-7F5B-4AFB77DF34CB}"/>
                </a:ext>
              </a:extLst>
            </p:cNvPr>
            <p:cNvSpPr>
              <a:spLocks noChangeAspect="1"/>
            </p:cNvSpPr>
            <p:nvPr/>
          </p:nvSpPr>
          <p:spPr>
            <a:xfrm>
              <a:off x="5633937" y="2282993"/>
              <a:ext cx="674608" cy="674608"/>
            </a:xfrm>
            <a:prstGeom prst="ellipse">
              <a:avLst/>
            </a:prstGeom>
            <a:blipFill>
              <a:blip r:embed="rId2"/>
              <a:stretch>
                <a:fillRect/>
              </a:stretch>
            </a:blip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55" name="文本框 25">
              <a:extLst>
                <a:ext uri="{FF2B5EF4-FFF2-40B4-BE49-F238E27FC236}">
                  <a16:creationId xmlns:a16="http://schemas.microsoft.com/office/drawing/2014/main" id="{42C16F04-A490-D5A3-41D4-C303A9A83721}"/>
                </a:ext>
              </a:extLst>
            </p:cNvPr>
            <p:cNvSpPr txBox="1"/>
            <p:nvPr/>
          </p:nvSpPr>
          <p:spPr>
            <a:xfrm>
              <a:off x="5748147" y="2340947"/>
              <a:ext cx="453970" cy="523220"/>
            </a:xfrm>
            <a:prstGeom prst="rect">
              <a:avLst/>
            </a:prstGeom>
            <a:noFill/>
            <a:effectLst/>
          </p:spPr>
          <p:txBody>
            <a:bodyPr wrap="none" rtlCol="0">
              <a:spAutoFit/>
            </a:bodyPr>
            <a:lstStyle/>
            <a:p>
              <a:pPr algn="ctr"/>
              <a:r>
                <a:rPr lang="en-US" altLang="zh-CN" sz="2800" b="1">
                  <a:solidFill>
                    <a:srgbClr val="FDFDFD"/>
                  </a:solidFill>
                  <a:latin typeface="+mj-lt"/>
                  <a:ea typeface="方正兰亭超细黑简体" panose="02000000000000000000" pitchFamily="2" charset="-122"/>
                </a:rPr>
                <a:t>A</a:t>
              </a:r>
              <a:endParaRPr lang="zh-CN" altLang="en-US" sz="2800" b="1" dirty="0">
                <a:solidFill>
                  <a:srgbClr val="FDFDFD"/>
                </a:solidFill>
                <a:latin typeface="+mj-lt"/>
                <a:ea typeface="方正兰亭超细黑简体" panose="02000000000000000000" pitchFamily="2" charset="-122"/>
              </a:endParaRPr>
            </a:p>
          </p:txBody>
        </p:sp>
      </p:grpSp>
      <p:sp>
        <p:nvSpPr>
          <p:cNvPr id="57" name="TextBox 56">
            <a:extLst>
              <a:ext uri="{FF2B5EF4-FFF2-40B4-BE49-F238E27FC236}">
                <a16:creationId xmlns:a16="http://schemas.microsoft.com/office/drawing/2014/main" id="{07E66112-B174-FFF9-7AC0-27FBD0131FB7}"/>
              </a:ext>
            </a:extLst>
          </p:cNvPr>
          <p:cNvSpPr txBox="1"/>
          <p:nvPr/>
        </p:nvSpPr>
        <p:spPr>
          <a:xfrm>
            <a:off x="3702208" y="2309842"/>
            <a:ext cx="8245845" cy="494751"/>
          </a:xfrm>
          <a:prstGeom prst="rect">
            <a:avLst/>
          </a:prstGeom>
          <a:noFill/>
        </p:spPr>
        <p:txBody>
          <a:bodyPr wrap="square">
            <a:spAutoFit/>
          </a:bodyPr>
          <a:lstStyle>
            <a:defPPr>
              <a:defRPr lang="en-US"/>
            </a:defPPr>
            <a:lvl1pPr>
              <a:lnSpc>
                <a:spcPct val="120000"/>
              </a:lnSpc>
              <a:defRPr sz="2400" b="1"/>
            </a:lvl1pPr>
          </a:lstStyle>
          <a:p>
            <a:r>
              <a:rPr lang="vi-VN" b="0"/>
              <a:t>dự đoán, ngăn ngừa các bệnh do đột biến gene.</a:t>
            </a:r>
            <a:endParaRPr lang="en-US" b="0"/>
          </a:p>
        </p:txBody>
      </p:sp>
      <p:sp>
        <p:nvSpPr>
          <p:cNvPr id="59" name="TextBox 58">
            <a:extLst>
              <a:ext uri="{FF2B5EF4-FFF2-40B4-BE49-F238E27FC236}">
                <a16:creationId xmlns:a16="http://schemas.microsoft.com/office/drawing/2014/main" id="{98A277BE-BBB0-577C-3EAF-8E8462918899}"/>
              </a:ext>
            </a:extLst>
          </p:cNvPr>
          <p:cNvSpPr txBox="1"/>
          <p:nvPr/>
        </p:nvSpPr>
        <p:spPr>
          <a:xfrm>
            <a:off x="3702209" y="3340193"/>
            <a:ext cx="8236142" cy="494751"/>
          </a:xfrm>
          <a:prstGeom prst="rect">
            <a:avLst/>
          </a:prstGeom>
          <a:noFill/>
        </p:spPr>
        <p:txBody>
          <a:bodyPr wrap="square">
            <a:spAutoFit/>
          </a:bodyPr>
          <a:lstStyle>
            <a:defPPr>
              <a:defRPr lang="en-US"/>
            </a:defPPr>
            <a:lvl1pPr>
              <a:lnSpc>
                <a:spcPct val="120000"/>
              </a:lnSpc>
              <a:defRPr sz="2400" b="0"/>
            </a:lvl1pPr>
          </a:lstStyle>
          <a:p>
            <a:r>
              <a:rPr lang="vi-VN"/>
              <a:t>dự đoán, ngăn ngừa các bệnh do đột biến nhiễm sắc thể.</a:t>
            </a:r>
            <a:endParaRPr lang="en-US"/>
          </a:p>
        </p:txBody>
      </p:sp>
      <p:sp>
        <p:nvSpPr>
          <p:cNvPr id="61" name="TextBox 60">
            <a:extLst>
              <a:ext uri="{FF2B5EF4-FFF2-40B4-BE49-F238E27FC236}">
                <a16:creationId xmlns:a16="http://schemas.microsoft.com/office/drawing/2014/main" id="{2CA4481A-200F-8E30-18E3-186C7045577A}"/>
              </a:ext>
            </a:extLst>
          </p:cNvPr>
          <p:cNvSpPr txBox="1"/>
          <p:nvPr/>
        </p:nvSpPr>
        <p:spPr>
          <a:xfrm>
            <a:off x="3696983" y="4191368"/>
            <a:ext cx="8154432" cy="937949"/>
          </a:xfrm>
          <a:prstGeom prst="rect">
            <a:avLst/>
          </a:prstGeom>
          <a:noFill/>
        </p:spPr>
        <p:txBody>
          <a:bodyPr wrap="square">
            <a:spAutoFit/>
          </a:bodyPr>
          <a:lstStyle>
            <a:defPPr>
              <a:defRPr lang="en-US"/>
            </a:defPPr>
            <a:lvl1pPr>
              <a:lnSpc>
                <a:spcPct val="120000"/>
              </a:lnSpc>
              <a:defRPr sz="2400" b="0"/>
            </a:lvl1pPr>
          </a:lstStyle>
          <a:p>
            <a:r>
              <a:rPr lang="vi-VN"/>
              <a:t>dự đoán, ngăn ngừa hậu quả của các khuyết tật di truyền ở người</a:t>
            </a:r>
            <a:r>
              <a:rPr lang="en-US"/>
              <a:t>.</a:t>
            </a:r>
          </a:p>
        </p:txBody>
      </p:sp>
      <p:sp>
        <p:nvSpPr>
          <p:cNvPr id="63" name="TextBox 62">
            <a:extLst>
              <a:ext uri="{FF2B5EF4-FFF2-40B4-BE49-F238E27FC236}">
                <a16:creationId xmlns:a16="http://schemas.microsoft.com/office/drawing/2014/main" id="{8C387739-4BB6-CC31-7C2E-5845CC402429}"/>
              </a:ext>
            </a:extLst>
          </p:cNvPr>
          <p:cNvSpPr txBox="1"/>
          <p:nvPr/>
        </p:nvSpPr>
        <p:spPr>
          <a:xfrm>
            <a:off x="3696982" y="5379739"/>
            <a:ext cx="8303673" cy="494751"/>
          </a:xfrm>
          <a:prstGeom prst="rect">
            <a:avLst/>
          </a:prstGeom>
          <a:noFill/>
        </p:spPr>
        <p:txBody>
          <a:bodyPr wrap="square">
            <a:spAutoFit/>
          </a:bodyPr>
          <a:lstStyle>
            <a:defPPr>
              <a:defRPr lang="en-US"/>
            </a:defPPr>
            <a:lvl1pPr>
              <a:lnSpc>
                <a:spcPct val="120000"/>
              </a:lnSpc>
              <a:defRPr sz="2400" b="0"/>
            </a:lvl1pPr>
          </a:lstStyle>
          <a:p>
            <a:r>
              <a:rPr lang="vi-VN"/>
              <a:t>dự đoán, ngăn ngừa các tác nhân gây bệnh, tật di truyền</a:t>
            </a:r>
            <a:r>
              <a:rPr lang="en-US"/>
              <a:t>.</a:t>
            </a:r>
          </a:p>
        </p:txBody>
      </p:sp>
      <p:sp>
        <p:nvSpPr>
          <p:cNvPr id="64" name="文本框 54">
            <a:extLst>
              <a:ext uri="{FF2B5EF4-FFF2-40B4-BE49-F238E27FC236}">
                <a16:creationId xmlns:a16="http://schemas.microsoft.com/office/drawing/2014/main" id="{C17A2DD8-CA9E-63A5-DAC1-043BB81D319F}"/>
              </a:ext>
            </a:extLst>
          </p:cNvPr>
          <p:cNvSpPr txBox="1"/>
          <p:nvPr/>
        </p:nvSpPr>
        <p:spPr>
          <a:xfrm flipH="1">
            <a:off x="-14978" y="3567550"/>
            <a:ext cx="1152130" cy="1107996"/>
          </a:xfrm>
          <a:prstGeom prst="rect">
            <a:avLst/>
          </a:prstGeom>
          <a:noFill/>
          <a:effectLst/>
        </p:spPr>
        <p:txBody>
          <a:bodyPr wrap="square" rtlCol="0">
            <a:spAutoFit/>
          </a:bodyPr>
          <a:lstStyle/>
          <a:p>
            <a:pPr algn="ctr"/>
            <a:r>
              <a:rPr lang="en-US" altLang="zh-CN" sz="6600" b="1">
                <a:solidFill>
                  <a:srgbClr val="C00000"/>
                </a:solidFill>
                <a:latin typeface="Arial" panose="020B0604020202020204" pitchFamily="34" charset="0"/>
                <a:ea typeface="方正姚体" panose="02010601030101010101" pitchFamily="2" charset="-122"/>
                <a:cs typeface="Arial" panose="020B0604020202020204" pitchFamily="34" charset="0"/>
              </a:rPr>
              <a:t>C</a:t>
            </a:r>
            <a:endParaRPr lang="zh-CN" altLang="en-US" sz="6600" b="1" dirty="0">
              <a:solidFill>
                <a:srgbClr val="C00000"/>
              </a:solidFill>
              <a:latin typeface="Arial" panose="020B0604020202020204" pitchFamily="34" charset="0"/>
              <a:ea typeface="方正姚体" panose="02010601030101010101" pitchFamily="2" charset="-122"/>
              <a:cs typeface="Arial" panose="020B0604020202020204" pitchFamily="34" charset="0"/>
            </a:endParaRPr>
          </a:p>
        </p:txBody>
      </p:sp>
    </p:spTree>
    <p:extLst>
      <p:ext uri="{BB962C8B-B14F-4D97-AF65-F5344CB8AC3E}">
        <p14:creationId xmlns:p14="http://schemas.microsoft.com/office/powerpoint/2010/main" val="31968215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childTnLst>
                                </p:cTn>
                              </p:par>
                              <p:par>
                                <p:cTn id="8" presetID="10" presetClass="entr" presetSubtype="0" fill="hold" nodeType="withEffect">
                                  <p:stCondLst>
                                    <p:cond delay="250"/>
                                  </p:stCondLst>
                                  <p:childTnLst>
                                    <p:set>
                                      <p:cBhvr>
                                        <p:cTn id="9" dur="1" fill="hold">
                                          <p:stCondLst>
                                            <p:cond delay="0"/>
                                          </p:stCondLst>
                                        </p:cTn>
                                        <p:tgtEl>
                                          <p:spTgt spid="50"/>
                                        </p:tgtEl>
                                        <p:attrNameLst>
                                          <p:attrName>style.visibility</p:attrName>
                                        </p:attrNameLst>
                                      </p:cBhvr>
                                      <p:to>
                                        <p:strVal val="visible"/>
                                      </p:to>
                                    </p:set>
                                    <p:animEffect transition="in" filter="fade">
                                      <p:cBhvr>
                                        <p:cTn id="10" dur="500"/>
                                        <p:tgtEl>
                                          <p:spTgt spid="50"/>
                                        </p:tgtEl>
                                      </p:cBhvr>
                                    </p:animEffect>
                                  </p:childTnLst>
                                </p:cTn>
                              </p:par>
                              <p:par>
                                <p:cTn id="11" presetID="10" presetClass="entr" presetSubtype="0" fill="hold" nodeType="withEffect">
                                  <p:stCondLst>
                                    <p:cond delay="500"/>
                                  </p:stCondLst>
                                  <p:childTnLst>
                                    <p:set>
                                      <p:cBhvr>
                                        <p:cTn id="12" dur="1" fill="hold">
                                          <p:stCondLst>
                                            <p:cond delay="0"/>
                                          </p:stCondLst>
                                        </p:cTn>
                                        <p:tgtEl>
                                          <p:spTgt spid="47"/>
                                        </p:tgtEl>
                                        <p:attrNameLst>
                                          <p:attrName>style.visibility</p:attrName>
                                        </p:attrNameLst>
                                      </p:cBhvr>
                                      <p:to>
                                        <p:strVal val="visible"/>
                                      </p:to>
                                    </p:set>
                                    <p:animEffect transition="in" filter="fade">
                                      <p:cBhvr>
                                        <p:cTn id="13" dur="500"/>
                                        <p:tgtEl>
                                          <p:spTgt spid="47"/>
                                        </p:tgtEl>
                                      </p:cBhvr>
                                    </p:animEffect>
                                  </p:childTnLst>
                                </p:cTn>
                              </p:par>
                              <p:par>
                                <p:cTn id="14" presetID="10" presetClass="entr" presetSubtype="0" fill="hold" nodeType="withEffect">
                                  <p:stCondLst>
                                    <p:cond delay="750"/>
                                  </p:stCondLst>
                                  <p:childTnLst>
                                    <p:set>
                                      <p:cBhvr>
                                        <p:cTn id="15" dur="1" fill="hold">
                                          <p:stCondLst>
                                            <p:cond delay="0"/>
                                          </p:stCondLst>
                                        </p:cTn>
                                        <p:tgtEl>
                                          <p:spTgt spid="44"/>
                                        </p:tgtEl>
                                        <p:attrNameLst>
                                          <p:attrName>style.visibility</p:attrName>
                                        </p:attrNameLst>
                                      </p:cBhvr>
                                      <p:to>
                                        <p:strVal val="visible"/>
                                      </p:to>
                                    </p:set>
                                    <p:animEffect transition="in" filter="fade">
                                      <p:cBhvr>
                                        <p:cTn id="16" dur="500"/>
                                        <p:tgtEl>
                                          <p:spTgt spid="44"/>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64"/>
                                        </p:tgtEl>
                                        <p:attrNameLst>
                                          <p:attrName>style.visibility</p:attrName>
                                        </p:attrNameLst>
                                      </p:cBhvr>
                                      <p:to>
                                        <p:strVal val="visible"/>
                                      </p:to>
                                    </p:set>
                                    <p:animEffect transition="in" filter="barn(inVertical)">
                                      <p:cBhvr>
                                        <p:cTn id="21"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A05AB6DB-88A5-5687-920C-278AD710BB23}"/>
              </a:ext>
            </a:extLst>
          </p:cNvPr>
          <p:cNvSpPr txBox="1"/>
          <p:nvPr/>
        </p:nvSpPr>
        <p:spPr>
          <a:xfrm>
            <a:off x="551382" y="227360"/>
            <a:ext cx="11521281" cy="1078950"/>
          </a:xfrm>
          <a:prstGeom prst="rect">
            <a:avLst/>
          </a:prstGeom>
          <a:noFill/>
        </p:spPr>
        <p:txBody>
          <a:bodyPr wrap="square">
            <a:spAutoFit/>
          </a:bodyPr>
          <a:lstStyle>
            <a:defPPr>
              <a:defRPr lang="en-US"/>
            </a:defPPr>
            <a:lvl1pPr>
              <a:lnSpc>
                <a:spcPct val="120000"/>
              </a:lnSpc>
              <a:defRPr sz="2400" b="1"/>
            </a:lvl1pPr>
          </a:lstStyle>
          <a:p>
            <a:r>
              <a:rPr lang="vi-VN" sz="2800" dirty="0">
                <a:solidFill>
                  <a:srgbClr val="FF0000"/>
                </a:solidFill>
              </a:rPr>
              <a:t>Câu </a:t>
            </a:r>
            <a:r>
              <a:rPr lang="en-US" sz="2800" dirty="0">
                <a:solidFill>
                  <a:srgbClr val="FF0000"/>
                </a:solidFill>
              </a:rPr>
              <a:t>8</a:t>
            </a:r>
            <a:r>
              <a:rPr lang="vi-VN" sz="2800" dirty="0">
                <a:solidFill>
                  <a:srgbClr val="FF0000"/>
                </a:solidFill>
              </a:rPr>
              <a:t>. Một cặp đôi bình thường được sinh ra từ hai gia đình đều có bố bị câm điếc bẩm sinh. Sự tư vấn nào là không phù hợp?</a:t>
            </a:r>
            <a:endParaRPr lang="en-US" sz="2800" dirty="0">
              <a:solidFill>
                <a:srgbClr val="FF0000"/>
              </a:solidFill>
            </a:endParaRPr>
          </a:p>
        </p:txBody>
      </p:sp>
      <p:sp>
        <p:nvSpPr>
          <p:cNvPr id="30" name="任意多边形 27">
            <a:extLst>
              <a:ext uri="{FF2B5EF4-FFF2-40B4-BE49-F238E27FC236}">
                <a16:creationId xmlns:a16="http://schemas.microsoft.com/office/drawing/2014/main" id="{F8FAEE48-D7BD-FFB9-BF4B-B1A9B7487AA9}"/>
              </a:ext>
            </a:extLst>
          </p:cNvPr>
          <p:cNvSpPr/>
          <p:nvPr/>
        </p:nvSpPr>
        <p:spPr>
          <a:xfrm>
            <a:off x="-1084250" y="2125454"/>
            <a:ext cx="4695045" cy="1873220"/>
          </a:xfrm>
          <a:custGeom>
            <a:avLst/>
            <a:gdLst>
              <a:gd name="connsiteX0" fmla="*/ 1628463 w 4008766"/>
              <a:gd name="connsiteY0" fmla="*/ 0 h 1599410"/>
              <a:gd name="connsiteX1" fmla="*/ 1646822 w 4008766"/>
              <a:gd name="connsiteY1" fmla="*/ 0 h 1599410"/>
              <a:gd name="connsiteX2" fmla="*/ 3601835 w 4008766"/>
              <a:gd name="connsiteY2" fmla="*/ 0 h 1599410"/>
              <a:gd name="connsiteX3" fmla="*/ 4008766 w 4008766"/>
              <a:gd name="connsiteY3" fmla="*/ 406932 h 1599410"/>
              <a:gd name="connsiteX4" fmla="*/ 3601835 w 4008766"/>
              <a:gd name="connsiteY4" fmla="*/ 813863 h 1599410"/>
              <a:gd name="connsiteX5" fmla="*/ 3067145 w 4008766"/>
              <a:gd name="connsiteY5" fmla="*/ 813863 h 1599410"/>
              <a:gd name="connsiteX6" fmla="*/ 3067145 w 4008766"/>
              <a:gd name="connsiteY6" fmla="*/ 813864 h 1599410"/>
              <a:gd name="connsiteX7" fmla="*/ 1210565 w 4008766"/>
              <a:gd name="connsiteY7" fmla="*/ 813864 h 1599410"/>
              <a:gd name="connsiteX8" fmla="*/ 1210539 w 4008766"/>
              <a:gd name="connsiteY8" fmla="*/ 813855 h 1599410"/>
              <a:gd name="connsiteX9" fmla="*/ 931442 w 4008766"/>
              <a:gd name="connsiteY9" fmla="*/ 771659 h 1599410"/>
              <a:gd name="connsiteX10" fmla="*/ 11958 w 4008766"/>
              <a:gd name="connsiteY10" fmla="*/ 1521060 h 1599410"/>
              <a:gd name="connsiteX11" fmla="*/ 0 w 4008766"/>
              <a:gd name="connsiteY11" fmla="*/ 1599410 h 1599410"/>
              <a:gd name="connsiteX12" fmla="*/ 5994 w 4008766"/>
              <a:gd name="connsiteY12" fmla="*/ 1480707 h 1599410"/>
              <a:gd name="connsiteX13" fmla="*/ 1488592 w 4008766"/>
              <a:gd name="connsiteY13" fmla="*/ 7492 h 1599410"/>
              <a:gd name="connsiteX14" fmla="*/ 1628463 w 4008766"/>
              <a:gd name="connsiteY14" fmla="*/ 869 h 1599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008766" h="1599410">
                <a:moveTo>
                  <a:pt x="1628463" y="0"/>
                </a:moveTo>
                <a:lnTo>
                  <a:pt x="1646822" y="0"/>
                </a:lnTo>
                <a:lnTo>
                  <a:pt x="3601835" y="0"/>
                </a:lnTo>
                <a:lnTo>
                  <a:pt x="4008766" y="406932"/>
                </a:lnTo>
                <a:lnTo>
                  <a:pt x="3601835" y="813863"/>
                </a:lnTo>
                <a:lnTo>
                  <a:pt x="3067145" y="813863"/>
                </a:lnTo>
                <a:lnTo>
                  <a:pt x="3067145" y="813864"/>
                </a:lnTo>
                <a:lnTo>
                  <a:pt x="1210565" y="813864"/>
                </a:lnTo>
                <a:lnTo>
                  <a:pt x="1210539" y="813855"/>
                </a:lnTo>
                <a:cubicBezTo>
                  <a:pt x="1122372" y="786432"/>
                  <a:pt x="1028632" y="771659"/>
                  <a:pt x="931442" y="771659"/>
                </a:cubicBezTo>
                <a:cubicBezTo>
                  <a:pt x="477888" y="771659"/>
                  <a:pt x="99475" y="1093378"/>
                  <a:pt x="11958" y="1521060"/>
                </a:cubicBezTo>
                <a:lnTo>
                  <a:pt x="0" y="1599410"/>
                </a:lnTo>
                <a:lnTo>
                  <a:pt x="5994" y="1480707"/>
                </a:lnTo>
                <a:cubicBezTo>
                  <a:pt x="85178" y="700997"/>
                  <a:pt x="707462" y="81841"/>
                  <a:pt x="1488592" y="7492"/>
                </a:cubicBezTo>
                <a:lnTo>
                  <a:pt x="1628463" y="869"/>
                </a:lnTo>
                <a:close/>
              </a:path>
            </a:pathLst>
          </a:custGeom>
          <a:blipFill>
            <a:blip r:embed="rId2"/>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五边形 30">
            <a:extLst>
              <a:ext uri="{FF2B5EF4-FFF2-40B4-BE49-F238E27FC236}">
                <a16:creationId xmlns:a16="http://schemas.microsoft.com/office/drawing/2014/main" id="{0CD8D1E7-1204-350B-8A12-02376271088B}"/>
              </a:ext>
            </a:extLst>
          </p:cNvPr>
          <p:cNvSpPr/>
          <p:nvPr/>
        </p:nvSpPr>
        <p:spPr>
          <a:xfrm>
            <a:off x="225327" y="3078647"/>
            <a:ext cx="3418422" cy="1054464"/>
          </a:xfrm>
          <a:prstGeom prst="homePlate">
            <a:avLst/>
          </a:prstGeom>
          <a:blipFill>
            <a:blip r:embed="rId3"/>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36" name="五边形 33">
            <a:extLst>
              <a:ext uri="{FF2B5EF4-FFF2-40B4-BE49-F238E27FC236}">
                <a16:creationId xmlns:a16="http://schemas.microsoft.com/office/drawing/2014/main" id="{5F583039-F737-C0D7-2D9E-6F8F1152B425}"/>
              </a:ext>
            </a:extLst>
          </p:cNvPr>
          <p:cNvSpPr/>
          <p:nvPr/>
        </p:nvSpPr>
        <p:spPr>
          <a:xfrm>
            <a:off x="225327" y="4133111"/>
            <a:ext cx="3418422" cy="1054464"/>
          </a:xfrm>
          <a:prstGeom prst="homePlate">
            <a:avLst/>
          </a:prstGeom>
          <a:blipFill>
            <a:blip r:embed="rId2"/>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39" name="任意多边形 36">
            <a:extLst>
              <a:ext uri="{FF2B5EF4-FFF2-40B4-BE49-F238E27FC236}">
                <a16:creationId xmlns:a16="http://schemas.microsoft.com/office/drawing/2014/main" id="{0FC6A8E7-3E99-962E-0FEA-AE450D7680EA}"/>
              </a:ext>
            </a:extLst>
          </p:cNvPr>
          <p:cNvSpPr/>
          <p:nvPr/>
        </p:nvSpPr>
        <p:spPr>
          <a:xfrm flipV="1">
            <a:off x="-1088713" y="4265831"/>
            <a:ext cx="4699508" cy="1873220"/>
          </a:xfrm>
          <a:custGeom>
            <a:avLst/>
            <a:gdLst>
              <a:gd name="connsiteX0" fmla="*/ 0 w 4012577"/>
              <a:gd name="connsiteY0" fmla="*/ 1599410 h 1599410"/>
              <a:gd name="connsiteX1" fmla="*/ 11958 w 4012577"/>
              <a:gd name="connsiteY1" fmla="*/ 1521060 h 1599410"/>
              <a:gd name="connsiteX2" fmla="*/ 931442 w 4012577"/>
              <a:gd name="connsiteY2" fmla="*/ 771659 h 1599410"/>
              <a:gd name="connsiteX3" fmla="*/ 1210539 w 4012577"/>
              <a:gd name="connsiteY3" fmla="*/ 813855 h 1599410"/>
              <a:gd name="connsiteX4" fmla="*/ 1210565 w 4012577"/>
              <a:gd name="connsiteY4" fmla="*/ 813864 h 1599410"/>
              <a:gd name="connsiteX5" fmla="*/ 1576005 w 4012577"/>
              <a:gd name="connsiteY5" fmla="*/ 813864 h 1599410"/>
              <a:gd name="connsiteX6" fmla="*/ 3067145 w 4012577"/>
              <a:gd name="connsiteY6" fmla="*/ 813864 h 1599410"/>
              <a:gd name="connsiteX7" fmla="*/ 3605646 w 4012577"/>
              <a:gd name="connsiteY7" fmla="*/ 813864 h 1599410"/>
              <a:gd name="connsiteX8" fmla="*/ 4012577 w 4012577"/>
              <a:gd name="connsiteY8" fmla="*/ 406933 h 1599410"/>
              <a:gd name="connsiteX9" fmla="*/ 3605646 w 4012577"/>
              <a:gd name="connsiteY9" fmla="*/ 1 h 1599410"/>
              <a:gd name="connsiteX10" fmla="*/ 1646838 w 4012577"/>
              <a:gd name="connsiteY10" fmla="*/ 1 h 1599410"/>
              <a:gd name="connsiteX11" fmla="*/ 1646822 w 4012577"/>
              <a:gd name="connsiteY11" fmla="*/ 0 h 1599410"/>
              <a:gd name="connsiteX12" fmla="*/ 1646801 w 4012577"/>
              <a:gd name="connsiteY12" fmla="*/ 1 h 1599410"/>
              <a:gd name="connsiteX13" fmla="*/ 1576005 w 4012577"/>
              <a:gd name="connsiteY13" fmla="*/ 1 h 1599410"/>
              <a:gd name="connsiteX14" fmla="*/ 1576005 w 4012577"/>
              <a:gd name="connsiteY14" fmla="*/ 3353 h 1599410"/>
              <a:gd name="connsiteX15" fmla="*/ 1488592 w 4012577"/>
              <a:gd name="connsiteY15" fmla="*/ 7492 h 1599410"/>
              <a:gd name="connsiteX16" fmla="*/ 5994 w 4012577"/>
              <a:gd name="connsiteY16" fmla="*/ 1480707 h 1599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12577" h="1599410">
                <a:moveTo>
                  <a:pt x="0" y="1599410"/>
                </a:moveTo>
                <a:lnTo>
                  <a:pt x="11958" y="1521060"/>
                </a:lnTo>
                <a:cubicBezTo>
                  <a:pt x="99475" y="1093378"/>
                  <a:pt x="477888" y="771659"/>
                  <a:pt x="931442" y="771659"/>
                </a:cubicBezTo>
                <a:cubicBezTo>
                  <a:pt x="1028632" y="771659"/>
                  <a:pt x="1122372" y="786432"/>
                  <a:pt x="1210539" y="813855"/>
                </a:cubicBezTo>
                <a:lnTo>
                  <a:pt x="1210565" y="813864"/>
                </a:lnTo>
                <a:lnTo>
                  <a:pt x="1576005" y="813864"/>
                </a:lnTo>
                <a:lnTo>
                  <a:pt x="3067145" y="813864"/>
                </a:lnTo>
                <a:lnTo>
                  <a:pt x="3605646" y="813864"/>
                </a:lnTo>
                <a:lnTo>
                  <a:pt x="4012577" y="406933"/>
                </a:lnTo>
                <a:lnTo>
                  <a:pt x="3605646" y="1"/>
                </a:lnTo>
                <a:lnTo>
                  <a:pt x="1646838" y="1"/>
                </a:lnTo>
                <a:lnTo>
                  <a:pt x="1646822" y="0"/>
                </a:lnTo>
                <a:lnTo>
                  <a:pt x="1646801" y="1"/>
                </a:lnTo>
                <a:lnTo>
                  <a:pt x="1576005" y="1"/>
                </a:lnTo>
                <a:lnTo>
                  <a:pt x="1576005" y="3353"/>
                </a:lnTo>
                <a:lnTo>
                  <a:pt x="1488592" y="7492"/>
                </a:lnTo>
                <a:cubicBezTo>
                  <a:pt x="707462" y="81841"/>
                  <a:pt x="85178" y="700997"/>
                  <a:pt x="5994" y="1480707"/>
                </a:cubicBezTo>
                <a:close/>
              </a:path>
            </a:pathLst>
          </a:custGeom>
          <a:blipFill>
            <a:blip r:embed="rId3"/>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椭圆 39">
            <a:extLst>
              <a:ext uri="{FF2B5EF4-FFF2-40B4-BE49-F238E27FC236}">
                <a16:creationId xmlns:a16="http://schemas.microsoft.com/office/drawing/2014/main" id="{CCD76C8D-151C-8929-27E9-4651EE725AD9}"/>
              </a:ext>
            </a:extLst>
          </p:cNvPr>
          <p:cNvSpPr>
            <a:spLocks noChangeAspect="1"/>
          </p:cNvSpPr>
          <p:nvPr/>
        </p:nvSpPr>
        <p:spPr>
          <a:xfrm>
            <a:off x="-1102883" y="2994710"/>
            <a:ext cx="2276802" cy="2276802"/>
          </a:xfrm>
          <a:prstGeom prst="ellipse">
            <a:avLst/>
          </a:prstGeom>
          <a:gradFill>
            <a:gsLst>
              <a:gs pos="0">
                <a:srgbClr val="E2E2E2"/>
              </a:gs>
              <a:gs pos="100000">
                <a:schemeClr val="bg1"/>
              </a:gs>
            </a:gsLst>
            <a:lin ang="3600000" scaled="0"/>
          </a:gra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4" name="组合 12">
            <a:extLst>
              <a:ext uri="{FF2B5EF4-FFF2-40B4-BE49-F238E27FC236}">
                <a16:creationId xmlns:a16="http://schemas.microsoft.com/office/drawing/2014/main" id="{F2F401FB-C6DE-E541-9675-069AA6E8F806}"/>
              </a:ext>
            </a:extLst>
          </p:cNvPr>
          <p:cNvGrpSpPr/>
          <p:nvPr/>
        </p:nvGrpSpPr>
        <p:grpSpPr>
          <a:xfrm>
            <a:off x="2279576" y="5374982"/>
            <a:ext cx="674608" cy="674608"/>
            <a:chOff x="5633937" y="5416673"/>
            <a:chExt cx="674608" cy="674608"/>
          </a:xfrm>
        </p:grpSpPr>
        <p:sp>
          <p:nvSpPr>
            <p:cNvPr id="45" name="椭圆 13">
              <a:extLst>
                <a:ext uri="{FF2B5EF4-FFF2-40B4-BE49-F238E27FC236}">
                  <a16:creationId xmlns:a16="http://schemas.microsoft.com/office/drawing/2014/main" id="{B2713F9F-7499-AD52-5A65-96F6F220C6FA}"/>
                </a:ext>
              </a:extLst>
            </p:cNvPr>
            <p:cNvSpPr>
              <a:spLocks noChangeAspect="1"/>
            </p:cNvSpPr>
            <p:nvPr/>
          </p:nvSpPr>
          <p:spPr>
            <a:xfrm>
              <a:off x="5633937" y="5416673"/>
              <a:ext cx="674608" cy="674608"/>
            </a:xfrm>
            <a:prstGeom prst="ellipse">
              <a:avLst/>
            </a:prstGeom>
            <a:blipFill>
              <a:blip r:embed="rId3"/>
              <a:stretch>
                <a:fillRect/>
              </a:stretch>
            </a:blip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46" name="文本框 14">
              <a:extLst>
                <a:ext uri="{FF2B5EF4-FFF2-40B4-BE49-F238E27FC236}">
                  <a16:creationId xmlns:a16="http://schemas.microsoft.com/office/drawing/2014/main" id="{73545A65-290D-EC5A-91E1-05D0FC3146E7}"/>
                </a:ext>
              </a:extLst>
            </p:cNvPr>
            <p:cNvSpPr txBox="1"/>
            <p:nvPr/>
          </p:nvSpPr>
          <p:spPr>
            <a:xfrm>
              <a:off x="5779591" y="5492367"/>
              <a:ext cx="444352" cy="523220"/>
            </a:xfrm>
            <a:prstGeom prst="rect">
              <a:avLst/>
            </a:prstGeom>
            <a:noFill/>
            <a:effectLst/>
          </p:spPr>
          <p:txBody>
            <a:bodyPr wrap="none" rtlCol="0">
              <a:spAutoFit/>
            </a:bodyPr>
            <a:lstStyle/>
            <a:p>
              <a:pPr algn="ctr"/>
              <a:r>
                <a:rPr lang="en-US" altLang="zh-CN" sz="2800" b="1">
                  <a:solidFill>
                    <a:schemeClr val="bg1"/>
                  </a:solidFill>
                  <a:latin typeface="+mj-lt"/>
                  <a:ea typeface="方正兰亭超细黑简体" panose="02000000000000000000" pitchFamily="2" charset="-122"/>
                </a:rPr>
                <a:t>D</a:t>
              </a:r>
              <a:endParaRPr lang="zh-CN" altLang="en-US" sz="2800" b="1" dirty="0">
                <a:solidFill>
                  <a:schemeClr val="bg1"/>
                </a:solidFill>
                <a:latin typeface="+mj-lt"/>
                <a:ea typeface="方正兰亭超细黑简体" panose="02000000000000000000" pitchFamily="2" charset="-122"/>
              </a:endParaRPr>
            </a:p>
          </p:txBody>
        </p:sp>
      </p:grpSp>
      <p:grpSp>
        <p:nvGrpSpPr>
          <p:cNvPr id="47" name="组合 15">
            <a:extLst>
              <a:ext uri="{FF2B5EF4-FFF2-40B4-BE49-F238E27FC236}">
                <a16:creationId xmlns:a16="http://schemas.microsoft.com/office/drawing/2014/main" id="{0A48558B-DE39-EA15-54EA-04636E21DB24}"/>
              </a:ext>
            </a:extLst>
          </p:cNvPr>
          <p:cNvGrpSpPr/>
          <p:nvPr/>
        </p:nvGrpSpPr>
        <p:grpSpPr>
          <a:xfrm>
            <a:off x="2279576" y="4311734"/>
            <a:ext cx="674608" cy="674608"/>
            <a:chOff x="5633937" y="4353425"/>
            <a:chExt cx="674608" cy="674608"/>
          </a:xfrm>
        </p:grpSpPr>
        <p:sp>
          <p:nvSpPr>
            <p:cNvPr id="48" name="椭圆 16">
              <a:extLst>
                <a:ext uri="{FF2B5EF4-FFF2-40B4-BE49-F238E27FC236}">
                  <a16:creationId xmlns:a16="http://schemas.microsoft.com/office/drawing/2014/main" id="{1732B52E-EC2C-D900-2B0C-D48B97EEB755}"/>
                </a:ext>
              </a:extLst>
            </p:cNvPr>
            <p:cNvSpPr>
              <a:spLocks noChangeAspect="1"/>
            </p:cNvSpPr>
            <p:nvPr/>
          </p:nvSpPr>
          <p:spPr>
            <a:xfrm>
              <a:off x="5633937" y="4353425"/>
              <a:ext cx="674608" cy="674608"/>
            </a:xfrm>
            <a:prstGeom prst="ellipse">
              <a:avLst/>
            </a:prstGeom>
            <a:blipFill>
              <a:blip r:embed="rId2"/>
              <a:stretch>
                <a:fillRect/>
              </a:stretch>
            </a:blip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49" name="文本框 17">
              <a:extLst>
                <a:ext uri="{FF2B5EF4-FFF2-40B4-BE49-F238E27FC236}">
                  <a16:creationId xmlns:a16="http://schemas.microsoft.com/office/drawing/2014/main" id="{878ED8F2-73A5-EF26-686F-59F8AC1254B1}"/>
                </a:ext>
              </a:extLst>
            </p:cNvPr>
            <p:cNvSpPr txBox="1"/>
            <p:nvPr/>
          </p:nvSpPr>
          <p:spPr>
            <a:xfrm>
              <a:off x="5749065" y="4422114"/>
              <a:ext cx="444352" cy="523220"/>
            </a:xfrm>
            <a:prstGeom prst="rect">
              <a:avLst/>
            </a:prstGeom>
            <a:noFill/>
            <a:effectLst/>
          </p:spPr>
          <p:txBody>
            <a:bodyPr wrap="none" rtlCol="0">
              <a:spAutoFit/>
            </a:bodyPr>
            <a:lstStyle/>
            <a:p>
              <a:pPr algn="ctr"/>
              <a:r>
                <a:rPr lang="en-US" altLang="zh-CN" sz="2800" b="1">
                  <a:solidFill>
                    <a:srgbClr val="FDFDFD"/>
                  </a:solidFill>
                  <a:latin typeface="+mj-lt"/>
                  <a:ea typeface="方正兰亭超细黑简体" panose="02000000000000000000" pitchFamily="2" charset="-122"/>
                </a:rPr>
                <a:t>C</a:t>
              </a:r>
              <a:endParaRPr lang="zh-CN" altLang="en-US" sz="2800" b="1" dirty="0">
                <a:solidFill>
                  <a:srgbClr val="FDFDFD"/>
                </a:solidFill>
                <a:latin typeface="+mj-lt"/>
                <a:ea typeface="方正兰亭超细黑简体" panose="02000000000000000000" pitchFamily="2" charset="-122"/>
              </a:endParaRPr>
            </a:p>
          </p:txBody>
        </p:sp>
      </p:grpSp>
      <p:grpSp>
        <p:nvGrpSpPr>
          <p:cNvPr id="50" name="组合 19">
            <a:extLst>
              <a:ext uri="{FF2B5EF4-FFF2-40B4-BE49-F238E27FC236}">
                <a16:creationId xmlns:a16="http://schemas.microsoft.com/office/drawing/2014/main" id="{33B9E44A-DE15-4F58-A867-F803A38F30DE}"/>
              </a:ext>
            </a:extLst>
          </p:cNvPr>
          <p:cNvGrpSpPr/>
          <p:nvPr/>
        </p:nvGrpSpPr>
        <p:grpSpPr>
          <a:xfrm>
            <a:off x="2282201" y="3250265"/>
            <a:ext cx="674608" cy="674608"/>
            <a:chOff x="5636562" y="3291956"/>
            <a:chExt cx="674608" cy="674608"/>
          </a:xfrm>
        </p:grpSpPr>
        <p:sp>
          <p:nvSpPr>
            <p:cNvPr id="51" name="椭圆 21">
              <a:extLst>
                <a:ext uri="{FF2B5EF4-FFF2-40B4-BE49-F238E27FC236}">
                  <a16:creationId xmlns:a16="http://schemas.microsoft.com/office/drawing/2014/main" id="{7920EACC-08D8-DA87-77CF-242322F34AAD}"/>
                </a:ext>
              </a:extLst>
            </p:cNvPr>
            <p:cNvSpPr>
              <a:spLocks noChangeAspect="1"/>
            </p:cNvSpPr>
            <p:nvPr/>
          </p:nvSpPr>
          <p:spPr>
            <a:xfrm>
              <a:off x="5636562" y="3291956"/>
              <a:ext cx="674608" cy="674608"/>
            </a:xfrm>
            <a:prstGeom prst="ellipse">
              <a:avLst/>
            </a:prstGeom>
            <a:blipFill>
              <a:blip r:embed="rId3"/>
              <a:stretch>
                <a:fillRect/>
              </a:stretch>
            </a:blip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52" name="文本框 22">
              <a:extLst>
                <a:ext uri="{FF2B5EF4-FFF2-40B4-BE49-F238E27FC236}">
                  <a16:creationId xmlns:a16="http://schemas.microsoft.com/office/drawing/2014/main" id="{6A7738F7-AD97-A68A-DE76-EE653D17CF6A}"/>
                </a:ext>
              </a:extLst>
            </p:cNvPr>
            <p:cNvSpPr txBox="1"/>
            <p:nvPr/>
          </p:nvSpPr>
          <p:spPr>
            <a:xfrm>
              <a:off x="5767406" y="3367650"/>
              <a:ext cx="444352" cy="523220"/>
            </a:xfrm>
            <a:prstGeom prst="rect">
              <a:avLst/>
            </a:prstGeom>
            <a:noFill/>
            <a:effectLst/>
          </p:spPr>
          <p:txBody>
            <a:bodyPr wrap="none" rtlCol="0">
              <a:spAutoFit/>
            </a:bodyPr>
            <a:lstStyle/>
            <a:p>
              <a:pPr algn="ctr"/>
              <a:r>
                <a:rPr lang="en-US" altLang="zh-CN" sz="2800" b="1">
                  <a:solidFill>
                    <a:schemeClr val="bg1"/>
                  </a:solidFill>
                  <a:latin typeface="+mj-lt"/>
                  <a:ea typeface="方正兰亭超细黑简体" panose="02000000000000000000" pitchFamily="2" charset="-122"/>
                </a:rPr>
                <a:t>B</a:t>
              </a:r>
              <a:endParaRPr lang="zh-CN" altLang="en-US" sz="2800" b="1" dirty="0">
                <a:solidFill>
                  <a:schemeClr val="bg1"/>
                </a:solidFill>
                <a:latin typeface="+mj-lt"/>
                <a:ea typeface="方正兰亭超细黑简体" panose="02000000000000000000" pitchFamily="2" charset="-122"/>
              </a:endParaRPr>
            </a:p>
          </p:txBody>
        </p:sp>
      </p:grpSp>
      <p:grpSp>
        <p:nvGrpSpPr>
          <p:cNvPr id="53" name="组合 23">
            <a:extLst>
              <a:ext uri="{FF2B5EF4-FFF2-40B4-BE49-F238E27FC236}">
                <a16:creationId xmlns:a16="http://schemas.microsoft.com/office/drawing/2014/main" id="{BA5E21B4-4EA0-F0D6-B462-080C6724C11F}"/>
              </a:ext>
            </a:extLst>
          </p:cNvPr>
          <p:cNvGrpSpPr/>
          <p:nvPr/>
        </p:nvGrpSpPr>
        <p:grpSpPr>
          <a:xfrm>
            <a:off x="2279576" y="2241302"/>
            <a:ext cx="674608" cy="674608"/>
            <a:chOff x="5633937" y="2282993"/>
            <a:chExt cx="674608" cy="674608"/>
          </a:xfrm>
        </p:grpSpPr>
        <p:sp>
          <p:nvSpPr>
            <p:cNvPr id="54" name="椭圆 24">
              <a:extLst>
                <a:ext uri="{FF2B5EF4-FFF2-40B4-BE49-F238E27FC236}">
                  <a16:creationId xmlns:a16="http://schemas.microsoft.com/office/drawing/2014/main" id="{4D0783E9-C099-1905-7F5B-4AFB77DF34CB}"/>
                </a:ext>
              </a:extLst>
            </p:cNvPr>
            <p:cNvSpPr>
              <a:spLocks noChangeAspect="1"/>
            </p:cNvSpPr>
            <p:nvPr/>
          </p:nvSpPr>
          <p:spPr>
            <a:xfrm>
              <a:off x="5633937" y="2282993"/>
              <a:ext cx="674608" cy="674608"/>
            </a:xfrm>
            <a:prstGeom prst="ellipse">
              <a:avLst/>
            </a:prstGeom>
            <a:blipFill>
              <a:blip r:embed="rId2"/>
              <a:stretch>
                <a:fillRect/>
              </a:stretch>
            </a:blip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j-lt"/>
              </a:endParaRPr>
            </a:p>
          </p:txBody>
        </p:sp>
        <p:sp>
          <p:nvSpPr>
            <p:cNvPr id="55" name="文本框 25">
              <a:extLst>
                <a:ext uri="{FF2B5EF4-FFF2-40B4-BE49-F238E27FC236}">
                  <a16:creationId xmlns:a16="http://schemas.microsoft.com/office/drawing/2014/main" id="{42C16F04-A490-D5A3-41D4-C303A9A83721}"/>
                </a:ext>
              </a:extLst>
            </p:cNvPr>
            <p:cNvSpPr txBox="1"/>
            <p:nvPr/>
          </p:nvSpPr>
          <p:spPr>
            <a:xfrm>
              <a:off x="5748147" y="2340947"/>
              <a:ext cx="453970" cy="523220"/>
            </a:xfrm>
            <a:prstGeom prst="rect">
              <a:avLst/>
            </a:prstGeom>
            <a:noFill/>
            <a:effectLst/>
          </p:spPr>
          <p:txBody>
            <a:bodyPr wrap="none" rtlCol="0">
              <a:spAutoFit/>
            </a:bodyPr>
            <a:lstStyle/>
            <a:p>
              <a:pPr algn="ctr"/>
              <a:r>
                <a:rPr lang="en-US" altLang="zh-CN" sz="2800" b="1">
                  <a:solidFill>
                    <a:srgbClr val="FDFDFD"/>
                  </a:solidFill>
                  <a:latin typeface="+mj-lt"/>
                  <a:ea typeface="方正兰亭超细黑简体" panose="02000000000000000000" pitchFamily="2" charset="-122"/>
                </a:rPr>
                <a:t>A</a:t>
              </a:r>
              <a:endParaRPr lang="zh-CN" altLang="en-US" sz="2800" b="1" dirty="0">
                <a:solidFill>
                  <a:srgbClr val="FDFDFD"/>
                </a:solidFill>
                <a:latin typeface="+mj-lt"/>
                <a:ea typeface="方正兰亭超细黑简体" panose="02000000000000000000" pitchFamily="2" charset="-122"/>
              </a:endParaRPr>
            </a:p>
          </p:txBody>
        </p:sp>
      </p:grpSp>
      <p:sp>
        <p:nvSpPr>
          <p:cNvPr id="57" name="TextBox 56">
            <a:extLst>
              <a:ext uri="{FF2B5EF4-FFF2-40B4-BE49-F238E27FC236}">
                <a16:creationId xmlns:a16="http://schemas.microsoft.com/office/drawing/2014/main" id="{07E66112-B174-FFF9-7AC0-27FBD0131FB7}"/>
              </a:ext>
            </a:extLst>
          </p:cNvPr>
          <p:cNvSpPr txBox="1"/>
          <p:nvPr/>
        </p:nvSpPr>
        <p:spPr>
          <a:xfrm>
            <a:off x="3702208" y="2309842"/>
            <a:ext cx="8245845" cy="494751"/>
          </a:xfrm>
          <a:prstGeom prst="rect">
            <a:avLst/>
          </a:prstGeom>
          <a:noFill/>
        </p:spPr>
        <p:txBody>
          <a:bodyPr wrap="square">
            <a:spAutoFit/>
          </a:bodyPr>
          <a:lstStyle>
            <a:defPPr>
              <a:defRPr lang="en-US"/>
            </a:defPPr>
            <a:lvl1pPr>
              <a:lnSpc>
                <a:spcPct val="120000"/>
              </a:lnSpc>
              <a:defRPr sz="2400" b="1"/>
            </a:lvl1pPr>
          </a:lstStyle>
          <a:p>
            <a:r>
              <a:rPr lang="vi-VN" b="0"/>
              <a:t>Không nên kết hôn với nhau.</a:t>
            </a:r>
            <a:endParaRPr lang="en-US" b="0"/>
          </a:p>
        </p:txBody>
      </p:sp>
      <p:sp>
        <p:nvSpPr>
          <p:cNvPr id="59" name="TextBox 58">
            <a:extLst>
              <a:ext uri="{FF2B5EF4-FFF2-40B4-BE49-F238E27FC236}">
                <a16:creationId xmlns:a16="http://schemas.microsoft.com/office/drawing/2014/main" id="{98A277BE-BBB0-577C-3EAF-8E8462918899}"/>
              </a:ext>
            </a:extLst>
          </p:cNvPr>
          <p:cNvSpPr txBox="1"/>
          <p:nvPr/>
        </p:nvSpPr>
        <p:spPr>
          <a:xfrm>
            <a:off x="3702209" y="3340193"/>
            <a:ext cx="8236142" cy="494751"/>
          </a:xfrm>
          <a:prstGeom prst="rect">
            <a:avLst/>
          </a:prstGeom>
          <a:noFill/>
        </p:spPr>
        <p:txBody>
          <a:bodyPr wrap="square">
            <a:spAutoFit/>
          </a:bodyPr>
          <a:lstStyle>
            <a:defPPr>
              <a:defRPr lang="en-US"/>
            </a:defPPr>
            <a:lvl1pPr>
              <a:lnSpc>
                <a:spcPct val="120000"/>
              </a:lnSpc>
              <a:defRPr sz="2400" b="0"/>
            </a:lvl1pPr>
          </a:lstStyle>
          <a:p>
            <a:r>
              <a:rPr lang="vi-VN"/>
              <a:t>Nếu kết hôn thì không nên sinh con.</a:t>
            </a:r>
            <a:endParaRPr lang="en-US"/>
          </a:p>
        </p:txBody>
      </p:sp>
      <p:sp>
        <p:nvSpPr>
          <p:cNvPr id="61" name="TextBox 60">
            <a:extLst>
              <a:ext uri="{FF2B5EF4-FFF2-40B4-BE49-F238E27FC236}">
                <a16:creationId xmlns:a16="http://schemas.microsoft.com/office/drawing/2014/main" id="{2CA4481A-200F-8E30-18E3-186C7045577A}"/>
              </a:ext>
            </a:extLst>
          </p:cNvPr>
          <p:cNvSpPr txBox="1"/>
          <p:nvPr/>
        </p:nvSpPr>
        <p:spPr>
          <a:xfrm>
            <a:off x="3702208" y="4206571"/>
            <a:ext cx="7938407" cy="937949"/>
          </a:xfrm>
          <a:prstGeom prst="rect">
            <a:avLst/>
          </a:prstGeom>
          <a:noFill/>
        </p:spPr>
        <p:txBody>
          <a:bodyPr wrap="square">
            <a:spAutoFit/>
          </a:bodyPr>
          <a:lstStyle>
            <a:defPPr>
              <a:defRPr lang="en-US"/>
            </a:defPPr>
            <a:lvl1pPr>
              <a:lnSpc>
                <a:spcPct val="120000"/>
              </a:lnSpc>
              <a:defRPr sz="2400" b="0"/>
            </a:lvl1pPr>
          </a:lstStyle>
          <a:p>
            <a:r>
              <a:rPr lang="vi-VN"/>
              <a:t>Nếu tìm đối tượng khác để kết hôn cần tránh những gia đình có con câm điếc.</a:t>
            </a:r>
            <a:endParaRPr lang="en-US"/>
          </a:p>
        </p:txBody>
      </p:sp>
      <p:sp>
        <p:nvSpPr>
          <p:cNvPr id="63" name="TextBox 62">
            <a:extLst>
              <a:ext uri="{FF2B5EF4-FFF2-40B4-BE49-F238E27FC236}">
                <a16:creationId xmlns:a16="http://schemas.microsoft.com/office/drawing/2014/main" id="{8C387739-4BB6-CC31-7C2E-5845CC402429}"/>
              </a:ext>
            </a:extLst>
          </p:cNvPr>
          <p:cNvSpPr txBox="1"/>
          <p:nvPr/>
        </p:nvSpPr>
        <p:spPr>
          <a:xfrm>
            <a:off x="3702208" y="5243311"/>
            <a:ext cx="8082423" cy="937949"/>
          </a:xfrm>
          <a:prstGeom prst="rect">
            <a:avLst/>
          </a:prstGeom>
          <a:noFill/>
        </p:spPr>
        <p:txBody>
          <a:bodyPr wrap="square">
            <a:spAutoFit/>
          </a:bodyPr>
          <a:lstStyle>
            <a:defPPr>
              <a:defRPr lang="en-US"/>
            </a:defPPr>
            <a:lvl1pPr>
              <a:lnSpc>
                <a:spcPct val="120000"/>
              </a:lnSpc>
              <a:defRPr sz="2400" b="0"/>
            </a:lvl1pPr>
          </a:lstStyle>
          <a:p>
            <a:r>
              <a:rPr lang="vi-VN"/>
              <a:t>Hai người vẫn có thể kết hôn và sinh con nếu chú ý chế độ dinh dưỡng khi mang thai.</a:t>
            </a:r>
            <a:endParaRPr lang="en-US"/>
          </a:p>
        </p:txBody>
      </p:sp>
      <p:sp>
        <p:nvSpPr>
          <p:cNvPr id="64" name="文本框 54">
            <a:extLst>
              <a:ext uri="{FF2B5EF4-FFF2-40B4-BE49-F238E27FC236}">
                <a16:creationId xmlns:a16="http://schemas.microsoft.com/office/drawing/2014/main" id="{C17A2DD8-CA9E-63A5-DAC1-043BB81D319F}"/>
              </a:ext>
            </a:extLst>
          </p:cNvPr>
          <p:cNvSpPr txBox="1"/>
          <p:nvPr/>
        </p:nvSpPr>
        <p:spPr>
          <a:xfrm flipH="1">
            <a:off x="-14978" y="3567550"/>
            <a:ext cx="1152130" cy="1107996"/>
          </a:xfrm>
          <a:prstGeom prst="rect">
            <a:avLst/>
          </a:prstGeom>
          <a:noFill/>
          <a:effectLst/>
        </p:spPr>
        <p:txBody>
          <a:bodyPr wrap="square" rtlCol="0">
            <a:spAutoFit/>
          </a:bodyPr>
          <a:lstStyle/>
          <a:p>
            <a:pPr algn="ctr"/>
            <a:r>
              <a:rPr lang="en-US" altLang="zh-CN" sz="6600" b="1">
                <a:solidFill>
                  <a:srgbClr val="C00000"/>
                </a:solidFill>
                <a:latin typeface="Arial" panose="020B0604020202020204" pitchFamily="34" charset="0"/>
                <a:ea typeface="方正姚体" panose="02010601030101010101" pitchFamily="2" charset="-122"/>
                <a:cs typeface="Arial" panose="020B0604020202020204" pitchFamily="34" charset="0"/>
              </a:rPr>
              <a:t>D</a:t>
            </a:r>
            <a:endParaRPr lang="zh-CN" altLang="en-US" sz="6600" b="1" dirty="0">
              <a:solidFill>
                <a:srgbClr val="C00000"/>
              </a:solidFill>
              <a:latin typeface="Arial" panose="020B0604020202020204" pitchFamily="34" charset="0"/>
              <a:ea typeface="方正姚体" panose="02010601030101010101" pitchFamily="2" charset="-122"/>
              <a:cs typeface="Arial" panose="020B0604020202020204" pitchFamily="34" charset="0"/>
            </a:endParaRPr>
          </a:p>
        </p:txBody>
      </p:sp>
    </p:spTree>
    <p:extLst>
      <p:ext uri="{BB962C8B-B14F-4D97-AF65-F5344CB8AC3E}">
        <p14:creationId xmlns:p14="http://schemas.microsoft.com/office/powerpoint/2010/main" val="35132693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childTnLst>
                                </p:cTn>
                              </p:par>
                              <p:par>
                                <p:cTn id="8" presetID="10" presetClass="entr" presetSubtype="0" fill="hold" nodeType="withEffect">
                                  <p:stCondLst>
                                    <p:cond delay="250"/>
                                  </p:stCondLst>
                                  <p:childTnLst>
                                    <p:set>
                                      <p:cBhvr>
                                        <p:cTn id="9" dur="1" fill="hold">
                                          <p:stCondLst>
                                            <p:cond delay="0"/>
                                          </p:stCondLst>
                                        </p:cTn>
                                        <p:tgtEl>
                                          <p:spTgt spid="50"/>
                                        </p:tgtEl>
                                        <p:attrNameLst>
                                          <p:attrName>style.visibility</p:attrName>
                                        </p:attrNameLst>
                                      </p:cBhvr>
                                      <p:to>
                                        <p:strVal val="visible"/>
                                      </p:to>
                                    </p:set>
                                    <p:animEffect transition="in" filter="fade">
                                      <p:cBhvr>
                                        <p:cTn id="10" dur="500"/>
                                        <p:tgtEl>
                                          <p:spTgt spid="50"/>
                                        </p:tgtEl>
                                      </p:cBhvr>
                                    </p:animEffect>
                                  </p:childTnLst>
                                </p:cTn>
                              </p:par>
                              <p:par>
                                <p:cTn id="11" presetID="10" presetClass="entr" presetSubtype="0" fill="hold" nodeType="withEffect">
                                  <p:stCondLst>
                                    <p:cond delay="500"/>
                                  </p:stCondLst>
                                  <p:childTnLst>
                                    <p:set>
                                      <p:cBhvr>
                                        <p:cTn id="12" dur="1" fill="hold">
                                          <p:stCondLst>
                                            <p:cond delay="0"/>
                                          </p:stCondLst>
                                        </p:cTn>
                                        <p:tgtEl>
                                          <p:spTgt spid="47"/>
                                        </p:tgtEl>
                                        <p:attrNameLst>
                                          <p:attrName>style.visibility</p:attrName>
                                        </p:attrNameLst>
                                      </p:cBhvr>
                                      <p:to>
                                        <p:strVal val="visible"/>
                                      </p:to>
                                    </p:set>
                                    <p:animEffect transition="in" filter="fade">
                                      <p:cBhvr>
                                        <p:cTn id="13" dur="500"/>
                                        <p:tgtEl>
                                          <p:spTgt spid="47"/>
                                        </p:tgtEl>
                                      </p:cBhvr>
                                    </p:animEffect>
                                  </p:childTnLst>
                                </p:cTn>
                              </p:par>
                              <p:par>
                                <p:cTn id="14" presetID="10" presetClass="entr" presetSubtype="0" fill="hold" nodeType="withEffect">
                                  <p:stCondLst>
                                    <p:cond delay="750"/>
                                  </p:stCondLst>
                                  <p:childTnLst>
                                    <p:set>
                                      <p:cBhvr>
                                        <p:cTn id="15" dur="1" fill="hold">
                                          <p:stCondLst>
                                            <p:cond delay="0"/>
                                          </p:stCondLst>
                                        </p:cTn>
                                        <p:tgtEl>
                                          <p:spTgt spid="44"/>
                                        </p:tgtEl>
                                        <p:attrNameLst>
                                          <p:attrName>style.visibility</p:attrName>
                                        </p:attrNameLst>
                                      </p:cBhvr>
                                      <p:to>
                                        <p:strVal val="visible"/>
                                      </p:to>
                                    </p:set>
                                    <p:animEffect transition="in" filter="fade">
                                      <p:cBhvr>
                                        <p:cTn id="16" dur="500"/>
                                        <p:tgtEl>
                                          <p:spTgt spid="44"/>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64"/>
                                        </p:tgtEl>
                                        <p:attrNameLst>
                                          <p:attrName>style.visibility</p:attrName>
                                        </p:attrNameLst>
                                      </p:cBhvr>
                                      <p:to>
                                        <p:strVal val="visible"/>
                                      </p:to>
                                    </p:set>
                                    <p:animEffect transition="in" filter="barn(inVertical)">
                                      <p:cBhvr>
                                        <p:cTn id="21"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0" y="3105835"/>
            <a:ext cx="6096000" cy="646331"/>
          </a:xfrm>
          <a:prstGeom prst="rect">
            <a:avLst/>
          </a:prstGeom>
        </p:spPr>
        <p:txBody>
          <a:bodyPr>
            <a:spAutoFit/>
          </a:bodyPr>
          <a:lstStyle/>
          <a:p>
            <a:r>
              <a:rPr lang="en-US" dirty="0"/>
              <a:t>https://baivan.net/content/cau-hoi-trac-nghiem-khtn-9-ctst-bai-44-di-truyen-hoc-voi-con-nguoi</a:t>
            </a:r>
          </a:p>
        </p:txBody>
      </p:sp>
    </p:spTree>
    <p:extLst>
      <p:ext uri="{BB962C8B-B14F-4D97-AF65-F5344CB8AC3E}">
        <p14:creationId xmlns:p14="http://schemas.microsoft.com/office/powerpoint/2010/main" val="17208535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miley Face 3"/>
          <p:cNvSpPr/>
          <p:nvPr/>
        </p:nvSpPr>
        <p:spPr>
          <a:xfrm>
            <a:off x="1202267" y="381001"/>
            <a:ext cx="863600" cy="1117600"/>
          </a:xfrm>
          <a:prstGeom prst="smileyFace">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Rounded Rectangle 4"/>
          <p:cNvSpPr/>
          <p:nvPr/>
        </p:nvSpPr>
        <p:spPr>
          <a:xfrm>
            <a:off x="2065867" y="558801"/>
            <a:ext cx="4487333" cy="76200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400" dirty="0" err="1" smtClean="0">
                <a:solidFill>
                  <a:srgbClr val="FF0000"/>
                </a:solidFill>
                <a:latin typeface="Time New Roman"/>
              </a:rPr>
              <a:t>Tính</a:t>
            </a:r>
            <a:r>
              <a:rPr lang="en-US" sz="2400" dirty="0" smtClean="0">
                <a:solidFill>
                  <a:srgbClr val="FF0000"/>
                </a:solidFill>
                <a:latin typeface="Time New Roman"/>
              </a:rPr>
              <a:t> </a:t>
            </a:r>
            <a:r>
              <a:rPr lang="en-US" sz="2400" dirty="0" err="1" smtClean="0">
                <a:solidFill>
                  <a:srgbClr val="FF0000"/>
                </a:solidFill>
                <a:latin typeface="Time New Roman"/>
              </a:rPr>
              <a:t>trạng</a:t>
            </a:r>
            <a:r>
              <a:rPr lang="en-US" sz="2400" dirty="0" smtClean="0">
                <a:solidFill>
                  <a:srgbClr val="FF0000"/>
                </a:solidFill>
                <a:latin typeface="Time New Roman"/>
              </a:rPr>
              <a:t> ở </a:t>
            </a:r>
            <a:r>
              <a:rPr lang="en-US" sz="2400" dirty="0" err="1" smtClean="0">
                <a:solidFill>
                  <a:srgbClr val="FF0000"/>
                </a:solidFill>
                <a:latin typeface="Time New Roman"/>
              </a:rPr>
              <a:t>người</a:t>
            </a:r>
            <a:r>
              <a:rPr lang="en-US" sz="2400" dirty="0" smtClean="0">
                <a:solidFill>
                  <a:srgbClr val="FF0000"/>
                </a:solidFill>
                <a:latin typeface="Time New Roman"/>
              </a:rPr>
              <a:t> </a:t>
            </a:r>
            <a:r>
              <a:rPr lang="en-US" sz="2400" dirty="0" err="1" smtClean="0">
                <a:solidFill>
                  <a:srgbClr val="FF0000"/>
                </a:solidFill>
                <a:latin typeface="Time New Roman"/>
              </a:rPr>
              <a:t>là</a:t>
            </a:r>
            <a:r>
              <a:rPr lang="en-US" sz="2400" dirty="0" smtClean="0">
                <a:solidFill>
                  <a:srgbClr val="FF0000"/>
                </a:solidFill>
                <a:latin typeface="Time New Roman"/>
              </a:rPr>
              <a:t> </a:t>
            </a:r>
            <a:r>
              <a:rPr lang="en-US" sz="2400" dirty="0" err="1" smtClean="0">
                <a:solidFill>
                  <a:srgbClr val="FF0000"/>
                </a:solidFill>
                <a:latin typeface="Time New Roman"/>
              </a:rPr>
              <a:t>gì</a:t>
            </a:r>
            <a:r>
              <a:rPr lang="en-US" sz="2400" dirty="0" smtClean="0">
                <a:solidFill>
                  <a:srgbClr val="FF0000"/>
                </a:solidFill>
                <a:latin typeface="Time New Roman"/>
              </a:rPr>
              <a:t>?</a:t>
            </a:r>
            <a:endParaRPr lang="en-US" sz="2400" dirty="0">
              <a:solidFill>
                <a:srgbClr val="FF0000"/>
              </a:solidFill>
              <a:latin typeface="Time New Roman"/>
            </a:endParaRPr>
          </a:p>
        </p:txBody>
      </p:sp>
      <p:sp>
        <p:nvSpPr>
          <p:cNvPr id="6" name="Rounded Rectangle 5"/>
          <p:cNvSpPr/>
          <p:nvPr/>
        </p:nvSpPr>
        <p:spPr>
          <a:xfrm>
            <a:off x="1617134" y="1981200"/>
            <a:ext cx="10287000" cy="931333"/>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400" dirty="0" err="1" smtClean="0">
                <a:solidFill>
                  <a:srgbClr val="002060"/>
                </a:solidFill>
                <a:latin typeface="Time New Roman"/>
              </a:rPr>
              <a:t>Là</a:t>
            </a:r>
            <a:r>
              <a:rPr lang="en-US" sz="2400" dirty="0" smtClean="0">
                <a:solidFill>
                  <a:srgbClr val="002060"/>
                </a:solidFill>
                <a:latin typeface="Time New Roman"/>
              </a:rPr>
              <a:t> </a:t>
            </a:r>
            <a:r>
              <a:rPr lang="en-US" sz="2400" dirty="0" err="1" smtClean="0">
                <a:solidFill>
                  <a:srgbClr val="002060"/>
                </a:solidFill>
                <a:latin typeface="Time New Roman"/>
              </a:rPr>
              <a:t>các</a:t>
            </a:r>
            <a:r>
              <a:rPr lang="en-US" sz="2400" dirty="0" smtClean="0">
                <a:solidFill>
                  <a:srgbClr val="002060"/>
                </a:solidFill>
                <a:latin typeface="Time New Roman"/>
              </a:rPr>
              <a:t> </a:t>
            </a:r>
            <a:r>
              <a:rPr lang="en-US" sz="2400" dirty="0" err="1" smtClean="0">
                <a:solidFill>
                  <a:srgbClr val="002060"/>
                </a:solidFill>
                <a:latin typeface="Time New Roman"/>
              </a:rPr>
              <a:t>đặc</a:t>
            </a:r>
            <a:r>
              <a:rPr lang="en-US" sz="2400" dirty="0" smtClean="0">
                <a:solidFill>
                  <a:srgbClr val="002060"/>
                </a:solidFill>
                <a:latin typeface="Time New Roman"/>
              </a:rPr>
              <a:t> </a:t>
            </a:r>
            <a:r>
              <a:rPr lang="en-US" sz="2400" dirty="0" err="1" smtClean="0">
                <a:solidFill>
                  <a:srgbClr val="002060"/>
                </a:solidFill>
                <a:latin typeface="Time New Roman"/>
              </a:rPr>
              <a:t>điểm</a:t>
            </a:r>
            <a:r>
              <a:rPr lang="en-US" sz="2400" dirty="0" smtClean="0">
                <a:solidFill>
                  <a:srgbClr val="002060"/>
                </a:solidFill>
                <a:latin typeface="Time New Roman"/>
              </a:rPr>
              <a:t> </a:t>
            </a:r>
            <a:r>
              <a:rPr lang="en-US" sz="2400" dirty="0" err="1" smtClean="0">
                <a:solidFill>
                  <a:srgbClr val="002060"/>
                </a:solidFill>
                <a:latin typeface="Time New Roman"/>
              </a:rPr>
              <a:t>hình</a:t>
            </a:r>
            <a:r>
              <a:rPr lang="en-US" sz="2400" dirty="0" smtClean="0">
                <a:solidFill>
                  <a:srgbClr val="002060"/>
                </a:solidFill>
                <a:latin typeface="Time New Roman"/>
              </a:rPr>
              <a:t> </a:t>
            </a:r>
            <a:r>
              <a:rPr lang="en-US" sz="2400" dirty="0" err="1" smtClean="0">
                <a:solidFill>
                  <a:srgbClr val="002060"/>
                </a:solidFill>
                <a:latin typeface="Time New Roman"/>
              </a:rPr>
              <a:t>thái</a:t>
            </a:r>
            <a:r>
              <a:rPr lang="en-US" sz="2400" dirty="0" smtClean="0">
                <a:solidFill>
                  <a:srgbClr val="002060"/>
                </a:solidFill>
                <a:latin typeface="Time New Roman"/>
              </a:rPr>
              <a:t>. </a:t>
            </a:r>
            <a:r>
              <a:rPr lang="en-US" sz="2400" dirty="0" err="1">
                <a:solidFill>
                  <a:srgbClr val="002060"/>
                </a:solidFill>
                <a:latin typeface="Time New Roman"/>
              </a:rPr>
              <a:t>c</a:t>
            </a:r>
            <a:r>
              <a:rPr lang="en-US" sz="2400" dirty="0" err="1" smtClean="0">
                <a:solidFill>
                  <a:srgbClr val="002060"/>
                </a:solidFill>
                <a:latin typeface="Time New Roman"/>
              </a:rPr>
              <a:t>ấu</a:t>
            </a:r>
            <a:r>
              <a:rPr lang="en-US" sz="2400" dirty="0" smtClean="0">
                <a:solidFill>
                  <a:srgbClr val="002060"/>
                </a:solidFill>
                <a:latin typeface="Time New Roman"/>
              </a:rPr>
              <a:t> </a:t>
            </a:r>
            <a:r>
              <a:rPr lang="en-US" sz="2400" dirty="0" err="1" smtClean="0">
                <a:solidFill>
                  <a:srgbClr val="002060"/>
                </a:solidFill>
                <a:latin typeface="Time New Roman"/>
              </a:rPr>
              <a:t>tạo</a:t>
            </a:r>
            <a:r>
              <a:rPr lang="en-US" sz="2400" dirty="0" smtClean="0">
                <a:solidFill>
                  <a:srgbClr val="002060"/>
                </a:solidFill>
                <a:latin typeface="Time New Roman"/>
              </a:rPr>
              <a:t>, </a:t>
            </a:r>
            <a:r>
              <a:rPr lang="en-US" sz="2400" dirty="0" err="1" smtClean="0">
                <a:solidFill>
                  <a:srgbClr val="002060"/>
                </a:solidFill>
                <a:latin typeface="Time New Roman"/>
              </a:rPr>
              <a:t>sinh</a:t>
            </a:r>
            <a:r>
              <a:rPr lang="en-US" sz="2400" dirty="0" smtClean="0">
                <a:solidFill>
                  <a:srgbClr val="002060"/>
                </a:solidFill>
                <a:latin typeface="Time New Roman"/>
              </a:rPr>
              <a:t> </a:t>
            </a:r>
            <a:r>
              <a:rPr lang="en-US" sz="2400" dirty="0" err="1" smtClean="0">
                <a:solidFill>
                  <a:srgbClr val="002060"/>
                </a:solidFill>
                <a:latin typeface="Time New Roman"/>
              </a:rPr>
              <a:t>lí</a:t>
            </a:r>
            <a:r>
              <a:rPr lang="en-US" sz="2400" dirty="0" smtClean="0">
                <a:solidFill>
                  <a:srgbClr val="002060"/>
                </a:solidFill>
                <a:latin typeface="Time New Roman"/>
              </a:rPr>
              <a:t> </a:t>
            </a:r>
            <a:r>
              <a:rPr lang="en-US" sz="2400" dirty="0" err="1" smtClean="0">
                <a:solidFill>
                  <a:srgbClr val="002060"/>
                </a:solidFill>
                <a:latin typeface="Time New Roman"/>
              </a:rPr>
              <a:t>của</a:t>
            </a:r>
            <a:r>
              <a:rPr lang="en-US" sz="2400" dirty="0" smtClean="0">
                <a:solidFill>
                  <a:srgbClr val="002060"/>
                </a:solidFill>
                <a:latin typeface="Time New Roman"/>
              </a:rPr>
              <a:t> </a:t>
            </a:r>
            <a:r>
              <a:rPr lang="en-US" sz="2400" dirty="0" err="1" smtClean="0">
                <a:solidFill>
                  <a:srgbClr val="002060"/>
                </a:solidFill>
                <a:latin typeface="Time New Roman"/>
              </a:rPr>
              <a:t>cơ</a:t>
            </a:r>
            <a:r>
              <a:rPr lang="en-US" sz="2400" dirty="0" smtClean="0">
                <a:solidFill>
                  <a:srgbClr val="002060"/>
                </a:solidFill>
                <a:latin typeface="Time New Roman"/>
              </a:rPr>
              <a:t> </a:t>
            </a:r>
            <a:r>
              <a:rPr lang="en-US" sz="2400" dirty="0" err="1" smtClean="0">
                <a:solidFill>
                  <a:srgbClr val="002060"/>
                </a:solidFill>
                <a:latin typeface="Time New Roman"/>
              </a:rPr>
              <a:t>thể</a:t>
            </a:r>
            <a:r>
              <a:rPr lang="en-US" sz="2400" dirty="0" smtClean="0">
                <a:solidFill>
                  <a:srgbClr val="002060"/>
                </a:solidFill>
                <a:latin typeface="Time New Roman"/>
              </a:rPr>
              <a:t> </a:t>
            </a:r>
            <a:r>
              <a:rPr lang="en-US" sz="2400" dirty="0" err="1" smtClean="0">
                <a:solidFill>
                  <a:srgbClr val="002060"/>
                </a:solidFill>
                <a:latin typeface="Time New Roman"/>
              </a:rPr>
              <a:t>người</a:t>
            </a:r>
            <a:r>
              <a:rPr lang="en-US" sz="2400" dirty="0" smtClean="0">
                <a:solidFill>
                  <a:srgbClr val="002060"/>
                </a:solidFill>
                <a:latin typeface="Time New Roman"/>
              </a:rPr>
              <a:t>, </a:t>
            </a:r>
            <a:r>
              <a:rPr lang="en-US" sz="2400" dirty="0" err="1" smtClean="0">
                <a:solidFill>
                  <a:srgbClr val="002060"/>
                </a:solidFill>
                <a:latin typeface="Time New Roman"/>
              </a:rPr>
              <a:t>nhờ</a:t>
            </a:r>
            <a:r>
              <a:rPr lang="en-US" sz="2400" dirty="0" smtClean="0">
                <a:solidFill>
                  <a:srgbClr val="002060"/>
                </a:solidFill>
                <a:latin typeface="Time New Roman"/>
              </a:rPr>
              <a:t> </a:t>
            </a:r>
            <a:r>
              <a:rPr lang="en-US" sz="2400" dirty="0" err="1" smtClean="0">
                <a:solidFill>
                  <a:srgbClr val="002060"/>
                </a:solidFill>
                <a:latin typeface="Time New Roman"/>
              </a:rPr>
              <a:t>đó</a:t>
            </a:r>
            <a:r>
              <a:rPr lang="en-US" sz="2400" dirty="0" smtClean="0">
                <a:solidFill>
                  <a:srgbClr val="002060"/>
                </a:solidFill>
                <a:latin typeface="Time New Roman"/>
              </a:rPr>
              <a:t> </a:t>
            </a:r>
            <a:r>
              <a:rPr lang="en-US" sz="2400" dirty="0" err="1" smtClean="0">
                <a:solidFill>
                  <a:srgbClr val="002060"/>
                </a:solidFill>
                <a:latin typeface="Time New Roman"/>
              </a:rPr>
              <a:t>có</a:t>
            </a:r>
            <a:r>
              <a:rPr lang="en-US" sz="2400" dirty="0" smtClean="0">
                <a:solidFill>
                  <a:srgbClr val="002060"/>
                </a:solidFill>
                <a:latin typeface="Time New Roman"/>
              </a:rPr>
              <a:t> </a:t>
            </a:r>
            <a:r>
              <a:rPr lang="en-US" sz="2400" dirty="0" err="1" smtClean="0">
                <a:solidFill>
                  <a:srgbClr val="002060"/>
                </a:solidFill>
                <a:latin typeface="Time New Roman"/>
              </a:rPr>
              <a:t>thể</a:t>
            </a:r>
            <a:r>
              <a:rPr lang="en-US" sz="2400" dirty="0" smtClean="0">
                <a:solidFill>
                  <a:srgbClr val="002060"/>
                </a:solidFill>
                <a:latin typeface="Time New Roman"/>
              </a:rPr>
              <a:t> </a:t>
            </a:r>
            <a:r>
              <a:rPr lang="en-US" sz="2400" dirty="0" err="1" smtClean="0">
                <a:solidFill>
                  <a:srgbClr val="002060"/>
                </a:solidFill>
                <a:latin typeface="Time New Roman"/>
              </a:rPr>
              <a:t>phân</a:t>
            </a:r>
            <a:r>
              <a:rPr lang="en-US" sz="2400" dirty="0" smtClean="0">
                <a:solidFill>
                  <a:srgbClr val="002060"/>
                </a:solidFill>
                <a:latin typeface="Time New Roman"/>
              </a:rPr>
              <a:t> </a:t>
            </a:r>
            <a:r>
              <a:rPr lang="en-US" sz="2400" dirty="0" err="1" smtClean="0">
                <a:solidFill>
                  <a:srgbClr val="002060"/>
                </a:solidFill>
                <a:latin typeface="Time New Roman"/>
              </a:rPr>
              <a:t>biệt</a:t>
            </a:r>
            <a:r>
              <a:rPr lang="en-US" sz="2400" dirty="0" smtClean="0">
                <a:solidFill>
                  <a:srgbClr val="002060"/>
                </a:solidFill>
                <a:latin typeface="Time New Roman"/>
              </a:rPr>
              <a:t> </a:t>
            </a:r>
            <a:r>
              <a:rPr lang="en-US" sz="2400" dirty="0" err="1" smtClean="0">
                <a:solidFill>
                  <a:srgbClr val="002060"/>
                </a:solidFill>
                <a:latin typeface="Time New Roman"/>
              </a:rPr>
              <a:t>được</a:t>
            </a:r>
            <a:r>
              <a:rPr lang="en-US" sz="2400" dirty="0" smtClean="0">
                <a:solidFill>
                  <a:srgbClr val="002060"/>
                </a:solidFill>
                <a:latin typeface="Time New Roman"/>
              </a:rPr>
              <a:t> </a:t>
            </a:r>
            <a:r>
              <a:rPr lang="en-US" sz="2400" dirty="0" err="1" smtClean="0">
                <a:solidFill>
                  <a:srgbClr val="002060"/>
                </a:solidFill>
                <a:latin typeface="Time New Roman"/>
              </a:rPr>
              <a:t>các</a:t>
            </a:r>
            <a:r>
              <a:rPr lang="en-US" sz="2400" dirty="0" smtClean="0">
                <a:solidFill>
                  <a:srgbClr val="002060"/>
                </a:solidFill>
                <a:latin typeface="Time New Roman"/>
              </a:rPr>
              <a:t> </a:t>
            </a:r>
            <a:r>
              <a:rPr lang="en-US" sz="2400" dirty="0" err="1" smtClean="0">
                <a:solidFill>
                  <a:srgbClr val="002060"/>
                </a:solidFill>
                <a:latin typeface="Time New Roman"/>
              </a:rPr>
              <a:t>đối</a:t>
            </a:r>
            <a:r>
              <a:rPr lang="en-US" sz="2400" dirty="0" smtClean="0">
                <a:solidFill>
                  <a:srgbClr val="002060"/>
                </a:solidFill>
                <a:latin typeface="Time New Roman"/>
              </a:rPr>
              <a:t> </a:t>
            </a:r>
            <a:r>
              <a:rPr lang="en-US" sz="2400" dirty="0" err="1" smtClean="0">
                <a:solidFill>
                  <a:srgbClr val="002060"/>
                </a:solidFill>
                <a:latin typeface="Time New Roman"/>
              </a:rPr>
              <a:t>tượng</a:t>
            </a:r>
            <a:r>
              <a:rPr lang="en-US" sz="2400" dirty="0" smtClean="0">
                <a:solidFill>
                  <a:srgbClr val="002060"/>
                </a:solidFill>
                <a:latin typeface="Time New Roman"/>
              </a:rPr>
              <a:t> </a:t>
            </a:r>
            <a:r>
              <a:rPr lang="en-US" sz="2400" dirty="0" err="1" smtClean="0">
                <a:solidFill>
                  <a:srgbClr val="002060"/>
                </a:solidFill>
                <a:latin typeface="Time New Roman"/>
              </a:rPr>
              <a:t>khác</a:t>
            </a:r>
            <a:r>
              <a:rPr lang="en-US" sz="2400" dirty="0" smtClean="0">
                <a:solidFill>
                  <a:srgbClr val="002060"/>
                </a:solidFill>
                <a:latin typeface="Time New Roman"/>
              </a:rPr>
              <a:t> </a:t>
            </a:r>
            <a:r>
              <a:rPr lang="en-US" sz="2400" dirty="0" err="1" smtClean="0">
                <a:solidFill>
                  <a:srgbClr val="002060"/>
                </a:solidFill>
                <a:latin typeface="Time New Roman"/>
              </a:rPr>
              <a:t>nhau</a:t>
            </a:r>
            <a:r>
              <a:rPr lang="en-US" sz="2400" dirty="0" smtClean="0">
                <a:solidFill>
                  <a:srgbClr val="002060"/>
                </a:solidFill>
                <a:latin typeface="Time New Roman"/>
              </a:rPr>
              <a:t>. </a:t>
            </a:r>
            <a:endParaRPr lang="en-US" sz="2400" dirty="0">
              <a:solidFill>
                <a:srgbClr val="002060"/>
              </a:solidFill>
              <a:latin typeface="Time New Roman"/>
            </a:endParaRPr>
          </a:p>
        </p:txBody>
      </p:sp>
      <p:sp>
        <p:nvSpPr>
          <p:cNvPr id="7" name="Oval Callout 6"/>
          <p:cNvSpPr/>
          <p:nvPr/>
        </p:nvSpPr>
        <p:spPr>
          <a:xfrm>
            <a:off x="7027333" y="3505200"/>
            <a:ext cx="4334934" cy="1490133"/>
          </a:xfrm>
          <a:prstGeom prst="wedgeEllipseCallou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2400" dirty="0" err="1" smtClean="0">
                <a:solidFill>
                  <a:srgbClr val="FF0000"/>
                </a:solidFill>
                <a:latin typeface="Time New Roman"/>
              </a:rPr>
              <a:t>Em</a:t>
            </a:r>
            <a:r>
              <a:rPr lang="en-US" sz="2400" dirty="0" smtClean="0">
                <a:solidFill>
                  <a:srgbClr val="FF0000"/>
                </a:solidFill>
                <a:latin typeface="Time New Roman"/>
              </a:rPr>
              <a:t> </a:t>
            </a:r>
            <a:r>
              <a:rPr lang="en-US" sz="2400" dirty="0" err="1" smtClean="0">
                <a:solidFill>
                  <a:srgbClr val="FF0000"/>
                </a:solidFill>
                <a:latin typeface="Time New Roman"/>
              </a:rPr>
              <a:t>hãy</a:t>
            </a:r>
            <a:r>
              <a:rPr lang="en-US" sz="2400" dirty="0" smtClean="0">
                <a:solidFill>
                  <a:srgbClr val="FF0000"/>
                </a:solidFill>
                <a:latin typeface="Time New Roman"/>
              </a:rPr>
              <a:t> </a:t>
            </a:r>
            <a:r>
              <a:rPr lang="en-US" sz="2400" dirty="0" err="1" smtClean="0">
                <a:solidFill>
                  <a:srgbClr val="FF0000"/>
                </a:solidFill>
                <a:latin typeface="Time New Roman"/>
              </a:rPr>
              <a:t>cho</a:t>
            </a:r>
            <a:r>
              <a:rPr lang="en-US" sz="2400" dirty="0" smtClean="0">
                <a:solidFill>
                  <a:srgbClr val="FF0000"/>
                </a:solidFill>
                <a:latin typeface="Time New Roman"/>
              </a:rPr>
              <a:t> </a:t>
            </a:r>
            <a:r>
              <a:rPr lang="en-US" sz="2400" dirty="0" err="1" smtClean="0">
                <a:solidFill>
                  <a:srgbClr val="FF0000"/>
                </a:solidFill>
                <a:latin typeface="Time New Roman"/>
              </a:rPr>
              <a:t>ví</a:t>
            </a:r>
            <a:r>
              <a:rPr lang="en-US" sz="2400" dirty="0" smtClean="0">
                <a:solidFill>
                  <a:srgbClr val="FF0000"/>
                </a:solidFill>
                <a:latin typeface="Time New Roman"/>
              </a:rPr>
              <a:t> </a:t>
            </a:r>
            <a:r>
              <a:rPr lang="en-US" sz="2400" dirty="0" err="1" smtClean="0">
                <a:solidFill>
                  <a:srgbClr val="FF0000"/>
                </a:solidFill>
                <a:latin typeface="Time New Roman"/>
              </a:rPr>
              <a:t>dụ</a:t>
            </a:r>
            <a:r>
              <a:rPr lang="en-US" sz="2400" dirty="0" smtClean="0">
                <a:solidFill>
                  <a:srgbClr val="FF0000"/>
                </a:solidFill>
                <a:latin typeface="Time New Roman"/>
              </a:rPr>
              <a:t> </a:t>
            </a:r>
            <a:r>
              <a:rPr lang="en-US" sz="2400" dirty="0" err="1" smtClean="0">
                <a:solidFill>
                  <a:srgbClr val="FF0000"/>
                </a:solidFill>
                <a:latin typeface="Time New Roman"/>
              </a:rPr>
              <a:t>về</a:t>
            </a:r>
            <a:r>
              <a:rPr lang="en-US" sz="2400" dirty="0" smtClean="0">
                <a:solidFill>
                  <a:srgbClr val="FF0000"/>
                </a:solidFill>
                <a:latin typeface="Time New Roman"/>
              </a:rPr>
              <a:t> </a:t>
            </a:r>
            <a:r>
              <a:rPr lang="en-US" sz="2400" dirty="0" err="1" smtClean="0">
                <a:solidFill>
                  <a:srgbClr val="FF0000"/>
                </a:solidFill>
                <a:latin typeface="Time New Roman"/>
              </a:rPr>
              <a:t>một</a:t>
            </a:r>
            <a:r>
              <a:rPr lang="en-US" sz="2400" dirty="0" smtClean="0">
                <a:solidFill>
                  <a:srgbClr val="FF0000"/>
                </a:solidFill>
                <a:latin typeface="Time New Roman"/>
              </a:rPr>
              <a:t> </a:t>
            </a:r>
            <a:r>
              <a:rPr lang="en-US" sz="2400" dirty="0" err="1" smtClean="0">
                <a:solidFill>
                  <a:srgbClr val="FF0000"/>
                </a:solidFill>
                <a:latin typeface="Time New Roman"/>
              </a:rPr>
              <a:t>số</a:t>
            </a:r>
            <a:r>
              <a:rPr lang="en-US" sz="2400" dirty="0" smtClean="0">
                <a:solidFill>
                  <a:srgbClr val="FF0000"/>
                </a:solidFill>
                <a:latin typeface="Time New Roman"/>
              </a:rPr>
              <a:t> </a:t>
            </a:r>
            <a:r>
              <a:rPr lang="en-US" sz="2400" dirty="0" err="1" smtClean="0">
                <a:solidFill>
                  <a:srgbClr val="FF0000"/>
                </a:solidFill>
                <a:latin typeface="Time New Roman"/>
              </a:rPr>
              <a:t>tính</a:t>
            </a:r>
            <a:r>
              <a:rPr lang="en-US" sz="2400" dirty="0" smtClean="0">
                <a:solidFill>
                  <a:srgbClr val="FF0000"/>
                </a:solidFill>
                <a:latin typeface="Time New Roman"/>
              </a:rPr>
              <a:t> </a:t>
            </a:r>
            <a:r>
              <a:rPr lang="en-US" sz="2400" dirty="0" err="1" smtClean="0">
                <a:solidFill>
                  <a:srgbClr val="FF0000"/>
                </a:solidFill>
                <a:latin typeface="Time New Roman"/>
              </a:rPr>
              <a:t>trạng</a:t>
            </a:r>
            <a:r>
              <a:rPr lang="en-US" sz="2400" dirty="0" smtClean="0">
                <a:solidFill>
                  <a:srgbClr val="FF0000"/>
                </a:solidFill>
                <a:latin typeface="Time New Roman"/>
              </a:rPr>
              <a:t> ở </a:t>
            </a:r>
            <a:r>
              <a:rPr lang="en-US" sz="2400" dirty="0" err="1" smtClean="0">
                <a:solidFill>
                  <a:srgbClr val="FF0000"/>
                </a:solidFill>
                <a:latin typeface="Time New Roman"/>
              </a:rPr>
              <a:t>người</a:t>
            </a:r>
            <a:r>
              <a:rPr lang="en-US" sz="2400" dirty="0" smtClean="0">
                <a:solidFill>
                  <a:srgbClr val="FF0000"/>
                </a:solidFill>
                <a:latin typeface="Time New Roman"/>
              </a:rPr>
              <a:t>?</a:t>
            </a:r>
            <a:endParaRPr lang="en-US" sz="2400" dirty="0">
              <a:solidFill>
                <a:srgbClr val="FF0000"/>
              </a:solidFill>
              <a:latin typeface="Time New Roman"/>
            </a:endParaRPr>
          </a:p>
        </p:txBody>
      </p:sp>
      <p:sp>
        <p:nvSpPr>
          <p:cNvPr id="9" name="Rectangle 8"/>
          <p:cNvSpPr/>
          <p:nvPr/>
        </p:nvSpPr>
        <p:spPr>
          <a:xfrm>
            <a:off x="220134" y="5285138"/>
            <a:ext cx="11684000" cy="1200329"/>
          </a:xfrm>
          <a:prstGeom prst="rect">
            <a:avLst/>
          </a:prstGeom>
        </p:spPr>
        <p:txBody>
          <a:bodyPr wrap="square">
            <a:spAutoFit/>
          </a:bodyPr>
          <a:lstStyle/>
          <a:p>
            <a:r>
              <a:rPr lang="en-US" sz="2400" dirty="0" smtClean="0">
                <a:solidFill>
                  <a:srgbClr val="002060"/>
                </a:solidFill>
                <a:latin typeface="Time New Roman"/>
              </a:rPr>
              <a:t>-</a:t>
            </a:r>
            <a:r>
              <a:rPr lang="vi-VN" sz="2400" dirty="0" smtClean="0">
                <a:solidFill>
                  <a:srgbClr val="002060"/>
                </a:solidFill>
                <a:latin typeface="Time New Roman"/>
              </a:rPr>
              <a:t>Ví </a:t>
            </a:r>
            <a:r>
              <a:rPr lang="vi-VN" sz="2400" dirty="0">
                <a:solidFill>
                  <a:srgbClr val="002060"/>
                </a:solidFill>
                <a:latin typeface="Time New Roman"/>
              </a:rPr>
              <a:t>dụ một số tính trạng ở người như tính trạng màu da, tính trạng màu tóc, tính trạng dạng tóc, tính trạng màu mắt, tính trạng chiều cao, tính trạng má lúm đồng tiền, tính trạng nhóm máu,…</a:t>
            </a:r>
            <a:endParaRPr lang="en-US" sz="2400" dirty="0">
              <a:solidFill>
                <a:srgbClr val="002060"/>
              </a:solidFill>
              <a:latin typeface="Time New Roman"/>
            </a:endParaRPr>
          </a:p>
        </p:txBody>
      </p:sp>
    </p:spTree>
    <p:extLst>
      <p:ext uri="{BB962C8B-B14F-4D97-AF65-F5344CB8AC3E}">
        <p14:creationId xmlns:p14="http://schemas.microsoft.com/office/powerpoint/2010/main" val="2776670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17913" y="174802"/>
            <a:ext cx="7338740" cy="480131"/>
          </a:xfrm>
          <a:prstGeom prst="rect">
            <a:avLst/>
          </a:prstGeom>
        </p:spPr>
        <p:txBody>
          <a:bodyPr wrap="none">
            <a:spAutoFit/>
          </a:bodyPr>
          <a:lstStyle/>
          <a:p>
            <a:pPr marL="228600" indent="-228600">
              <a:lnSpc>
                <a:spcPct val="90000"/>
              </a:lnSpc>
              <a:spcBef>
                <a:spcPct val="50000"/>
              </a:spcBef>
            </a:pPr>
            <a:r>
              <a:rPr lang="en-US" sz="2800" b="1" dirty="0" err="1" smtClean="0">
                <a:solidFill>
                  <a:srgbClr val="FF0000"/>
                </a:solidFill>
                <a:latin typeface="Times New Roman" pitchFamily="18" charset="0"/>
                <a:cs typeface="Times New Roman" pitchFamily="18" charset="0"/>
              </a:rPr>
              <a:t>BÀI</a:t>
            </a:r>
            <a:r>
              <a:rPr lang="en-US" sz="2800" b="1" dirty="0" smtClean="0">
                <a:solidFill>
                  <a:srgbClr val="FF0000"/>
                </a:solidFill>
                <a:latin typeface="Times New Roman" pitchFamily="18" charset="0"/>
                <a:cs typeface="Times New Roman" pitchFamily="18" charset="0"/>
              </a:rPr>
              <a:t> 44. DI </a:t>
            </a:r>
            <a:r>
              <a:rPr lang="en-US" sz="2800" b="1" dirty="0" err="1" smtClean="0">
                <a:solidFill>
                  <a:srgbClr val="FF0000"/>
                </a:solidFill>
                <a:latin typeface="Times New Roman" pitchFamily="18" charset="0"/>
                <a:cs typeface="Times New Roman" pitchFamily="18" charset="0"/>
              </a:rPr>
              <a:t>TRUYỀN</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HỌC</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VỚI</a:t>
            </a:r>
            <a:r>
              <a:rPr lang="en-US" sz="2800" b="1" dirty="0" smtClean="0">
                <a:solidFill>
                  <a:srgbClr val="FF0000"/>
                </a:solidFill>
                <a:latin typeface="Times New Roman" pitchFamily="18" charset="0"/>
                <a:cs typeface="Times New Roman" pitchFamily="18" charset="0"/>
              </a:rPr>
              <a:t> CON </a:t>
            </a:r>
            <a:r>
              <a:rPr lang="en-US" sz="2800" b="1" dirty="0" err="1" smtClean="0">
                <a:solidFill>
                  <a:srgbClr val="FF0000"/>
                </a:solidFill>
                <a:latin typeface="Times New Roman" pitchFamily="18" charset="0"/>
                <a:cs typeface="Times New Roman" pitchFamily="18" charset="0"/>
              </a:rPr>
              <a:t>NGƯỜI</a:t>
            </a:r>
            <a:endParaRPr lang="en-US" sz="2800" b="1" dirty="0">
              <a:solidFill>
                <a:srgbClr val="FF0000"/>
              </a:solidFill>
              <a:latin typeface="Times New Roman" pitchFamily="18" charset="0"/>
              <a:cs typeface="Times New Roman" pitchFamily="18" charset="0"/>
            </a:endParaRPr>
          </a:p>
        </p:txBody>
      </p:sp>
      <p:sp>
        <p:nvSpPr>
          <p:cNvPr id="5" name="Text Box 4"/>
          <p:cNvSpPr txBox="1">
            <a:spLocks noChangeArrowheads="1"/>
          </p:cNvSpPr>
          <p:nvPr/>
        </p:nvSpPr>
        <p:spPr bwMode="auto">
          <a:xfrm>
            <a:off x="-481135" y="654933"/>
            <a:ext cx="5798096" cy="461665"/>
          </a:xfrm>
          <a:prstGeom prst="rect">
            <a:avLst/>
          </a:prstGeom>
          <a:noFill/>
          <a:ln w="9525">
            <a:noFill/>
            <a:miter lim="800000"/>
            <a:headEnd/>
            <a:tailEnd/>
          </a:ln>
        </p:spPr>
        <p:txBody>
          <a:bodyPr wrap="square">
            <a:spAutoFit/>
          </a:bodyPr>
          <a:lstStyle/>
          <a:p>
            <a:pPr algn="ctr">
              <a:spcBef>
                <a:spcPct val="50000"/>
              </a:spcBef>
            </a:pPr>
            <a:r>
              <a:rPr lang="en-US" sz="2400" b="1" dirty="0" smtClean="0">
                <a:solidFill>
                  <a:srgbClr val="3F3F3F"/>
                </a:solidFill>
                <a:latin typeface="Times New Roman" pitchFamily="18" charset="0"/>
                <a:cs typeface="Times New Roman" pitchFamily="18" charset="0"/>
              </a:rPr>
              <a:t>1. </a:t>
            </a:r>
            <a:r>
              <a:rPr lang="en-US" sz="2400" b="1" dirty="0" err="1" smtClean="0">
                <a:solidFill>
                  <a:srgbClr val="3F3F3F"/>
                </a:solidFill>
                <a:latin typeface="Times New Roman" pitchFamily="18" charset="0"/>
                <a:cs typeface="Times New Roman" pitchFamily="18" charset="0"/>
              </a:rPr>
              <a:t>TÍNH</a:t>
            </a:r>
            <a:r>
              <a:rPr lang="en-US" sz="2400" b="1" dirty="0" smtClean="0">
                <a:solidFill>
                  <a:srgbClr val="3F3F3F"/>
                </a:solidFill>
                <a:latin typeface="Times New Roman" pitchFamily="18" charset="0"/>
                <a:cs typeface="Times New Roman" pitchFamily="18" charset="0"/>
              </a:rPr>
              <a:t> </a:t>
            </a:r>
            <a:r>
              <a:rPr lang="en-US" sz="2400" b="1" dirty="0" err="1" smtClean="0">
                <a:solidFill>
                  <a:srgbClr val="3F3F3F"/>
                </a:solidFill>
                <a:latin typeface="Times New Roman" pitchFamily="18" charset="0"/>
                <a:cs typeface="Times New Roman" pitchFamily="18" charset="0"/>
              </a:rPr>
              <a:t>TRẠNG</a:t>
            </a:r>
            <a:r>
              <a:rPr lang="en-US" sz="2400" b="1" dirty="0" smtClean="0">
                <a:solidFill>
                  <a:srgbClr val="3F3F3F"/>
                </a:solidFill>
                <a:latin typeface="Times New Roman" pitchFamily="18" charset="0"/>
                <a:cs typeface="Times New Roman" pitchFamily="18" charset="0"/>
              </a:rPr>
              <a:t> Ở </a:t>
            </a:r>
            <a:r>
              <a:rPr lang="en-US" sz="2400" b="1" dirty="0" err="1" smtClean="0">
                <a:solidFill>
                  <a:srgbClr val="3F3F3F"/>
                </a:solidFill>
                <a:latin typeface="Times New Roman" pitchFamily="18" charset="0"/>
                <a:cs typeface="Times New Roman" pitchFamily="18" charset="0"/>
              </a:rPr>
              <a:t>NGƯỜI</a:t>
            </a:r>
            <a:endParaRPr lang="en-US" sz="2400" b="1" dirty="0">
              <a:solidFill>
                <a:srgbClr val="3F3F3F"/>
              </a:solidFill>
              <a:latin typeface="Times New Roman" pitchFamily="18" charset="0"/>
              <a:cs typeface="Times New Roman" pitchFamily="18" charset="0"/>
            </a:endParaRPr>
          </a:p>
        </p:txBody>
      </p:sp>
      <p:sp>
        <p:nvSpPr>
          <p:cNvPr id="7" name="Rectangle 20"/>
          <p:cNvSpPr>
            <a:spLocks noChangeArrowheads="1"/>
          </p:cNvSpPr>
          <p:nvPr/>
        </p:nvSpPr>
        <p:spPr bwMode="auto">
          <a:xfrm>
            <a:off x="2842063" y="984251"/>
            <a:ext cx="7758203" cy="461665"/>
          </a:xfrm>
          <a:prstGeom prst="rect">
            <a:avLst/>
          </a:prstGeom>
          <a:noFill/>
          <a:ln w="9525">
            <a:noFill/>
            <a:miter lim="800000"/>
            <a:headEnd/>
            <a:tailEnd/>
          </a:ln>
        </p:spPr>
        <p:txBody>
          <a:bodyPr wrap="square" anchor="ctr">
            <a:spAutoFit/>
          </a:bodyPr>
          <a:lstStyle/>
          <a:p>
            <a:pPr algn="ctr"/>
            <a:r>
              <a:rPr lang="en-US" sz="2400" b="1" dirty="0" err="1" smtClean="0">
                <a:solidFill>
                  <a:srgbClr val="002060"/>
                </a:solidFill>
                <a:latin typeface="Time New Roman"/>
                <a:cs typeface="Times New Roman" pitchFamily="18" charset="0"/>
              </a:rPr>
              <a:t>Nội</a:t>
            </a:r>
            <a:r>
              <a:rPr lang="en-US" sz="2400" b="1" dirty="0" smtClean="0">
                <a:solidFill>
                  <a:srgbClr val="002060"/>
                </a:solidFill>
                <a:latin typeface="Time New Roman"/>
                <a:cs typeface="Times New Roman" pitchFamily="18" charset="0"/>
              </a:rPr>
              <a:t> dung . </a:t>
            </a:r>
            <a:r>
              <a:rPr lang="en-US" sz="2400" b="1" dirty="0" err="1" smtClean="0">
                <a:solidFill>
                  <a:srgbClr val="002060"/>
                </a:solidFill>
                <a:latin typeface="Time New Roman"/>
                <a:cs typeface="Times New Roman" pitchFamily="18" charset="0"/>
              </a:rPr>
              <a:t>Mô</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tả</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một</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số</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tính</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trạng</a:t>
            </a:r>
            <a:r>
              <a:rPr lang="en-US" sz="2400" b="1" dirty="0" smtClean="0">
                <a:solidFill>
                  <a:srgbClr val="002060"/>
                </a:solidFill>
                <a:latin typeface="Time New Roman"/>
                <a:cs typeface="Times New Roman" pitchFamily="18" charset="0"/>
              </a:rPr>
              <a:t> ở </a:t>
            </a:r>
            <a:r>
              <a:rPr lang="en-US" sz="2400" b="1" dirty="0" err="1" smtClean="0">
                <a:solidFill>
                  <a:srgbClr val="002060"/>
                </a:solidFill>
                <a:latin typeface="Time New Roman"/>
                <a:cs typeface="Times New Roman" pitchFamily="18" charset="0"/>
              </a:rPr>
              <a:t>người</a:t>
            </a:r>
            <a:endParaRPr lang="en-US" sz="2400" b="1" dirty="0">
              <a:solidFill>
                <a:srgbClr val="002060"/>
              </a:solidFill>
              <a:latin typeface="Time New Roman"/>
            </a:endParaRPr>
          </a:p>
        </p:txBody>
      </p:sp>
      <p:sp>
        <p:nvSpPr>
          <p:cNvPr id="2" name="Rectangle 1"/>
          <p:cNvSpPr/>
          <p:nvPr/>
        </p:nvSpPr>
        <p:spPr>
          <a:xfrm>
            <a:off x="1202267" y="3014464"/>
            <a:ext cx="10058400" cy="2448876"/>
          </a:xfrm>
          <a:prstGeom prst="rect">
            <a:avLst/>
          </a:prstGeom>
        </p:spPr>
        <p:txBody>
          <a:bodyPr wrap="square">
            <a:spAutoFit/>
          </a:bodyPr>
          <a:lstStyle/>
          <a:p>
            <a:pPr marL="1104900" marR="716280" indent="-457200" algn="just">
              <a:lnSpc>
                <a:spcPct val="133000"/>
              </a:lnSpc>
              <a:spcBef>
                <a:spcPts val="470"/>
              </a:spcBef>
              <a:spcAft>
                <a:spcPts val="0"/>
              </a:spcAft>
              <a:buFontTx/>
              <a:buChar char="-"/>
            </a:pPr>
            <a:r>
              <a:rPr lang="vi-VN" sz="2800"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Dựa </a:t>
            </a:r>
            <a:r>
              <a:rPr lang="vi-VN"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vào các tính trạng ở người, có thể phân biệt được các đối tượng khác nhau. </a:t>
            </a:r>
            <a:endParaRPr lang="en-US" sz="2800"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a:p>
            <a:pPr marL="1104900" marR="716280" indent="-457200" algn="just">
              <a:lnSpc>
                <a:spcPct val="133000"/>
              </a:lnSpc>
              <a:spcBef>
                <a:spcPts val="470"/>
              </a:spcBef>
              <a:spcAft>
                <a:spcPts val="0"/>
              </a:spcAft>
              <a:buFontTx/>
              <a:buChar char="-"/>
            </a:pPr>
            <a:r>
              <a:rPr lang="vi-VN" sz="2800"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Một </a:t>
            </a:r>
            <a:r>
              <a:rPr lang="vi-VN" sz="28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số tính trạng ở người như: màu da, màu tóc, chiều cao, giới tính, …</a:t>
            </a:r>
            <a:endParaRPr lang="en-US" sz="2800" dirty="0">
              <a:solidFill>
                <a:srgbClr val="002060"/>
              </a:solidFill>
              <a:effectLst/>
              <a:latin typeface="Times New Roman" panose="02020603050405020304" pitchFamily="18" charset="0"/>
              <a:ea typeface="Times New Roman" panose="02020603050405020304" pitchFamily="18" charset="0"/>
            </a:endParaRPr>
          </a:p>
        </p:txBody>
      </p:sp>
      <p:pic>
        <p:nvPicPr>
          <p:cNvPr id="12" name="Picture 11" descr="viet3"/>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202267" y="1998693"/>
            <a:ext cx="1157817" cy="1015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7625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heckerboard(across)">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randombar(horizont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500" fill="hold"/>
                                        <p:tgtEl>
                                          <p:spTgt spid="2"/>
                                        </p:tgtEl>
                                        <p:attrNameLst>
                                          <p:attrName>ppt_x</p:attrName>
                                        </p:attrNameLst>
                                      </p:cBhvr>
                                      <p:tavLst>
                                        <p:tav tm="0">
                                          <p:val>
                                            <p:strVal val="#ppt_x"/>
                                          </p:val>
                                        </p:tav>
                                        <p:tav tm="100000">
                                          <p:val>
                                            <p:strVal val="#ppt_x"/>
                                          </p:val>
                                        </p:tav>
                                      </p:tavLst>
                                    </p:anim>
                                    <p:anim calcmode="lin" valueType="num">
                                      <p:cBhvr additive="base">
                                        <p:cTn id="2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17913" y="174802"/>
            <a:ext cx="7338740" cy="480131"/>
          </a:xfrm>
          <a:prstGeom prst="rect">
            <a:avLst/>
          </a:prstGeom>
        </p:spPr>
        <p:txBody>
          <a:bodyPr wrap="none">
            <a:spAutoFit/>
          </a:bodyPr>
          <a:lstStyle/>
          <a:p>
            <a:pPr marL="228600" indent="-228600">
              <a:lnSpc>
                <a:spcPct val="90000"/>
              </a:lnSpc>
              <a:spcBef>
                <a:spcPct val="50000"/>
              </a:spcBef>
            </a:pPr>
            <a:r>
              <a:rPr lang="en-US" sz="2800" b="1" dirty="0" err="1" smtClean="0">
                <a:solidFill>
                  <a:srgbClr val="FF0000"/>
                </a:solidFill>
                <a:latin typeface="Times New Roman" pitchFamily="18" charset="0"/>
                <a:cs typeface="Times New Roman" pitchFamily="18" charset="0"/>
              </a:rPr>
              <a:t>BÀI</a:t>
            </a:r>
            <a:r>
              <a:rPr lang="en-US" sz="2800" b="1" dirty="0" smtClean="0">
                <a:solidFill>
                  <a:srgbClr val="FF0000"/>
                </a:solidFill>
                <a:latin typeface="Times New Roman" pitchFamily="18" charset="0"/>
                <a:cs typeface="Times New Roman" pitchFamily="18" charset="0"/>
              </a:rPr>
              <a:t> 44. DI </a:t>
            </a:r>
            <a:r>
              <a:rPr lang="en-US" sz="2800" b="1" dirty="0" err="1" smtClean="0">
                <a:solidFill>
                  <a:srgbClr val="FF0000"/>
                </a:solidFill>
                <a:latin typeface="Times New Roman" pitchFamily="18" charset="0"/>
                <a:cs typeface="Times New Roman" pitchFamily="18" charset="0"/>
              </a:rPr>
              <a:t>TRUYỀN</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HỌC</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VỚI</a:t>
            </a:r>
            <a:r>
              <a:rPr lang="en-US" sz="2800" b="1" dirty="0" smtClean="0">
                <a:solidFill>
                  <a:srgbClr val="FF0000"/>
                </a:solidFill>
                <a:latin typeface="Times New Roman" pitchFamily="18" charset="0"/>
                <a:cs typeface="Times New Roman" pitchFamily="18" charset="0"/>
              </a:rPr>
              <a:t> CON </a:t>
            </a:r>
            <a:r>
              <a:rPr lang="en-US" sz="2800" b="1" dirty="0" err="1" smtClean="0">
                <a:solidFill>
                  <a:srgbClr val="FF0000"/>
                </a:solidFill>
                <a:latin typeface="Times New Roman" pitchFamily="18" charset="0"/>
                <a:cs typeface="Times New Roman" pitchFamily="18" charset="0"/>
              </a:rPr>
              <a:t>NGƯỜI</a:t>
            </a:r>
            <a:endParaRPr lang="en-US" sz="2800" b="1" dirty="0">
              <a:solidFill>
                <a:srgbClr val="FF0000"/>
              </a:solidFill>
              <a:latin typeface="Times New Roman" pitchFamily="18" charset="0"/>
              <a:cs typeface="Times New Roman" pitchFamily="18" charset="0"/>
            </a:endParaRPr>
          </a:p>
        </p:txBody>
      </p:sp>
      <p:sp>
        <p:nvSpPr>
          <p:cNvPr id="8" name="Text Box 4"/>
          <p:cNvSpPr txBox="1">
            <a:spLocks noChangeArrowheads="1"/>
          </p:cNvSpPr>
          <p:nvPr/>
        </p:nvSpPr>
        <p:spPr bwMode="auto">
          <a:xfrm>
            <a:off x="142058" y="654933"/>
            <a:ext cx="7017294" cy="523220"/>
          </a:xfrm>
          <a:prstGeom prst="rect">
            <a:avLst/>
          </a:prstGeom>
          <a:noFill/>
          <a:ln w="9525">
            <a:noFill/>
            <a:miter lim="800000"/>
            <a:headEnd/>
            <a:tailEnd/>
          </a:ln>
        </p:spPr>
        <p:txBody>
          <a:bodyPr wrap="square">
            <a:spAutoFit/>
          </a:bodyPr>
          <a:lstStyle/>
          <a:p>
            <a:pPr algn="ctr">
              <a:spcBef>
                <a:spcPct val="50000"/>
              </a:spcBef>
            </a:pPr>
            <a:r>
              <a:rPr lang="en-US" sz="2800" b="1" dirty="0" smtClean="0">
                <a:solidFill>
                  <a:srgbClr val="3F3F3F"/>
                </a:solidFill>
                <a:latin typeface="Times New Roman" pitchFamily="18" charset="0"/>
                <a:cs typeface="Times New Roman" pitchFamily="18" charset="0"/>
              </a:rPr>
              <a:t>2. </a:t>
            </a:r>
            <a:r>
              <a:rPr lang="en-US" sz="2800" b="1" dirty="0" err="1" smtClean="0">
                <a:solidFill>
                  <a:srgbClr val="3F3F3F"/>
                </a:solidFill>
                <a:latin typeface="Times New Roman" pitchFamily="18" charset="0"/>
                <a:cs typeface="Times New Roman" pitchFamily="18" charset="0"/>
              </a:rPr>
              <a:t>BỆNH</a:t>
            </a:r>
            <a:r>
              <a:rPr lang="en-US" sz="2800" b="1" dirty="0" smtClean="0">
                <a:solidFill>
                  <a:srgbClr val="3F3F3F"/>
                </a:solidFill>
                <a:latin typeface="Times New Roman" pitchFamily="18" charset="0"/>
                <a:cs typeface="Times New Roman" pitchFamily="18" charset="0"/>
              </a:rPr>
              <a:t> </a:t>
            </a:r>
            <a:r>
              <a:rPr lang="en-US" sz="2800" b="1" dirty="0" err="1" smtClean="0">
                <a:solidFill>
                  <a:srgbClr val="3F3F3F"/>
                </a:solidFill>
                <a:latin typeface="Times New Roman" pitchFamily="18" charset="0"/>
                <a:cs typeface="Times New Roman" pitchFamily="18" charset="0"/>
              </a:rPr>
              <a:t>VÀ</a:t>
            </a:r>
            <a:r>
              <a:rPr lang="en-US" sz="2800" b="1" dirty="0" smtClean="0">
                <a:solidFill>
                  <a:srgbClr val="3F3F3F"/>
                </a:solidFill>
                <a:latin typeface="Times New Roman" pitchFamily="18" charset="0"/>
                <a:cs typeface="Times New Roman" pitchFamily="18" charset="0"/>
              </a:rPr>
              <a:t> </a:t>
            </a:r>
            <a:r>
              <a:rPr lang="en-US" sz="2800" b="1" dirty="0" err="1" smtClean="0">
                <a:solidFill>
                  <a:srgbClr val="3F3F3F"/>
                </a:solidFill>
                <a:latin typeface="Times New Roman" pitchFamily="18" charset="0"/>
                <a:cs typeface="Times New Roman" pitchFamily="18" charset="0"/>
              </a:rPr>
              <a:t>TẬT</a:t>
            </a:r>
            <a:r>
              <a:rPr lang="en-US" sz="2800" b="1" dirty="0" smtClean="0">
                <a:solidFill>
                  <a:srgbClr val="3F3F3F"/>
                </a:solidFill>
                <a:latin typeface="Times New Roman" pitchFamily="18" charset="0"/>
                <a:cs typeface="Times New Roman" pitchFamily="18" charset="0"/>
              </a:rPr>
              <a:t> DI </a:t>
            </a:r>
            <a:r>
              <a:rPr lang="en-US" sz="2800" b="1" dirty="0" err="1" smtClean="0">
                <a:solidFill>
                  <a:srgbClr val="3F3F3F"/>
                </a:solidFill>
                <a:latin typeface="Times New Roman" pitchFamily="18" charset="0"/>
                <a:cs typeface="Times New Roman" pitchFamily="18" charset="0"/>
              </a:rPr>
              <a:t>TRUYỀN</a:t>
            </a:r>
            <a:r>
              <a:rPr lang="en-US" sz="2800" b="1" dirty="0" smtClean="0">
                <a:solidFill>
                  <a:srgbClr val="3F3F3F"/>
                </a:solidFill>
                <a:latin typeface="Times New Roman" pitchFamily="18" charset="0"/>
                <a:cs typeface="Times New Roman" pitchFamily="18" charset="0"/>
              </a:rPr>
              <a:t> Ở </a:t>
            </a:r>
            <a:r>
              <a:rPr lang="en-US" sz="2800" b="1" dirty="0" err="1" smtClean="0">
                <a:solidFill>
                  <a:srgbClr val="3F3F3F"/>
                </a:solidFill>
                <a:latin typeface="Times New Roman" pitchFamily="18" charset="0"/>
                <a:cs typeface="Times New Roman" pitchFamily="18" charset="0"/>
              </a:rPr>
              <a:t>NGƯỜI</a:t>
            </a:r>
            <a:endParaRPr lang="en-US" sz="2800" b="1" dirty="0">
              <a:solidFill>
                <a:srgbClr val="3F3F3F"/>
              </a:solidFill>
              <a:latin typeface="Times New Roman" pitchFamily="18" charset="0"/>
              <a:cs typeface="Times New Roman" pitchFamily="18" charset="0"/>
            </a:endParaRPr>
          </a:p>
        </p:txBody>
      </p:sp>
      <p:sp>
        <p:nvSpPr>
          <p:cNvPr id="7" name="Rectangle 20"/>
          <p:cNvSpPr>
            <a:spLocks noChangeArrowheads="1"/>
          </p:cNvSpPr>
          <p:nvPr/>
        </p:nvSpPr>
        <p:spPr bwMode="auto">
          <a:xfrm>
            <a:off x="-59064" y="1135064"/>
            <a:ext cx="12251064" cy="830997"/>
          </a:xfrm>
          <a:prstGeom prst="rect">
            <a:avLst/>
          </a:prstGeom>
          <a:noFill/>
          <a:ln w="9525">
            <a:noFill/>
            <a:miter lim="800000"/>
            <a:headEnd/>
            <a:tailEnd/>
          </a:ln>
        </p:spPr>
        <p:txBody>
          <a:bodyPr wrap="square" anchor="ctr">
            <a:spAutoFit/>
          </a:bodyPr>
          <a:lstStyle/>
          <a:p>
            <a:pPr algn="ctr" eaLnBrk="1" hangingPunct="1"/>
            <a:r>
              <a:rPr lang="en-US" sz="2400" b="1" dirty="0" err="1" smtClean="0">
                <a:solidFill>
                  <a:srgbClr val="002060"/>
                </a:solidFill>
                <a:latin typeface="Time New Roman"/>
                <a:cs typeface="Times New Roman" pitchFamily="18" charset="0"/>
              </a:rPr>
              <a:t>Nội</a:t>
            </a:r>
            <a:r>
              <a:rPr lang="en-US" sz="2400" b="1" dirty="0" smtClean="0">
                <a:solidFill>
                  <a:srgbClr val="002060"/>
                </a:solidFill>
                <a:latin typeface="Time New Roman"/>
                <a:cs typeface="Times New Roman" pitchFamily="18" charset="0"/>
              </a:rPr>
              <a:t> dung 1. </a:t>
            </a:r>
            <a:r>
              <a:rPr lang="en-US" sz="2400" b="1" dirty="0" err="1" smtClean="0">
                <a:solidFill>
                  <a:srgbClr val="002060"/>
                </a:solidFill>
                <a:latin typeface="Time New Roman"/>
                <a:cs typeface="Times New Roman" pitchFamily="18" charset="0"/>
              </a:rPr>
              <a:t>Tìm</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hiểu</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khái</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niệm</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bệnh</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và</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tật</a:t>
            </a:r>
            <a:r>
              <a:rPr lang="en-US" sz="2400" b="1" dirty="0" smtClean="0">
                <a:solidFill>
                  <a:srgbClr val="002060"/>
                </a:solidFill>
                <a:latin typeface="Time New Roman"/>
                <a:cs typeface="Times New Roman" pitchFamily="18" charset="0"/>
              </a:rPr>
              <a:t> di </a:t>
            </a:r>
            <a:r>
              <a:rPr lang="en-US" sz="2400" b="1" dirty="0" err="1" smtClean="0">
                <a:solidFill>
                  <a:srgbClr val="002060"/>
                </a:solidFill>
                <a:latin typeface="Time New Roman"/>
                <a:cs typeface="Times New Roman" pitchFamily="18" charset="0"/>
              </a:rPr>
              <a:t>truyền</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các</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tác</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nhân</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gây</a:t>
            </a:r>
            <a:r>
              <a:rPr lang="en-US" sz="2400" b="1" dirty="0" smtClean="0">
                <a:solidFill>
                  <a:srgbClr val="002060"/>
                </a:solidFill>
                <a:latin typeface="Time New Roman"/>
                <a:cs typeface="Times New Roman" pitchFamily="18" charset="0"/>
              </a:rPr>
              <a:t> </a:t>
            </a:r>
            <a:r>
              <a:rPr lang="en-US" sz="2400" b="1" dirty="0" err="1" smtClean="0">
                <a:solidFill>
                  <a:srgbClr val="002060"/>
                </a:solidFill>
                <a:latin typeface="Time New Roman"/>
                <a:cs typeface="Times New Roman" pitchFamily="18" charset="0"/>
              </a:rPr>
              <a:t>bệnh</a:t>
            </a:r>
            <a:r>
              <a:rPr lang="en-US" sz="2400" b="1" dirty="0" smtClean="0">
                <a:solidFill>
                  <a:srgbClr val="002060"/>
                </a:solidFill>
                <a:latin typeface="Time New Roman"/>
                <a:cs typeface="Times New Roman" pitchFamily="18" charset="0"/>
              </a:rPr>
              <a:t> di </a:t>
            </a:r>
            <a:r>
              <a:rPr lang="en-US" sz="2400" b="1" dirty="0" err="1" smtClean="0">
                <a:solidFill>
                  <a:srgbClr val="002060"/>
                </a:solidFill>
                <a:latin typeface="Time New Roman"/>
                <a:cs typeface="Times New Roman" pitchFamily="18" charset="0"/>
              </a:rPr>
              <a:t>truyền</a:t>
            </a:r>
            <a:r>
              <a:rPr lang="en-US" sz="2400" b="1" dirty="0" smtClean="0">
                <a:solidFill>
                  <a:srgbClr val="002060"/>
                </a:solidFill>
                <a:latin typeface="Time New Roman"/>
                <a:cs typeface="Times New Roman" pitchFamily="18" charset="0"/>
              </a:rPr>
              <a:t> ở </a:t>
            </a:r>
            <a:r>
              <a:rPr lang="en-US" sz="2400" b="1" dirty="0" err="1" smtClean="0">
                <a:solidFill>
                  <a:srgbClr val="002060"/>
                </a:solidFill>
                <a:latin typeface="Time New Roman"/>
                <a:cs typeface="Times New Roman" pitchFamily="18" charset="0"/>
              </a:rPr>
              <a:t>người</a:t>
            </a:r>
            <a:endParaRPr lang="en-US" sz="2400" b="1" dirty="0">
              <a:solidFill>
                <a:srgbClr val="002060"/>
              </a:solidFill>
              <a:latin typeface="Time New Roman"/>
            </a:endParaRPr>
          </a:p>
        </p:txBody>
      </p:sp>
      <p:sp>
        <p:nvSpPr>
          <p:cNvPr id="10" name="Text Box 17"/>
          <p:cNvSpPr txBox="1">
            <a:spLocks noChangeArrowheads="1"/>
          </p:cNvSpPr>
          <p:nvPr/>
        </p:nvSpPr>
        <p:spPr bwMode="auto">
          <a:xfrm>
            <a:off x="4833700" y="2741642"/>
            <a:ext cx="7188967" cy="2677656"/>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9525" algn="ctr">
                <a:solidFill>
                  <a:srgbClr val="8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2"/>
                </a:solidFill>
                <a:latin typeface="Times New Roman" pitchFamily="18" charset="0"/>
              </a:defRPr>
            </a:lvl1pPr>
            <a:lvl2pPr marL="742950" indent="-285750" eaLnBrk="0" hangingPunct="0">
              <a:defRPr sz="2800" b="1">
                <a:solidFill>
                  <a:schemeClr val="tx2"/>
                </a:solidFill>
                <a:latin typeface="Times New Roman" pitchFamily="18" charset="0"/>
              </a:defRPr>
            </a:lvl2pPr>
            <a:lvl3pPr marL="1143000" indent="-228600" eaLnBrk="0" hangingPunct="0">
              <a:defRPr sz="2800" b="1">
                <a:solidFill>
                  <a:schemeClr val="tx2"/>
                </a:solidFill>
                <a:latin typeface="Times New Roman" pitchFamily="18" charset="0"/>
              </a:defRPr>
            </a:lvl3pPr>
            <a:lvl4pPr marL="1600200" indent="-228600" eaLnBrk="0" hangingPunct="0">
              <a:defRPr sz="2800" b="1">
                <a:solidFill>
                  <a:schemeClr val="tx2"/>
                </a:solidFill>
                <a:latin typeface="Times New Roman" pitchFamily="18" charset="0"/>
              </a:defRPr>
            </a:lvl4pPr>
            <a:lvl5pPr marL="2057400" indent="-228600" eaLnBrk="0" hangingPunct="0">
              <a:defRPr sz="2800" b="1">
                <a:solidFill>
                  <a:schemeClr val="tx2"/>
                </a:solidFill>
                <a:latin typeface="Times New Roman" pitchFamily="18" charset="0"/>
              </a:defRPr>
            </a:lvl5pPr>
            <a:lvl6pPr marL="2514600" indent="-228600" algn="ctr" eaLnBrk="0" fontAlgn="base" hangingPunct="0">
              <a:lnSpc>
                <a:spcPct val="90000"/>
              </a:lnSpc>
              <a:spcBef>
                <a:spcPct val="0"/>
              </a:spcBef>
              <a:spcAft>
                <a:spcPct val="0"/>
              </a:spcAft>
              <a:defRPr sz="2800" b="1">
                <a:solidFill>
                  <a:schemeClr val="tx2"/>
                </a:solidFill>
                <a:latin typeface="Times New Roman" pitchFamily="18" charset="0"/>
              </a:defRPr>
            </a:lvl6pPr>
            <a:lvl7pPr marL="2971800" indent="-228600" algn="ctr" eaLnBrk="0" fontAlgn="base" hangingPunct="0">
              <a:lnSpc>
                <a:spcPct val="90000"/>
              </a:lnSpc>
              <a:spcBef>
                <a:spcPct val="0"/>
              </a:spcBef>
              <a:spcAft>
                <a:spcPct val="0"/>
              </a:spcAft>
              <a:defRPr sz="2800" b="1">
                <a:solidFill>
                  <a:schemeClr val="tx2"/>
                </a:solidFill>
                <a:latin typeface="Times New Roman" pitchFamily="18" charset="0"/>
              </a:defRPr>
            </a:lvl7pPr>
            <a:lvl8pPr marL="3429000" indent="-228600" algn="ctr" eaLnBrk="0" fontAlgn="base" hangingPunct="0">
              <a:lnSpc>
                <a:spcPct val="90000"/>
              </a:lnSpc>
              <a:spcBef>
                <a:spcPct val="0"/>
              </a:spcBef>
              <a:spcAft>
                <a:spcPct val="0"/>
              </a:spcAft>
              <a:defRPr sz="2800" b="1">
                <a:solidFill>
                  <a:schemeClr val="tx2"/>
                </a:solidFill>
                <a:latin typeface="Times New Roman" pitchFamily="18" charset="0"/>
              </a:defRPr>
            </a:lvl8pPr>
            <a:lvl9pPr marL="3886200" indent="-228600" algn="ctr" eaLnBrk="0" fontAlgn="base" hangingPunct="0">
              <a:lnSpc>
                <a:spcPct val="90000"/>
              </a:lnSpc>
              <a:spcBef>
                <a:spcPct val="0"/>
              </a:spcBef>
              <a:spcAft>
                <a:spcPct val="0"/>
              </a:spcAft>
              <a:defRPr sz="2800" b="1">
                <a:solidFill>
                  <a:schemeClr val="tx2"/>
                </a:solidFill>
                <a:latin typeface="Times New Roman" pitchFamily="18"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US" sz="2800" b="0" i="0" u="none" strike="noStrike" kern="0" cap="none" spc="0" normalizeH="0" baseline="0" noProof="0" dirty="0" smtClean="0">
                <a:ln>
                  <a:noFill/>
                </a:ln>
                <a:solidFill>
                  <a:srgbClr val="C00000"/>
                </a:solidFill>
                <a:effectLst/>
                <a:uLnTx/>
                <a:uFillTx/>
              </a:rPr>
              <a:t>- B</a:t>
            </a:r>
            <a:r>
              <a:rPr kumimoji="0" lang="en-US" sz="2800" b="0" i="0" u="none" strike="noStrike" kern="0" cap="none" spc="0" normalizeH="0" baseline="0" noProof="0" dirty="0" err="1" smtClean="0">
                <a:ln>
                  <a:noFill/>
                </a:ln>
                <a:solidFill>
                  <a:srgbClr val="C00000"/>
                </a:solidFill>
                <a:effectLst/>
                <a:uLnTx/>
                <a:uFillTx/>
              </a:rPr>
              <a:t>ệnh</a:t>
            </a:r>
            <a:r>
              <a:rPr kumimoji="0" lang="en-US" sz="2800" b="0" i="0" u="none" strike="noStrike" kern="0" cap="none" spc="0" normalizeH="0" baseline="0" noProof="0" dirty="0" smtClean="0">
                <a:ln>
                  <a:noFill/>
                </a:ln>
                <a:solidFill>
                  <a:srgbClr val="C00000"/>
                </a:solidFill>
                <a:effectLst/>
                <a:uLnTx/>
                <a:uFillTx/>
              </a:rPr>
              <a:t> (</a:t>
            </a:r>
            <a:r>
              <a:rPr kumimoji="0" lang="en-US" sz="2800" b="0" i="0" u="none" strike="noStrike" kern="0" cap="none" spc="0" normalizeH="0" baseline="0" noProof="0" dirty="0" err="1" smtClean="0">
                <a:ln>
                  <a:noFill/>
                </a:ln>
                <a:solidFill>
                  <a:srgbClr val="C00000"/>
                </a:solidFill>
                <a:effectLst/>
                <a:uLnTx/>
                <a:uFillTx/>
              </a:rPr>
              <a:t>nói</a:t>
            </a:r>
            <a:r>
              <a:rPr kumimoji="0" lang="en-US" sz="2800" b="0" i="0" u="none" strike="noStrike" kern="0" cap="none" spc="0" normalizeH="0" baseline="0" noProof="0" dirty="0" smtClean="0">
                <a:ln>
                  <a:noFill/>
                </a:ln>
                <a:solidFill>
                  <a:srgbClr val="C00000"/>
                </a:solidFill>
                <a:effectLst/>
                <a:uLnTx/>
                <a:uFillTx/>
              </a:rPr>
              <a:t> </a:t>
            </a:r>
            <a:r>
              <a:rPr kumimoji="0" lang="en-US" sz="2800" b="0" i="0" u="none" strike="noStrike" kern="0" cap="none" spc="0" normalizeH="0" baseline="0" noProof="0" dirty="0" err="1" smtClean="0">
                <a:ln>
                  <a:noFill/>
                </a:ln>
                <a:solidFill>
                  <a:srgbClr val="C00000"/>
                </a:solidFill>
                <a:effectLst/>
                <a:uLnTx/>
                <a:uFillTx/>
              </a:rPr>
              <a:t>chung</a:t>
            </a:r>
            <a:r>
              <a:rPr kumimoji="0" lang="en-US" sz="2800" b="0" i="0" u="none" strike="noStrike" kern="0" cap="none" spc="0" normalizeH="0" baseline="0" noProof="0" dirty="0" smtClean="0">
                <a:ln>
                  <a:noFill/>
                </a:ln>
                <a:solidFill>
                  <a:srgbClr val="C00000"/>
                </a:solidFill>
                <a:effectLst/>
                <a:uLnTx/>
                <a:uFillTx/>
              </a:rPr>
              <a:t>) </a:t>
            </a:r>
            <a:r>
              <a:rPr kumimoji="0" lang="en-US" sz="2800" b="0" i="0" u="none" strike="noStrike" kern="0" cap="none" spc="0" normalizeH="0" baseline="0" noProof="0" dirty="0" err="1" smtClean="0">
                <a:ln>
                  <a:noFill/>
                </a:ln>
                <a:solidFill>
                  <a:srgbClr val="C00000"/>
                </a:solidFill>
                <a:effectLst/>
                <a:uLnTx/>
                <a:uFillTx/>
              </a:rPr>
              <a:t>là</a:t>
            </a:r>
            <a:r>
              <a:rPr kumimoji="0" lang="en-US" sz="2800" b="0" i="0" u="none" strike="noStrike" kern="0" cap="none" spc="0" normalizeH="0" baseline="0" noProof="0" dirty="0" smtClean="0">
                <a:ln>
                  <a:noFill/>
                </a:ln>
                <a:solidFill>
                  <a:srgbClr val="C00000"/>
                </a:solidFill>
                <a:effectLst/>
                <a:uLnTx/>
                <a:uFillTx/>
              </a:rPr>
              <a:t> </a:t>
            </a:r>
            <a:r>
              <a:rPr kumimoji="0" lang="en-US" sz="2800" b="0" i="0" u="none" strike="noStrike" kern="0" cap="none" spc="0" normalizeH="0" baseline="0" noProof="0" dirty="0" err="1" smtClean="0">
                <a:ln>
                  <a:noFill/>
                </a:ln>
                <a:solidFill>
                  <a:srgbClr val="C00000"/>
                </a:solidFill>
                <a:effectLst/>
                <a:uLnTx/>
                <a:uFillTx/>
              </a:rPr>
              <a:t>các</a:t>
            </a:r>
            <a:r>
              <a:rPr kumimoji="0" lang="en-US" sz="2800" b="0" i="0" u="none" strike="noStrike" kern="0" cap="none" spc="0" normalizeH="0" baseline="0" noProof="0" dirty="0" smtClean="0">
                <a:ln>
                  <a:noFill/>
                </a:ln>
                <a:solidFill>
                  <a:srgbClr val="C00000"/>
                </a:solidFill>
                <a:effectLst/>
                <a:uLnTx/>
                <a:uFillTx/>
              </a:rPr>
              <a:t> </a:t>
            </a:r>
            <a:r>
              <a:rPr kumimoji="0" lang="en-US" sz="2800" b="0" i="0" u="none" strike="noStrike" kern="0" cap="none" spc="0" normalizeH="0" baseline="0" noProof="0" dirty="0" err="1" smtClean="0">
                <a:ln>
                  <a:noFill/>
                </a:ln>
                <a:solidFill>
                  <a:srgbClr val="C00000"/>
                </a:solidFill>
                <a:effectLst/>
                <a:uLnTx/>
                <a:uFillTx/>
              </a:rPr>
              <a:t>rối</a:t>
            </a:r>
            <a:r>
              <a:rPr kumimoji="0" lang="en-US" sz="2800" b="0" i="0" u="none" strike="noStrike" kern="0" cap="none" spc="0" normalizeH="0" baseline="0" noProof="0" dirty="0" smtClean="0">
                <a:ln>
                  <a:noFill/>
                </a:ln>
                <a:solidFill>
                  <a:srgbClr val="C00000"/>
                </a:solidFill>
                <a:effectLst/>
                <a:uLnTx/>
                <a:uFillTx/>
              </a:rPr>
              <a:t> </a:t>
            </a:r>
            <a:r>
              <a:rPr kumimoji="0" lang="en-US" sz="2800" b="0" i="0" u="none" strike="noStrike" kern="0" cap="none" spc="0" normalizeH="0" baseline="0" noProof="0" dirty="0" err="1" smtClean="0">
                <a:ln>
                  <a:noFill/>
                </a:ln>
                <a:solidFill>
                  <a:srgbClr val="C00000"/>
                </a:solidFill>
                <a:effectLst/>
                <a:uLnTx/>
                <a:uFillTx/>
              </a:rPr>
              <a:t>loạn</a:t>
            </a:r>
            <a:r>
              <a:rPr kumimoji="0" lang="en-US" sz="2800" b="0" i="0" u="none" strike="noStrike" kern="0" cap="none" spc="0" normalizeH="0" baseline="0" noProof="0" dirty="0" smtClean="0">
                <a:ln>
                  <a:noFill/>
                </a:ln>
                <a:solidFill>
                  <a:srgbClr val="C00000"/>
                </a:solidFill>
                <a:effectLst/>
                <a:uLnTx/>
                <a:uFillTx/>
              </a:rPr>
              <a:t> </a:t>
            </a:r>
            <a:r>
              <a:rPr kumimoji="0" lang="en-US" sz="2800" b="0" i="0" u="none" strike="noStrike" kern="0" cap="none" spc="0" normalizeH="0" baseline="0" noProof="0" dirty="0" err="1" smtClean="0">
                <a:ln>
                  <a:noFill/>
                </a:ln>
                <a:solidFill>
                  <a:srgbClr val="C00000"/>
                </a:solidFill>
                <a:effectLst/>
                <a:uLnTx/>
                <a:uFillTx/>
              </a:rPr>
              <a:t>về</a:t>
            </a:r>
            <a:r>
              <a:rPr kumimoji="0" lang="en-US" sz="2800" b="0" i="0" u="none" strike="noStrike" kern="0" cap="none" spc="0" normalizeH="0" baseline="0" noProof="0" dirty="0" smtClean="0">
                <a:ln>
                  <a:noFill/>
                </a:ln>
                <a:solidFill>
                  <a:srgbClr val="C00000"/>
                </a:solidFill>
                <a:effectLst/>
                <a:uLnTx/>
                <a:uFillTx/>
              </a:rPr>
              <a:t> </a:t>
            </a:r>
            <a:r>
              <a:rPr kumimoji="0" lang="en-US" sz="2800" b="0" i="0" u="none" strike="noStrike" kern="0" cap="none" spc="0" normalizeH="0" baseline="0" noProof="0" dirty="0" err="1" smtClean="0">
                <a:ln>
                  <a:noFill/>
                </a:ln>
                <a:solidFill>
                  <a:srgbClr val="C00000"/>
                </a:solidFill>
                <a:effectLst/>
                <a:uLnTx/>
                <a:uFillTx/>
              </a:rPr>
              <a:t>sinh</a:t>
            </a:r>
            <a:r>
              <a:rPr kumimoji="0" lang="en-US" sz="2800" b="0" i="0" u="none" strike="noStrike" kern="0" cap="none" spc="0" normalizeH="0" baseline="0" noProof="0" dirty="0" smtClean="0">
                <a:ln>
                  <a:noFill/>
                </a:ln>
                <a:solidFill>
                  <a:srgbClr val="C00000"/>
                </a:solidFill>
                <a:effectLst/>
                <a:uLnTx/>
                <a:uFillTx/>
              </a:rPr>
              <a:t> </a:t>
            </a:r>
            <a:r>
              <a:rPr kumimoji="0" lang="en-US" sz="2800" b="0" i="0" u="none" strike="noStrike" kern="0" cap="none" spc="0" normalizeH="0" baseline="0" noProof="0" dirty="0" err="1" smtClean="0">
                <a:ln>
                  <a:noFill/>
                </a:ln>
                <a:solidFill>
                  <a:srgbClr val="C00000"/>
                </a:solidFill>
                <a:effectLst/>
                <a:uLnTx/>
                <a:uFillTx/>
              </a:rPr>
              <a:t>lý</a:t>
            </a:r>
            <a:r>
              <a:rPr kumimoji="0" lang="en-US" sz="2800" b="0" i="0" u="none" strike="noStrike" kern="0" cap="none" spc="0" normalizeH="0" baseline="0" noProof="0" dirty="0" smtClean="0">
                <a:ln>
                  <a:noFill/>
                </a:ln>
                <a:solidFill>
                  <a:srgbClr val="C00000"/>
                </a:solidFill>
                <a:effectLst/>
                <a:uLnTx/>
                <a:uFillTx/>
              </a:rPr>
              <a:t>, </a:t>
            </a:r>
            <a:r>
              <a:rPr kumimoji="0" lang="en-US" sz="2800" b="0" i="0" u="none" strike="noStrike" kern="0" cap="none" spc="0" normalizeH="0" baseline="0" noProof="0" dirty="0" err="1" smtClean="0">
                <a:ln>
                  <a:noFill/>
                </a:ln>
                <a:solidFill>
                  <a:srgbClr val="C00000"/>
                </a:solidFill>
                <a:effectLst/>
                <a:uLnTx/>
                <a:uFillTx/>
              </a:rPr>
              <a:t>mắc</a:t>
            </a:r>
            <a:r>
              <a:rPr kumimoji="0" lang="en-US" sz="2800" b="0" i="0" u="none" strike="noStrike" kern="0" cap="none" spc="0" normalizeH="0" baseline="0" noProof="0" dirty="0" smtClean="0">
                <a:ln>
                  <a:noFill/>
                </a:ln>
                <a:solidFill>
                  <a:srgbClr val="C00000"/>
                </a:solidFill>
                <a:effectLst/>
                <a:uLnTx/>
                <a:uFillTx/>
              </a:rPr>
              <a:t> </a:t>
            </a:r>
            <a:r>
              <a:rPr kumimoji="0" lang="en-US" sz="2800" b="0" i="0" u="none" strike="noStrike" kern="0" cap="none" spc="0" normalizeH="0" baseline="0" noProof="0" dirty="0" err="1" smtClean="0">
                <a:ln>
                  <a:noFill/>
                </a:ln>
                <a:solidFill>
                  <a:srgbClr val="C00000"/>
                </a:solidFill>
                <a:effectLst/>
                <a:uLnTx/>
                <a:uFillTx/>
              </a:rPr>
              <a:t>phải</a:t>
            </a:r>
            <a:r>
              <a:rPr kumimoji="0" lang="en-US" sz="2800" b="0" i="0" u="none" strike="noStrike" kern="0" cap="none" spc="0" normalizeH="0" baseline="0" noProof="0" dirty="0" smtClean="0">
                <a:ln>
                  <a:noFill/>
                </a:ln>
                <a:solidFill>
                  <a:srgbClr val="C00000"/>
                </a:solidFill>
                <a:effectLst/>
                <a:uLnTx/>
                <a:uFillTx/>
              </a:rPr>
              <a:t> </a:t>
            </a:r>
            <a:r>
              <a:rPr kumimoji="0" lang="en-US" sz="2800" b="0" i="0" u="none" strike="noStrike" kern="0" cap="none" spc="0" normalizeH="0" baseline="0" noProof="0" dirty="0" err="1" smtClean="0">
                <a:ln>
                  <a:noFill/>
                </a:ln>
                <a:solidFill>
                  <a:srgbClr val="C00000"/>
                </a:solidFill>
                <a:effectLst/>
                <a:uLnTx/>
                <a:uFillTx/>
              </a:rPr>
              <a:t>trong</a:t>
            </a:r>
            <a:r>
              <a:rPr kumimoji="0" lang="en-US" sz="2800" b="0" i="0" u="none" strike="noStrike" kern="0" cap="none" spc="0" normalizeH="0" baseline="0" noProof="0" dirty="0" smtClean="0">
                <a:ln>
                  <a:noFill/>
                </a:ln>
                <a:solidFill>
                  <a:srgbClr val="C00000"/>
                </a:solidFill>
                <a:effectLst/>
                <a:uLnTx/>
                <a:uFillTx/>
              </a:rPr>
              <a:t> </a:t>
            </a:r>
            <a:r>
              <a:rPr kumimoji="0" lang="en-US" sz="2800" b="0" i="0" u="none" strike="noStrike" kern="0" cap="none" spc="0" normalizeH="0" baseline="0" noProof="0" dirty="0" err="1" smtClean="0">
                <a:ln>
                  <a:noFill/>
                </a:ln>
                <a:solidFill>
                  <a:srgbClr val="C00000"/>
                </a:solidFill>
                <a:effectLst/>
                <a:uLnTx/>
                <a:uFillTx/>
              </a:rPr>
              <a:t>quá</a:t>
            </a:r>
            <a:r>
              <a:rPr kumimoji="0" lang="en-US" sz="2800" b="0" i="0" u="none" strike="noStrike" kern="0" cap="none" spc="0" normalizeH="0" baseline="0" noProof="0" dirty="0" smtClean="0">
                <a:ln>
                  <a:noFill/>
                </a:ln>
                <a:solidFill>
                  <a:srgbClr val="C00000"/>
                </a:solidFill>
                <a:effectLst/>
                <a:uLnTx/>
                <a:uFillTx/>
              </a:rPr>
              <a:t> </a:t>
            </a:r>
            <a:r>
              <a:rPr kumimoji="0" lang="en-US" sz="2800" b="0" i="0" u="none" strike="noStrike" kern="0" cap="none" spc="0" normalizeH="0" baseline="0" noProof="0" dirty="0" err="1" smtClean="0">
                <a:ln>
                  <a:noFill/>
                </a:ln>
                <a:solidFill>
                  <a:srgbClr val="C00000"/>
                </a:solidFill>
                <a:effectLst/>
                <a:uLnTx/>
                <a:uFillTx/>
              </a:rPr>
              <a:t>trình</a:t>
            </a:r>
            <a:r>
              <a:rPr kumimoji="0" lang="en-US" sz="2800" b="0" i="0" u="none" strike="noStrike" kern="0" cap="none" spc="0" normalizeH="0" baseline="0" noProof="0" dirty="0" smtClean="0">
                <a:ln>
                  <a:noFill/>
                </a:ln>
                <a:solidFill>
                  <a:srgbClr val="C00000"/>
                </a:solidFill>
                <a:effectLst/>
                <a:uLnTx/>
                <a:uFillTx/>
              </a:rPr>
              <a:t> </a:t>
            </a:r>
            <a:r>
              <a:rPr kumimoji="0" lang="en-US" sz="2800" b="0" i="0" u="none" strike="noStrike" kern="0" cap="none" spc="0" normalizeH="0" baseline="0" noProof="0" dirty="0" err="1" smtClean="0">
                <a:ln>
                  <a:noFill/>
                </a:ln>
                <a:solidFill>
                  <a:srgbClr val="C00000"/>
                </a:solidFill>
                <a:effectLst/>
                <a:uLnTx/>
                <a:uFillTx/>
              </a:rPr>
              <a:t>phát</a:t>
            </a:r>
            <a:r>
              <a:rPr kumimoji="0" lang="en-US" sz="2800" b="0" i="0" u="none" strike="noStrike" kern="0" cap="none" spc="0" normalizeH="0" baseline="0" noProof="0" dirty="0" smtClean="0">
                <a:ln>
                  <a:noFill/>
                </a:ln>
                <a:solidFill>
                  <a:srgbClr val="C00000"/>
                </a:solidFill>
                <a:effectLst/>
                <a:uLnTx/>
                <a:uFillTx/>
              </a:rPr>
              <a:t> </a:t>
            </a:r>
            <a:r>
              <a:rPr kumimoji="0" lang="en-US" sz="2800" b="0" i="0" u="none" strike="noStrike" kern="0" cap="none" spc="0" normalizeH="0" baseline="0" noProof="0" dirty="0" err="1" smtClean="0">
                <a:ln>
                  <a:noFill/>
                </a:ln>
                <a:solidFill>
                  <a:srgbClr val="C00000"/>
                </a:solidFill>
                <a:effectLst/>
                <a:uLnTx/>
                <a:uFillTx/>
              </a:rPr>
              <a:t>triển</a:t>
            </a:r>
            <a:r>
              <a:rPr kumimoji="0" lang="en-US" sz="2800" b="0" i="0" u="none" strike="noStrike" kern="0" cap="none" spc="0" normalizeH="0" baseline="0" noProof="0" dirty="0" smtClean="0">
                <a:ln>
                  <a:noFill/>
                </a:ln>
                <a:solidFill>
                  <a:srgbClr val="C00000"/>
                </a:solidFill>
                <a:effectLst/>
                <a:uLnTx/>
                <a:uFillTx/>
              </a:rPr>
              <a:t>.</a:t>
            </a:r>
          </a:p>
          <a:p>
            <a:pPr marL="0" marR="0" lvl="0" indent="0" defTabSz="914400" eaLnBrk="1" fontAlgn="auto" latinLnBrk="0" hangingPunct="1">
              <a:lnSpc>
                <a:spcPct val="100000"/>
              </a:lnSpc>
              <a:spcBef>
                <a:spcPct val="50000"/>
              </a:spcBef>
              <a:spcAft>
                <a:spcPts val="0"/>
              </a:spcAft>
              <a:buClrTx/>
              <a:buSzTx/>
              <a:buFontTx/>
              <a:buNone/>
              <a:tabLst/>
              <a:defRPr/>
            </a:pPr>
            <a:r>
              <a:rPr kumimoji="0" lang="en-US" sz="2800" b="0" i="0" u="none" strike="noStrike" kern="0" cap="none" spc="0" normalizeH="0" baseline="0" noProof="0" dirty="0" smtClean="0">
                <a:ln>
                  <a:noFill/>
                </a:ln>
                <a:solidFill>
                  <a:srgbClr val="C00000"/>
                </a:solidFill>
                <a:effectLst/>
                <a:uLnTx/>
                <a:uFillTx/>
              </a:rPr>
              <a:t>- </a:t>
            </a:r>
            <a:r>
              <a:rPr kumimoji="0" lang="en-US" sz="2800" b="0" i="0" u="none" strike="noStrike" kern="0" cap="none" spc="0" normalizeH="0" baseline="0" noProof="0" dirty="0" err="1" smtClean="0">
                <a:ln>
                  <a:noFill/>
                </a:ln>
                <a:solidFill>
                  <a:srgbClr val="C00000"/>
                </a:solidFill>
                <a:effectLst/>
                <a:uLnTx/>
                <a:uFillTx/>
              </a:rPr>
              <a:t>Bệnh</a:t>
            </a:r>
            <a:r>
              <a:rPr kumimoji="0" lang="en-US" sz="2800" b="0" i="0" u="none" strike="noStrike" kern="0" cap="none" spc="0" normalizeH="0" baseline="0" noProof="0" dirty="0" smtClean="0">
                <a:ln>
                  <a:noFill/>
                </a:ln>
                <a:solidFill>
                  <a:srgbClr val="C00000"/>
                </a:solidFill>
                <a:effectLst/>
                <a:uLnTx/>
                <a:uFillTx/>
              </a:rPr>
              <a:t> di </a:t>
            </a:r>
            <a:r>
              <a:rPr kumimoji="0" lang="en-US" sz="2800" b="0" i="0" u="none" strike="noStrike" kern="0" cap="none" spc="0" normalizeH="0" baseline="0" noProof="0" dirty="0" err="1" smtClean="0">
                <a:ln>
                  <a:noFill/>
                </a:ln>
                <a:solidFill>
                  <a:srgbClr val="C00000"/>
                </a:solidFill>
                <a:effectLst/>
                <a:uLnTx/>
                <a:uFillTx/>
              </a:rPr>
              <a:t>truyền</a:t>
            </a:r>
            <a:r>
              <a:rPr kumimoji="0" lang="en-US" sz="2800" b="0" i="0" u="none" strike="noStrike" kern="0" cap="none" spc="0" normalizeH="0" baseline="0" noProof="0" dirty="0" smtClean="0">
                <a:ln>
                  <a:noFill/>
                </a:ln>
                <a:solidFill>
                  <a:srgbClr val="C00000"/>
                </a:solidFill>
                <a:effectLst/>
                <a:uLnTx/>
                <a:uFillTx/>
              </a:rPr>
              <a:t> </a:t>
            </a:r>
            <a:r>
              <a:rPr kumimoji="0" lang="en-US" sz="2800" b="0" i="0" u="none" strike="noStrike" kern="0" cap="none" spc="0" normalizeH="0" baseline="0" noProof="0" dirty="0" err="1" smtClean="0">
                <a:ln>
                  <a:noFill/>
                </a:ln>
                <a:solidFill>
                  <a:srgbClr val="C00000"/>
                </a:solidFill>
                <a:effectLst/>
                <a:uLnTx/>
                <a:uFillTx/>
              </a:rPr>
              <a:t>là</a:t>
            </a:r>
            <a:r>
              <a:rPr kumimoji="0" lang="en-US" sz="2800" b="0" i="0" u="none" strike="noStrike" kern="0" cap="none" spc="0" normalizeH="0" baseline="0" noProof="0" dirty="0" smtClean="0">
                <a:ln>
                  <a:noFill/>
                </a:ln>
                <a:solidFill>
                  <a:srgbClr val="C00000"/>
                </a:solidFill>
                <a:effectLst/>
                <a:uLnTx/>
                <a:uFillTx/>
              </a:rPr>
              <a:t> </a:t>
            </a:r>
            <a:r>
              <a:rPr kumimoji="0" lang="en-US" sz="2800" b="0" i="0" u="none" strike="noStrike" kern="0" cap="none" spc="0" normalizeH="0" baseline="0" noProof="0" dirty="0" err="1" smtClean="0">
                <a:ln>
                  <a:noFill/>
                </a:ln>
                <a:solidFill>
                  <a:srgbClr val="C00000"/>
                </a:solidFill>
                <a:effectLst/>
                <a:uLnTx/>
                <a:uFillTx/>
              </a:rPr>
              <a:t>các</a:t>
            </a:r>
            <a:r>
              <a:rPr kumimoji="0" lang="en-US" sz="2800" b="0" i="0" u="none" strike="noStrike" kern="0" cap="none" spc="0" normalizeH="0" baseline="0" noProof="0" dirty="0" smtClean="0">
                <a:ln>
                  <a:noFill/>
                </a:ln>
                <a:solidFill>
                  <a:srgbClr val="C00000"/>
                </a:solidFill>
                <a:effectLst/>
                <a:uLnTx/>
                <a:uFillTx/>
              </a:rPr>
              <a:t> </a:t>
            </a:r>
            <a:r>
              <a:rPr kumimoji="0" lang="en-US" sz="2800" b="0" i="0" u="none" strike="noStrike" kern="0" cap="none" spc="0" normalizeH="0" baseline="0" noProof="0" dirty="0" err="1" smtClean="0">
                <a:ln>
                  <a:noFill/>
                </a:ln>
                <a:solidFill>
                  <a:srgbClr val="C00000"/>
                </a:solidFill>
                <a:effectLst/>
                <a:uLnTx/>
                <a:uFillTx/>
              </a:rPr>
              <a:t>rối</a:t>
            </a:r>
            <a:r>
              <a:rPr kumimoji="0" lang="en-US" sz="2800" b="0" i="0" u="none" strike="noStrike" kern="0" cap="none" spc="0" normalizeH="0" baseline="0" noProof="0" dirty="0" smtClean="0">
                <a:ln>
                  <a:noFill/>
                </a:ln>
                <a:solidFill>
                  <a:srgbClr val="C00000"/>
                </a:solidFill>
                <a:effectLst/>
                <a:uLnTx/>
                <a:uFillTx/>
              </a:rPr>
              <a:t> </a:t>
            </a:r>
            <a:r>
              <a:rPr kumimoji="0" lang="en-US" sz="2800" b="0" i="0" u="none" strike="noStrike" kern="0" cap="none" spc="0" normalizeH="0" baseline="0" noProof="0" dirty="0" err="1" smtClean="0">
                <a:ln>
                  <a:noFill/>
                </a:ln>
                <a:solidFill>
                  <a:srgbClr val="C00000"/>
                </a:solidFill>
                <a:effectLst/>
                <a:uLnTx/>
                <a:uFillTx/>
              </a:rPr>
              <a:t>loạn</a:t>
            </a:r>
            <a:r>
              <a:rPr kumimoji="0" lang="en-US" sz="2800" b="0" i="0" u="none" strike="noStrike" kern="0" cap="none" spc="0" normalizeH="0" baseline="0" noProof="0" dirty="0" smtClean="0">
                <a:ln>
                  <a:noFill/>
                </a:ln>
                <a:solidFill>
                  <a:srgbClr val="C00000"/>
                </a:solidFill>
                <a:effectLst/>
                <a:uLnTx/>
                <a:uFillTx/>
              </a:rPr>
              <a:t> </a:t>
            </a:r>
            <a:r>
              <a:rPr kumimoji="0" lang="en-US" sz="2800" b="0" i="0" u="none" strike="noStrike" kern="0" cap="none" spc="0" normalizeH="0" baseline="0" noProof="0" dirty="0" err="1" smtClean="0">
                <a:ln>
                  <a:noFill/>
                </a:ln>
                <a:solidFill>
                  <a:srgbClr val="C00000"/>
                </a:solidFill>
                <a:effectLst/>
                <a:uLnTx/>
                <a:uFillTx/>
              </a:rPr>
              <a:t>sinh</a:t>
            </a:r>
            <a:r>
              <a:rPr kumimoji="0" lang="en-US" sz="2800" b="0" i="0" u="none" strike="noStrike" kern="0" cap="none" spc="0" normalizeH="0" baseline="0" noProof="0" dirty="0" smtClean="0">
                <a:ln>
                  <a:noFill/>
                </a:ln>
                <a:solidFill>
                  <a:srgbClr val="C00000"/>
                </a:solidFill>
                <a:effectLst/>
                <a:uLnTx/>
                <a:uFillTx/>
              </a:rPr>
              <a:t> </a:t>
            </a:r>
            <a:r>
              <a:rPr kumimoji="0" lang="en-US" sz="2800" b="0" i="0" u="none" strike="noStrike" kern="0" cap="none" spc="0" normalizeH="0" baseline="0" noProof="0" dirty="0" err="1" smtClean="0">
                <a:ln>
                  <a:noFill/>
                </a:ln>
                <a:solidFill>
                  <a:srgbClr val="C00000"/>
                </a:solidFill>
                <a:effectLst/>
                <a:uLnTx/>
                <a:uFillTx/>
              </a:rPr>
              <a:t>lý</a:t>
            </a:r>
            <a:r>
              <a:rPr kumimoji="0" lang="en-US" sz="2800" b="0" i="0" u="none" strike="noStrike" kern="0" cap="none" spc="0" normalizeH="0" baseline="0" noProof="0" dirty="0" smtClean="0">
                <a:ln>
                  <a:noFill/>
                </a:ln>
                <a:solidFill>
                  <a:srgbClr val="C00000"/>
                </a:solidFill>
                <a:effectLst/>
                <a:uLnTx/>
                <a:uFillTx/>
              </a:rPr>
              <a:t> </a:t>
            </a:r>
            <a:r>
              <a:rPr kumimoji="0" lang="en-US" sz="2800" b="0" i="0" u="none" strike="noStrike" kern="0" cap="none" spc="0" normalizeH="0" baseline="0" noProof="0" dirty="0" err="1" smtClean="0">
                <a:ln>
                  <a:noFill/>
                </a:ln>
                <a:solidFill>
                  <a:srgbClr val="C00000"/>
                </a:solidFill>
                <a:effectLst/>
                <a:uLnTx/>
                <a:uFillTx/>
              </a:rPr>
              <a:t>bẩm</a:t>
            </a:r>
            <a:r>
              <a:rPr kumimoji="0" lang="en-US" sz="2800" b="0" i="0" u="none" strike="noStrike" kern="0" cap="none" spc="0" normalizeH="0" baseline="0" noProof="0" dirty="0" smtClean="0">
                <a:ln>
                  <a:noFill/>
                </a:ln>
                <a:solidFill>
                  <a:srgbClr val="C00000"/>
                </a:solidFill>
                <a:effectLst/>
                <a:uLnTx/>
                <a:uFillTx/>
              </a:rPr>
              <a:t> </a:t>
            </a:r>
            <a:r>
              <a:rPr kumimoji="0" lang="en-US" sz="2800" b="0" i="0" u="none" strike="noStrike" kern="0" cap="none" spc="0" normalizeH="0" baseline="0" noProof="0" dirty="0" err="1" smtClean="0">
                <a:ln>
                  <a:noFill/>
                </a:ln>
                <a:solidFill>
                  <a:srgbClr val="C00000"/>
                </a:solidFill>
                <a:effectLst/>
                <a:uLnTx/>
                <a:uFillTx/>
              </a:rPr>
              <a:t>sinh</a:t>
            </a:r>
            <a:r>
              <a:rPr kumimoji="0" lang="en-US" sz="2800" b="0" i="0" u="none" strike="noStrike" kern="0" cap="none" spc="0" normalizeH="0" baseline="0" noProof="0" dirty="0" smtClean="0">
                <a:ln>
                  <a:noFill/>
                </a:ln>
                <a:solidFill>
                  <a:srgbClr val="C00000"/>
                </a:solidFill>
                <a:effectLst/>
                <a:uLnTx/>
                <a:uFillTx/>
              </a:rPr>
              <a:t>.</a:t>
            </a:r>
          </a:p>
          <a:p>
            <a:pPr marL="0" marR="0" lvl="0" indent="0" defTabSz="914400" eaLnBrk="1" fontAlgn="auto" latinLnBrk="0" hangingPunct="1">
              <a:lnSpc>
                <a:spcPct val="100000"/>
              </a:lnSpc>
              <a:spcBef>
                <a:spcPct val="50000"/>
              </a:spcBef>
              <a:spcAft>
                <a:spcPts val="0"/>
              </a:spcAft>
              <a:buClrTx/>
              <a:buSzTx/>
              <a:buFontTx/>
              <a:buNone/>
              <a:tabLst/>
              <a:defRPr/>
            </a:pPr>
            <a:r>
              <a:rPr kumimoji="0" lang="en-US" sz="2800" b="0" i="0" u="none" strike="noStrike" kern="0" cap="none" spc="0" normalizeH="0" baseline="0" noProof="0" dirty="0">
                <a:ln>
                  <a:noFill/>
                </a:ln>
                <a:solidFill>
                  <a:srgbClr val="C00000"/>
                </a:solidFill>
                <a:effectLst/>
                <a:uLnTx/>
                <a:uFillTx/>
              </a:rPr>
              <a:t>- </a:t>
            </a:r>
            <a:r>
              <a:rPr kumimoji="0" lang="en-US" sz="2800" b="0" i="0" u="none" strike="noStrike" kern="0" cap="none" spc="0" normalizeH="0" baseline="0" noProof="0" dirty="0" err="1">
                <a:ln>
                  <a:noFill/>
                </a:ln>
                <a:solidFill>
                  <a:srgbClr val="C00000"/>
                </a:solidFill>
                <a:effectLst/>
                <a:uLnTx/>
                <a:uFillTx/>
              </a:rPr>
              <a:t>Tật</a:t>
            </a:r>
            <a:r>
              <a:rPr kumimoji="0" lang="en-US" sz="2800" b="0" i="0" u="none" strike="noStrike" kern="0" cap="none" spc="0" normalizeH="0" baseline="0" noProof="0" dirty="0">
                <a:ln>
                  <a:noFill/>
                </a:ln>
                <a:solidFill>
                  <a:srgbClr val="C00000"/>
                </a:solidFill>
                <a:effectLst/>
                <a:uLnTx/>
                <a:uFillTx/>
              </a:rPr>
              <a:t> di </a:t>
            </a:r>
            <a:r>
              <a:rPr kumimoji="0" lang="en-US" sz="2800" b="0" i="0" u="none" strike="noStrike" kern="0" cap="none" spc="0" normalizeH="0" baseline="0" noProof="0" dirty="0" err="1">
                <a:ln>
                  <a:noFill/>
                </a:ln>
                <a:solidFill>
                  <a:srgbClr val="C00000"/>
                </a:solidFill>
                <a:effectLst/>
                <a:uLnTx/>
                <a:uFillTx/>
              </a:rPr>
              <a:t>truyền</a:t>
            </a:r>
            <a:r>
              <a:rPr kumimoji="0" lang="en-US" sz="2800" b="0" i="0" u="none" strike="noStrike" kern="0" cap="none" spc="0" normalizeH="0" baseline="0" noProof="0" dirty="0">
                <a:ln>
                  <a:noFill/>
                </a:ln>
                <a:solidFill>
                  <a:srgbClr val="C00000"/>
                </a:solidFill>
                <a:effectLst/>
                <a:uLnTx/>
                <a:uFillTx/>
              </a:rPr>
              <a:t> </a:t>
            </a:r>
            <a:r>
              <a:rPr kumimoji="0" lang="en-US" sz="2800" b="0" i="0" u="none" strike="noStrike" kern="0" cap="none" spc="0" normalizeH="0" baseline="0" noProof="0" dirty="0" err="1">
                <a:ln>
                  <a:noFill/>
                </a:ln>
                <a:solidFill>
                  <a:srgbClr val="C00000"/>
                </a:solidFill>
                <a:effectLst/>
                <a:uLnTx/>
                <a:uFillTx/>
              </a:rPr>
              <a:t>là</a:t>
            </a:r>
            <a:r>
              <a:rPr kumimoji="0" lang="en-US" sz="2800" b="0" i="0" u="none" strike="noStrike" kern="0" cap="none" spc="0" normalizeH="0" baseline="0" noProof="0" dirty="0">
                <a:ln>
                  <a:noFill/>
                </a:ln>
                <a:solidFill>
                  <a:srgbClr val="C00000"/>
                </a:solidFill>
                <a:effectLst/>
                <a:uLnTx/>
                <a:uFillTx/>
              </a:rPr>
              <a:t> </a:t>
            </a:r>
            <a:r>
              <a:rPr kumimoji="0" lang="en-US" sz="2800" b="0" i="0" u="none" strike="noStrike" kern="0" cap="none" spc="0" normalizeH="0" baseline="0" noProof="0" dirty="0" err="1">
                <a:ln>
                  <a:noFill/>
                </a:ln>
                <a:solidFill>
                  <a:srgbClr val="C00000"/>
                </a:solidFill>
                <a:effectLst/>
                <a:uLnTx/>
                <a:uFillTx/>
              </a:rPr>
              <a:t>các</a:t>
            </a:r>
            <a:r>
              <a:rPr kumimoji="0" lang="en-US" sz="2800" b="0" i="0" u="none" strike="noStrike" kern="0" cap="none" spc="0" normalizeH="0" baseline="0" noProof="0" dirty="0">
                <a:ln>
                  <a:noFill/>
                </a:ln>
                <a:solidFill>
                  <a:srgbClr val="C00000"/>
                </a:solidFill>
                <a:effectLst/>
                <a:uLnTx/>
                <a:uFillTx/>
              </a:rPr>
              <a:t> </a:t>
            </a:r>
            <a:r>
              <a:rPr kumimoji="0" lang="en-US" sz="2800" b="0" i="0" u="none" strike="noStrike" kern="0" cap="none" spc="0" normalizeH="0" baseline="0" noProof="0" dirty="0" err="1">
                <a:ln>
                  <a:noFill/>
                </a:ln>
                <a:solidFill>
                  <a:srgbClr val="C00000"/>
                </a:solidFill>
                <a:effectLst/>
                <a:uLnTx/>
                <a:uFillTx/>
              </a:rPr>
              <a:t>khiếm</a:t>
            </a:r>
            <a:r>
              <a:rPr kumimoji="0" lang="en-US" sz="2800" b="0" i="0" u="none" strike="noStrike" kern="0" cap="none" spc="0" normalizeH="0" baseline="0" noProof="0" dirty="0">
                <a:ln>
                  <a:noFill/>
                </a:ln>
                <a:solidFill>
                  <a:srgbClr val="C00000"/>
                </a:solidFill>
                <a:effectLst/>
                <a:uLnTx/>
                <a:uFillTx/>
              </a:rPr>
              <a:t> </a:t>
            </a:r>
            <a:r>
              <a:rPr kumimoji="0" lang="en-US" sz="2800" b="0" i="0" u="none" strike="noStrike" kern="0" cap="none" spc="0" normalizeH="0" baseline="0" noProof="0" dirty="0" err="1">
                <a:ln>
                  <a:noFill/>
                </a:ln>
                <a:solidFill>
                  <a:srgbClr val="C00000"/>
                </a:solidFill>
                <a:effectLst/>
                <a:uLnTx/>
                <a:uFillTx/>
              </a:rPr>
              <a:t>khuyết</a:t>
            </a:r>
            <a:r>
              <a:rPr kumimoji="0" lang="en-US" sz="2800" b="0" i="0" u="none" strike="noStrike" kern="0" cap="none" spc="0" normalizeH="0" baseline="0" noProof="0" dirty="0">
                <a:ln>
                  <a:noFill/>
                </a:ln>
                <a:solidFill>
                  <a:srgbClr val="C00000"/>
                </a:solidFill>
                <a:effectLst/>
                <a:uLnTx/>
                <a:uFillTx/>
              </a:rPr>
              <a:t> </a:t>
            </a:r>
            <a:r>
              <a:rPr kumimoji="0" lang="en-US" sz="2800" b="0" i="0" u="none" strike="noStrike" kern="0" cap="none" spc="0" normalizeH="0" baseline="0" noProof="0" dirty="0" err="1">
                <a:ln>
                  <a:noFill/>
                </a:ln>
                <a:solidFill>
                  <a:srgbClr val="C00000"/>
                </a:solidFill>
                <a:effectLst/>
                <a:uLnTx/>
                <a:uFillTx/>
              </a:rPr>
              <a:t>về</a:t>
            </a:r>
            <a:r>
              <a:rPr kumimoji="0" lang="en-US" sz="2800" b="0" i="0" u="none" strike="noStrike" kern="0" cap="none" spc="0" normalizeH="0" baseline="0" noProof="0" dirty="0">
                <a:ln>
                  <a:noFill/>
                </a:ln>
                <a:solidFill>
                  <a:srgbClr val="C00000"/>
                </a:solidFill>
                <a:effectLst/>
                <a:uLnTx/>
                <a:uFillTx/>
              </a:rPr>
              <a:t> </a:t>
            </a:r>
            <a:r>
              <a:rPr kumimoji="0" lang="en-US" sz="2800" b="0" i="0" u="none" strike="noStrike" kern="0" cap="none" spc="0" normalizeH="0" baseline="0" noProof="0" dirty="0" err="1">
                <a:ln>
                  <a:noFill/>
                </a:ln>
                <a:solidFill>
                  <a:srgbClr val="C00000"/>
                </a:solidFill>
                <a:effectLst/>
                <a:uLnTx/>
                <a:uFillTx/>
              </a:rPr>
              <a:t>hình</a:t>
            </a:r>
            <a:r>
              <a:rPr kumimoji="0" lang="en-US" sz="2800" b="0" i="0" u="none" strike="noStrike" kern="0" cap="none" spc="0" normalizeH="0" baseline="0" noProof="0" dirty="0">
                <a:ln>
                  <a:noFill/>
                </a:ln>
                <a:solidFill>
                  <a:srgbClr val="C00000"/>
                </a:solidFill>
                <a:effectLst/>
                <a:uLnTx/>
                <a:uFillTx/>
              </a:rPr>
              <a:t> </a:t>
            </a:r>
            <a:r>
              <a:rPr kumimoji="0" lang="en-US" sz="2800" b="0" i="0" u="none" strike="noStrike" kern="0" cap="none" spc="0" normalizeH="0" baseline="0" noProof="0" dirty="0" err="1">
                <a:ln>
                  <a:noFill/>
                </a:ln>
                <a:solidFill>
                  <a:srgbClr val="C00000"/>
                </a:solidFill>
                <a:effectLst/>
                <a:uLnTx/>
                <a:uFillTx/>
              </a:rPr>
              <a:t>thái</a:t>
            </a:r>
            <a:r>
              <a:rPr kumimoji="0" lang="en-US" sz="2800" b="0" i="0" u="none" strike="noStrike" kern="0" cap="none" spc="0" normalizeH="0" baseline="0" noProof="0" dirty="0">
                <a:ln>
                  <a:noFill/>
                </a:ln>
                <a:solidFill>
                  <a:srgbClr val="C00000"/>
                </a:solidFill>
                <a:effectLst/>
                <a:uLnTx/>
                <a:uFillTx/>
              </a:rPr>
              <a:t> </a:t>
            </a:r>
            <a:r>
              <a:rPr kumimoji="0" lang="en-US" sz="2800" b="0" i="0" u="none" strike="noStrike" kern="0" cap="none" spc="0" normalizeH="0" baseline="0" noProof="0" dirty="0" err="1">
                <a:ln>
                  <a:noFill/>
                </a:ln>
                <a:solidFill>
                  <a:srgbClr val="C00000"/>
                </a:solidFill>
                <a:effectLst/>
                <a:uLnTx/>
                <a:uFillTx/>
              </a:rPr>
              <a:t>bẩm</a:t>
            </a:r>
            <a:r>
              <a:rPr kumimoji="0" lang="en-US" sz="2800" b="0" i="0" u="none" strike="noStrike" kern="0" cap="none" spc="0" normalizeH="0" baseline="0" noProof="0" dirty="0">
                <a:ln>
                  <a:noFill/>
                </a:ln>
                <a:solidFill>
                  <a:srgbClr val="C00000"/>
                </a:solidFill>
                <a:effectLst/>
                <a:uLnTx/>
                <a:uFillTx/>
              </a:rPr>
              <a:t> </a:t>
            </a:r>
            <a:r>
              <a:rPr kumimoji="0" lang="en-US" sz="2800" b="0" i="0" u="none" strike="noStrike" kern="0" cap="none" spc="0" normalizeH="0" baseline="0" noProof="0" dirty="0" err="1">
                <a:ln>
                  <a:noFill/>
                </a:ln>
                <a:solidFill>
                  <a:srgbClr val="C00000"/>
                </a:solidFill>
                <a:effectLst/>
                <a:uLnTx/>
                <a:uFillTx/>
              </a:rPr>
              <a:t>sinh</a:t>
            </a:r>
            <a:r>
              <a:rPr kumimoji="0" lang="en-US" sz="1800" b="0" i="0" u="none" strike="noStrike" kern="0" cap="none" spc="0" normalizeH="0" baseline="0" noProof="0" dirty="0" smtClean="0">
                <a:ln>
                  <a:noFill/>
                </a:ln>
                <a:solidFill>
                  <a:srgbClr val="C00000"/>
                </a:solidFill>
                <a:effectLst/>
                <a:uLnTx/>
                <a:uFillTx/>
                <a:latin typeface="Calibri"/>
              </a:rPr>
              <a:t>.</a:t>
            </a:r>
            <a:endParaRPr kumimoji="0" lang="en-US" sz="1800" b="0" i="0" u="none" strike="noStrike" kern="0" cap="none" spc="0" normalizeH="0" baseline="0" noProof="0" dirty="0">
              <a:ln>
                <a:noFill/>
              </a:ln>
              <a:solidFill>
                <a:srgbClr val="C00000"/>
              </a:solidFill>
              <a:effectLst/>
              <a:uLnTx/>
              <a:uFillTx/>
              <a:latin typeface="Calibri"/>
            </a:endParaRPr>
          </a:p>
        </p:txBody>
      </p:sp>
      <p:grpSp>
        <p:nvGrpSpPr>
          <p:cNvPr id="11" name="Group 10"/>
          <p:cNvGrpSpPr/>
          <p:nvPr/>
        </p:nvGrpSpPr>
        <p:grpSpPr>
          <a:xfrm>
            <a:off x="422769" y="1534106"/>
            <a:ext cx="3802864" cy="2470472"/>
            <a:chOff x="22274" y="3505200"/>
            <a:chExt cx="4244926" cy="3352799"/>
          </a:xfrm>
        </p:grpSpPr>
        <p:pic>
          <p:nvPicPr>
            <p:cNvPr id="12" name="Picture 4" descr="http://bacsinhi.com/Upload/News/hoi-chung-dow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74" y="3585864"/>
              <a:ext cx="4244926" cy="3272135"/>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22274" y="3505200"/>
              <a:ext cx="2644726" cy="461665"/>
            </a:xfrm>
            <a:prstGeom prst="rect">
              <a:avLst/>
            </a:prstGeom>
            <a:noFill/>
          </p:spPr>
          <p:txBody>
            <a:bodyPr wrap="square" rtlCol="0">
              <a:spAutoFit/>
            </a:bodyPr>
            <a:lstStyle/>
            <a:p>
              <a:r>
                <a:rPr lang="en-US" sz="2400" b="1" smtClean="0">
                  <a:solidFill>
                    <a:prstClr val="white"/>
                  </a:solidFill>
                  <a:latin typeface="Times New Roman" pitchFamily="18" charset="0"/>
                  <a:cs typeface="Times New Roman" pitchFamily="18" charset="0"/>
                </a:rPr>
                <a:t>Bệnh nhân Đao</a:t>
              </a:r>
              <a:endParaRPr lang="en-US" sz="2400" b="1">
                <a:solidFill>
                  <a:prstClr val="white"/>
                </a:solidFill>
                <a:latin typeface="Times New Roman" pitchFamily="18" charset="0"/>
                <a:cs typeface="Times New Roman" pitchFamily="18" charset="0"/>
              </a:endParaRPr>
            </a:p>
          </p:txBody>
        </p:sp>
      </p:grpSp>
      <p:pic>
        <p:nvPicPr>
          <p:cNvPr id="14" name="Picture 4" descr="11polydactyl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769" y="4080470"/>
            <a:ext cx="3929098" cy="2248262"/>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163305" y="6328732"/>
            <a:ext cx="4321791" cy="461665"/>
          </a:xfrm>
          <a:prstGeom prst="rect">
            <a:avLst/>
          </a:prstGeom>
          <a:noFill/>
        </p:spPr>
        <p:txBody>
          <a:bodyPr wrap="square" rtlCol="0">
            <a:spAutoFit/>
          </a:bodyPr>
          <a:lstStyle/>
          <a:p>
            <a:pPr algn="ctr"/>
            <a:r>
              <a:rPr lang="en-US" sz="2400" b="1" dirty="0" err="1" smtClean="0">
                <a:solidFill>
                  <a:srgbClr val="000000"/>
                </a:solidFill>
                <a:latin typeface="Times New Roman" pitchFamily="18" charset="0"/>
                <a:cs typeface="Times New Roman" pitchFamily="18" charset="0"/>
              </a:rPr>
              <a:t>Tật</a:t>
            </a:r>
            <a:r>
              <a:rPr lang="en-US" sz="2400" b="1" dirty="0" smtClean="0">
                <a:solidFill>
                  <a:srgbClr val="000000"/>
                </a:solidFill>
                <a:latin typeface="Times New Roman" pitchFamily="18" charset="0"/>
                <a:cs typeface="Times New Roman" pitchFamily="18" charset="0"/>
              </a:rPr>
              <a:t> </a:t>
            </a:r>
            <a:r>
              <a:rPr lang="en-US" sz="2400" b="1" dirty="0" err="1" smtClean="0">
                <a:solidFill>
                  <a:srgbClr val="000000"/>
                </a:solidFill>
                <a:latin typeface="Times New Roman" pitchFamily="18" charset="0"/>
                <a:cs typeface="Times New Roman" pitchFamily="18" charset="0"/>
              </a:rPr>
              <a:t>bàn</a:t>
            </a:r>
            <a:r>
              <a:rPr lang="en-US" sz="2400" b="1" dirty="0" smtClean="0">
                <a:solidFill>
                  <a:srgbClr val="000000"/>
                </a:solidFill>
                <a:latin typeface="Times New Roman" pitchFamily="18" charset="0"/>
                <a:cs typeface="Times New Roman" pitchFamily="18" charset="0"/>
              </a:rPr>
              <a:t> </a:t>
            </a:r>
            <a:r>
              <a:rPr lang="en-US" sz="2400" b="1" dirty="0" err="1" smtClean="0">
                <a:solidFill>
                  <a:srgbClr val="000000"/>
                </a:solidFill>
                <a:latin typeface="Times New Roman" pitchFamily="18" charset="0"/>
                <a:cs typeface="Times New Roman" pitchFamily="18" charset="0"/>
              </a:rPr>
              <a:t>tay</a:t>
            </a:r>
            <a:r>
              <a:rPr lang="en-US" sz="2400" b="1" dirty="0" smtClean="0">
                <a:solidFill>
                  <a:srgbClr val="000000"/>
                </a:solidFill>
                <a:latin typeface="Times New Roman" pitchFamily="18" charset="0"/>
                <a:cs typeface="Times New Roman" pitchFamily="18" charset="0"/>
              </a:rPr>
              <a:t> </a:t>
            </a:r>
            <a:r>
              <a:rPr lang="en-US" sz="2400" b="1" dirty="0" err="1" smtClean="0">
                <a:solidFill>
                  <a:srgbClr val="000000"/>
                </a:solidFill>
                <a:latin typeface="Times New Roman" pitchFamily="18" charset="0"/>
                <a:cs typeface="Times New Roman" pitchFamily="18" charset="0"/>
              </a:rPr>
              <a:t>nhiều</a:t>
            </a:r>
            <a:r>
              <a:rPr lang="en-US" sz="2400" b="1" dirty="0" smtClean="0">
                <a:solidFill>
                  <a:srgbClr val="000000"/>
                </a:solidFill>
                <a:latin typeface="Times New Roman" pitchFamily="18" charset="0"/>
                <a:cs typeface="Times New Roman" pitchFamily="18" charset="0"/>
              </a:rPr>
              <a:t> </a:t>
            </a:r>
            <a:r>
              <a:rPr lang="en-US" sz="2400" b="1" dirty="0" err="1" smtClean="0">
                <a:solidFill>
                  <a:srgbClr val="000000"/>
                </a:solidFill>
                <a:latin typeface="Times New Roman" pitchFamily="18" charset="0"/>
                <a:cs typeface="Times New Roman" pitchFamily="18" charset="0"/>
              </a:rPr>
              <a:t>ngón</a:t>
            </a:r>
            <a:endParaRPr lang="en-US" sz="2400" b="1" dirty="0">
              <a:solidFill>
                <a:srgbClr val="000000"/>
              </a:solidFill>
              <a:latin typeface="Times New Roman" pitchFamily="18" charset="0"/>
              <a:cs typeface="Times New Roman" pitchFamily="18" charset="0"/>
            </a:endParaRPr>
          </a:p>
        </p:txBody>
      </p:sp>
    </p:spTree>
    <p:extLst>
      <p:ext uri="{BB962C8B-B14F-4D97-AF65-F5344CB8AC3E}">
        <p14:creationId xmlns:p14="http://schemas.microsoft.com/office/powerpoint/2010/main" val="1355087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337107000"/>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10A84C02-4F09-40FE-82F3-79312BC08B2E}" vid="{8CF0B9B1-669A-4898-A12F-E87E9FA76E17}"/>
    </a:ext>
  </a:ext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roplet">
  <a:themeElements>
    <a:clrScheme name="Droplet">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1023</TotalTime>
  <Words>4821</Words>
  <Application>Microsoft Office PowerPoint</Application>
  <PresentationFormat>Widescreen</PresentationFormat>
  <Paragraphs>408</Paragraphs>
  <Slides>67</Slides>
  <Notes>3</Notes>
  <HiddenSlides>0</HiddenSlides>
  <MMClips>1</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67</vt:i4>
      </vt:variant>
    </vt:vector>
  </HeadingPairs>
  <TitlesOfParts>
    <vt:vector size="83" baseType="lpstr">
      <vt:lpstr>宋体</vt:lpstr>
      <vt:lpstr>Arial</vt:lpstr>
      <vt:lpstr>Calibri</vt:lpstr>
      <vt:lpstr>Calibri Light</vt:lpstr>
      <vt:lpstr>等线</vt:lpstr>
      <vt:lpstr>方正姚体</vt:lpstr>
      <vt:lpstr>Segoe UI Light</vt:lpstr>
      <vt:lpstr>Time New Roman</vt:lpstr>
      <vt:lpstr>Times New Roman</vt:lpstr>
      <vt:lpstr>Tw Cen MT</vt:lpstr>
      <vt:lpstr>UTM Androgyne</vt:lpstr>
      <vt:lpstr>幼圆</vt:lpstr>
      <vt:lpstr>方正兰亭超细黑简体</vt:lpstr>
      <vt:lpstr>Custom Design</vt:lpstr>
      <vt:lpstr>Default Design</vt:lpstr>
      <vt:lpstr>Droplet</vt:lpstr>
      <vt:lpstr>PowerPoint Presentation</vt:lpstr>
      <vt:lpstr>PowerPoint Presentation</vt:lpstr>
      <vt:lpstr>Một số quy định trong Luật Hôn nhân và gia đình năm 2014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CÁC TÁC NHÂN GÂY Ô NHIỄM MÔI TRƯỜNG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70</cp:revision>
  <dcterms:created xsi:type="dcterms:W3CDTF">2021-10-25T15:03:18Z</dcterms:created>
  <dcterms:modified xsi:type="dcterms:W3CDTF">2025-03-25T11:50:00Z</dcterms:modified>
</cp:coreProperties>
</file>