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9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300" r:id="rId31"/>
    <p:sldId id="284" r:id="rId32"/>
    <p:sldId id="285" r:id="rId33"/>
    <p:sldId id="286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</p:sldIdLst>
  <p:sldSz cx="18288000" cy="10287000"/>
  <p:notesSz cx="6858000" cy="9144000"/>
  <p:embeddedFontLst>
    <p:embeddedFont>
      <p:font typeface="Arial Bold" panose="020B0704020202020204" pitchFamily="34" charset="0"/>
      <p:bold r:id="rId56"/>
    </p:embeddedFont>
    <p:embeddedFont>
      <p:font typeface="Arial Bold Italics"/>
      <p:regular r:id="rId57"/>
    </p:embeddedFont>
    <p:embeddedFont>
      <p:font typeface="Cambria Math" panose="02040503050406030204" pitchFamily="18" charset="0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42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6542F-7385-481E-AFB4-6893C4B1F932}" type="datetimeFigureOut">
              <a:rPr lang="en-SG" smtClean="0"/>
              <a:t>24/10/2024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AE6C7-DDF7-4BD5-990D-C2511E54AD8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4580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AE6C7-DDF7-4BD5-990D-C2511E54AD8F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1348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AE6C7-DDF7-4BD5-990D-C2511E54AD8F}" type="slidenum">
              <a:rPr lang="en-SG" smtClean="0"/>
              <a:t>26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53574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AE6C7-DDF7-4BD5-990D-C2511E54AD8F}" type="slidenum">
              <a:rPr lang="en-SG" smtClean="0"/>
              <a:t>33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99437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47.png"/><Relationship Id="rId4" Type="http://schemas.openxmlformats.org/officeDocument/2006/relationships/image" Target="../media/image3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1.png"/><Relationship Id="rId5" Type="http://schemas.openxmlformats.org/officeDocument/2006/relationships/image" Target="../media/image4.svg"/><Relationship Id="rId10" Type="http://schemas.openxmlformats.org/officeDocument/2006/relationships/image" Target="../media/image50.png"/><Relationship Id="rId4" Type="http://schemas.openxmlformats.org/officeDocument/2006/relationships/image" Target="../media/image3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56.png"/><Relationship Id="rId5" Type="http://schemas.openxmlformats.org/officeDocument/2006/relationships/image" Target="../media/image3.png"/><Relationship Id="rId10" Type="http://schemas.openxmlformats.org/officeDocument/2006/relationships/image" Target="../media/image55.png"/><Relationship Id="rId4" Type="http://schemas.openxmlformats.org/officeDocument/2006/relationships/image" Target="../media/image2.sv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1.png"/><Relationship Id="rId5" Type="http://schemas.openxmlformats.org/officeDocument/2006/relationships/image" Target="../media/image4.svg"/><Relationship Id="rId10" Type="http://schemas.openxmlformats.org/officeDocument/2006/relationships/image" Target="../media/image60.png"/><Relationship Id="rId4" Type="http://schemas.openxmlformats.org/officeDocument/2006/relationships/image" Target="../media/image3.png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66.png"/><Relationship Id="rId4" Type="http://schemas.openxmlformats.org/officeDocument/2006/relationships/image" Target="../media/image3.png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24" Type="http://schemas.openxmlformats.org/officeDocument/2006/relationships/image" Target="../media/image68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67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79.png"/><Relationship Id="rId4" Type="http://schemas.openxmlformats.org/officeDocument/2006/relationships/image" Target="../media/image3.png"/><Relationship Id="rId9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microsoft.com/office/2007/relationships/hdphoto" Target="../media/hdphoto5.wdp"/><Relationship Id="rId18" Type="http://schemas.openxmlformats.org/officeDocument/2006/relationships/image" Target="../media/image8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91.png"/><Relationship Id="rId7" Type="http://schemas.microsoft.com/office/2007/relationships/hdphoto" Target="../media/hdphoto2.wdp"/><Relationship Id="rId12" Type="http://schemas.openxmlformats.org/officeDocument/2006/relationships/image" Target="../media/image85.png"/><Relationship Id="rId17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90.png"/><Relationship Id="rId1" Type="http://schemas.microsoft.com/office/2007/relationships/media" Target="../media/media1.mp3"/><Relationship Id="rId6" Type="http://schemas.openxmlformats.org/officeDocument/2006/relationships/image" Target="../media/image8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87.png"/><Relationship Id="rId10" Type="http://schemas.openxmlformats.org/officeDocument/2006/relationships/image" Target="../media/image84.png"/><Relationship Id="rId19" Type="http://schemas.openxmlformats.org/officeDocument/2006/relationships/image" Target="../media/image89.png"/><Relationship Id="rId4" Type="http://schemas.openxmlformats.org/officeDocument/2006/relationships/image" Target="../media/image81.png"/><Relationship Id="rId9" Type="http://schemas.microsoft.com/office/2007/relationships/hdphoto" Target="../media/hdphoto3.wdp"/><Relationship Id="rId1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microsoft.com/office/2007/relationships/hdphoto" Target="../media/hdphoto7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97.png"/><Relationship Id="rId18" Type="http://schemas.openxmlformats.org/officeDocument/2006/relationships/slide" Target="slide12.xml"/><Relationship Id="rId26" Type="http://schemas.openxmlformats.org/officeDocument/2006/relationships/image" Target="../media/image103.png"/><Relationship Id="rId3" Type="http://schemas.microsoft.com/office/2007/relationships/hdphoto" Target="../media/hdphoto1.wdp"/><Relationship Id="rId21" Type="http://schemas.openxmlformats.org/officeDocument/2006/relationships/image" Target="../media/image100.gif"/><Relationship Id="rId7" Type="http://schemas.openxmlformats.org/officeDocument/2006/relationships/image" Target="../media/image95.png"/><Relationship Id="rId12" Type="http://schemas.openxmlformats.org/officeDocument/2006/relationships/slide" Target="slide10.xml"/><Relationship Id="rId17" Type="http://schemas.microsoft.com/office/2007/relationships/hdphoto" Target="../media/hdphoto11.wdp"/><Relationship Id="rId25" Type="http://schemas.openxmlformats.org/officeDocument/2006/relationships/image" Target="../media/image102.png"/><Relationship Id="rId2" Type="http://schemas.openxmlformats.org/officeDocument/2006/relationships/image" Target="../media/image81.png"/><Relationship Id="rId16" Type="http://schemas.openxmlformats.org/officeDocument/2006/relationships/image" Target="../media/image98.png"/><Relationship Id="rId20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microsoft.com/office/2007/relationships/hdphoto" Target="../media/hdphoto9.wdp"/><Relationship Id="rId24" Type="http://schemas.openxmlformats.org/officeDocument/2006/relationships/image" Target="../media/image101.png"/><Relationship Id="rId5" Type="http://schemas.microsoft.com/office/2007/relationships/hdphoto" Target="../media/hdphoto2.wdp"/><Relationship Id="rId15" Type="http://schemas.openxmlformats.org/officeDocument/2006/relationships/slide" Target="slide11.xml"/><Relationship Id="rId23" Type="http://schemas.microsoft.com/office/2007/relationships/hdphoto" Target="../media/hdphoto3.wdp"/><Relationship Id="rId28" Type="http://schemas.openxmlformats.org/officeDocument/2006/relationships/image" Target="../media/image104.png"/><Relationship Id="rId10" Type="http://schemas.openxmlformats.org/officeDocument/2006/relationships/image" Target="../media/image96.png"/><Relationship Id="rId19" Type="http://schemas.openxmlformats.org/officeDocument/2006/relationships/image" Target="../media/image99.png"/><Relationship Id="rId4" Type="http://schemas.openxmlformats.org/officeDocument/2006/relationships/image" Target="../media/image82.png"/><Relationship Id="rId9" Type="http://schemas.openxmlformats.org/officeDocument/2006/relationships/slide" Target="slide9.xml"/><Relationship Id="rId14" Type="http://schemas.microsoft.com/office/2007/relationships/hdphoto" Target="../media/hdphoto10.wdp"/><Relationship Id="rId22" Type="http://schemas.openxmlformats.org/officeDocument/2006/relationships/image" Target="../media/image83.png"/><Relationship Id="rId27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70.png"/><Relationship Id="rId18" Type="http://schemas.openxmlformats.org/officeDocument/2006/relationships/image" Target="../media/image91.png"/><Relationship Id="rId3" Type="http://schemas.microsoft.com/office/2007/relationships/media" Target="../media/media3.mp3"/><Relationship Id="rId7" Type="http://schemas.openxmlformats.org/officeDocument/2006/relationships/slide" Target="slide1.xml"/><Relationship Id="rId12" Type="http://schemas.openxmlformats.org/officeDocument/2006/relationships/image" Target="../media/image960.png"/><Relationship Id="rId17" Type="http://schemas.openxmlformats.org/officeDocument/2006/relationships/image" Target="../media/image107.png"/><Relationship Id="rId2" Type="http://schemas.openxmlformats.org/officeDocument/2006/relationships/audio" Target="../media/media2.mp3"/><Relationship Id="rId16" Type="http://schemas.openxmlformats.org/officeDocument/2006/relationships/image" Target="../media/image106.png"/><Relationship Id="rId1" Type="http://schemas.microsoft.com/office/2007/relationships/media" Target="../media/media2.mp3"/><Relationship Id="rId6" Type="http://schemas.openxmlformats.org/officeDocument/2006/relationships/image" Target="../media/image92.png"/><Relationship Id="rId11" Type="http://schemas.openxmlformats.org/officeDocument/2006/relationships/image" Target="../media/image105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990.png"/><Relationship Id="rId10" Type="http://schemas.microsoft.com/office/2007/relationships/hdphoto" Target="../media/hdphoto7.wdp"/><Relationship Id="rId4" Type="http://schemas.openxmlformats.org/officeDocument/2006/relationships/audio" Target="../media/media3.mp3"/><Relationship Id="rId9" Type="http://schemas.openxmlformats.org/officeDocument/2006/relationships/image" Target="../media/image93.png"/><Relationship Id="rId14" Type="http://schemas.openxmlformats.org/officeDocument/2006/relationships/image" Target="../media/image98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07.png"/><Relationship Id="rId18" Type="http://schemas.openxmlformats.org/officeDocument/2006/relationships/image" Target="../media/image1060.png"/><Relationship Id="rId3" Type="http://schemas.microsoft.com/office/2007/relationships/media" Target="../media/media3.mp3"/><Relationship Id="rId7" Type="http://schemas.openxmlformats.org/officeDocument/2006/relationships/slide" Target="slide1.xml"/><Relationship Id="rId12" Type="http://schemas.openxmlformats.org/officeDocument/2006/relationships/image" Target="../media/image106.png"/><Relationship Id="rId17" Type="http://schemas.openxmlformats.org/officeDocument/2006/relationships/image" Target="../media/image1050.png"/><Relationship Id="rId2" Type="http://schemas.openxmlformats.org/officeDocument/2006/relationships/audio" Target="../media/media2.mp3"/><Relationship Id="rId16" Type="http://schemas.openxmlformats.org/officeDocument/2006/relationships/image" Target="../media/image1040.png"/><Relationship Id="rId1" Type="http://schemas.microsoft.com/office/2007/relationships/media" Target="../media/media2.mp3"/><Relationship Id="rId6" Type="http://schemas.openxmlformats.org/officeDocument/2006/relationships/image" Target="../media/image92.png"/><Relationship Id="rId11" Type="http://schemas.openxmlformats.org/officeDocument/2006/relationships/image" Target="../media/image108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030.png"/><Relationship Id="rId10" Type="http://schemas.microsoft.com/office/2007/relationships/hdphoto" Target="../media/hdphoto7.wdp"/><Relationship Id="rId4" Type="http://schemas.openxmlformats.org/officeDocument/2006/relationships/audio" Target="../media/media3.mp3"/><Relationship Id="rId9" Type="http://schemas.openxmlformats.org/officeDocument/2006/relationships/image" Target="../media/image93.png"/><Relationship Id="rId1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1.png"/><Relationship Id="rId3" Type="http://schemas.microsoft.com/office/2007/relationships/media" Target="../media/media3.mp3"/><Relationship Id="rId7" Type="http://schemas.openxmlformats.org/officeDocument/2006/relationships/slide" Target="slide1.xml"/><Relationship Id="rId12" Type="http://schemas.openxmlformats.org/officeDocument/2006/relationships/image" Target="../media/image106.png"/><Relationship Id="rId17" Type="http://schemas.openxmlformats.org/officeDocument/2006/relationships/image" Target="../media/image110.png"/><Relationship Id="rId2" Type="http://schemas.openxmlformats.org/officeDocument/2006/relationships/audio" Target="../media/media2.mp3"/><Relationship Id="rId16" Type="http://schemas.openxmlformats.org/officeDocument/2006/relationships/image" Target="../media/image109.png"/><Relationship Id="rId1" Type="http://schemas.microsoft.com/office/2007/relationships/media" Target="../media/media2.mp3"/><Relationship Id="rId6" Type="http://schemas.openxmlformats.org/officeDocument/2006/relationships/image" Target="../media/image92.png"/><Relationship Id="rId11" Type="http://schemas.openxmlformats.org/officeDocument/2006/relationships/image" Target="../media/image1070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080.png"/><Relationship Id="rId10" Type="http://schemas.microsoft.com/office/2007/relationships/hdphoto" Target="../media/hdphoto7.wdp"/><Relationship Id="rId4" Type="http://schemas.openxmlformats.org/officeDocument/2006/relationships/audio" Target="../media/media3.mp3"/><Relationship Id="rId9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07.png"/><Relationship Id="rId3" Type="http://schemas.microsoft.com/office/2007/relationships/media" Target="../media/media3.mp3"/><Relationship Id="rId7" Type="http://schemas.openxmlformats.org/officeDocument/2006/relationships/slide" Target="slide1.xml"/><Relationship Id="rId12" Type="http://schemas.openxmlformats.org/officeDocument/2006/relationships/image" Target="../media/image10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2.png"/><Relationship Id="rId11" Type="http://schemas.openxmlformats.org/officeDocument/2006/relationships/image" Target="../media/image111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7.wdp"/><Relationship Id="rId4" Type="http://schemas.openxmlformats.org/officeDocument/2006/relationships/audio" Target="../media/media3.mp3"/><Relationship Id="rId9" Type="http://schemas.openxmlformats.org/officeDocument/2006/relationships/image" Target="../media/image93.png"/><Relationship Id="rId1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07.png"/><Relationship Id="rId18" Type="http://schemas.openxmlformats.org/officeDocument/2006/relationships/image" Target="../media/image116.png"/><Relationship Id="rId3" Type="http://schemas.microsoft.com/office/2007/relationships/media" Target="../media/media3.mp3"/><Relationship Id="rId7" Type="http://schemas.openxmlformats.org/officeDocument/2006/relationships/slide" Target="slide1.xml"/><Relationship Id="rId12" Type="http://schemas.openxmlformats.org/officeDocument/2006/relationships/image" Target="../media/image106.png"/><Relationship Id="rId17" Type="http://schemas.openxmlformats.org/officeDocument/2006/relationships/image" Target="../media/image115.png"/><Relationship Id="rId2" Type="http://schemas.openxmlformats.org/officeDocument/2006/relationships/audio" Target="../media/media2.mp3"/><Relationship Id="rId16" Type="http://schemas.openxmlformats.org/officeDocument/2006/relationships/image" Target="../media/image114.png"/><Relationship Id="rId1" Type="http://schemas.microsoft.com/office/2007/relationships/media" Target="../media/media2.mp3"/><Relationship Id="rId6" Type="http://schemas.openxmlformats.org/officeDocument/2006/relationships/image" Target="../media/image92.png"/><Relationship Id="rId11" Type="http://schemas.openxmlformats.org/officeDocument/2006/relationships/image" Target="../media/image112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13.png"/><Relationship Id="rId10" Type="http://schemas.microsoft.com/office/2007/relationships/hdphoto" Target="../media/hdphoto7.wdp"/><Relationship Id="rId4" Type="http://schemas.openxmlformats.org/officeDocument/2006/relationships/audio" Target="../media/media3.mp3"/><Relationship Id="rId9" Type="http://schemas.openxmlformats.org/officeDocument/2006/relationships/image" Target="../media/image93.png"/><Relationship Id="rId14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1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2.png"/><Relationship Id="rId5" Type="http://schemas.openxmlformats.org/officeDocument/2006/relationships/image" Target="../media/image4.svg"/><Relationship Id="rId10" Type="http://schemas.openxmlformats.org/officeDocument/2006/relationships/image" Target="../media/image121.png"/><Relationship Id="rId4" Type="http://schemas.openxmlformats.org/officeDocument/2006/relationships/image" Target="../media/image3.png"/><Relationship Id="rId9" Type="http://schemas.openxmlformats.org/officeDocument/2006/relationships/image" Target="../media/image12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2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30.png"/><Relationship Id="rId5" Type="http://schemas.openxmlformats.org/officeDocument/2006/relationships/image" Target="../media/image4.svg"/><Relationship Id="rId10" Type="http://schemas.openxmlformats.org/officeDocument/2006/relationships/image" Target="../media/image820.png"/><Relationship Id="rId4" Type="http://schemas.openxmlformats.org/officeDocument/2006/relationships/image" Target="../media/image3.png"/><Relationship Id="rId9" Type="http://schemas.openxmlformats.org/officeDocument/2006/relationships/image" Target="../media/image81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6.png"/><Relationship Id="rId5" Type="http://schemas.openxmlformats.org/officeDocument/2006/relationships/image" Target="../media/image4.svg"/><Relationship Id="rId10" Type="http://schemas.openxmlformats.org/officeDocument/2006/relationships/image" Target="../media/image145.png"/><Relationship Id="rId4" Type="http://schemas.openxmlformats.org/officeDocument/2006/relationships/image" Target="../media/image3.png"/><Relationship Id="rId9" Type="http://schemas.openxmlformats.org/officeDocument/2006/relationships/image" Target="../media/image14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50.png"/><Relationship Id="rId5" Type="http://schemas.openxmlformats.org/officeDocument/2006/relationships/image" Target="../media/image4.svg"/><Relationship Id="rId10" Type="http://schemas.openxmlformats.org/officeDocument/2006/relationships/image" Target="../media/image150.png"/><Relationship Id="rId4" Type="http://schemas.openxmlformats.org/officeDocument/2006/relationships/image" Target="../media/image3.png"/><Relationship Id="rId9" Type="http://schemas.openxmlformats.org/officeDocument/2006/relationships/image" Target="../media/image14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5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56.png"/><Relationship Id="rId5" Type="http://schemas.openxmlformats.org/officeDocument/2006/relationships/image" Target="../media/image4.svg"/><Relationship Id="rId10" Type="http://schemas.openxmlformats.org/officeDocument/2006/relationships/image" Target="../media/image155.png"/><Relationship Id="rId4" Type="http://schemas.openxmlformats.org/officeDocument/2006/relationships/image" Target="../media/image3.png"/><Relationship Id="rId9" Type="http://schemas.openxmlformats.org/officeDocument/2006/relationships/image" Target="../media/image1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880.png"/><Relationship Id="rId4" Type="http://schemas.openxmlformats.org/officeDocument/2006/relationships/image" Target="../media/image3.png"/><Relationship Id="rId9" Type="http://schemas.openxmlformats.org/officeDocument/2006/relationships/image" Target="../media/image16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32.png"/><Relationship Id="rId4" Type="http://schemas.openxmlformats.org/officeDocument/2006/relationships/image" Target="../media/image3.png"/><Relationship Id="rId9" Type="http://schemas.openxmlformats.org/officeDocument/2006/relationships/image" Target="../media/image13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6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2" name="Group 12"/>
          <p:cNvGrpSpPr/>
          <p:nvPr/>
        </p:nvGrpSpPr>
        <p:grpSpPr>
          <a:xfrm>
            <a:off x="2426273" y="1804802"/>
            <a:ext cx="13435453" cy="6649927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9388" y="0"/>
                  </a:moveTo>
                  <a:lnTo>
                    <a:pt x="3509168" y="0"/>
                  </a:lnTo>
                  <a:cubicBezTo>
                    <a:pt x="3525398" y="0"/>
                    <a:pt x="3538556" y="13157"/>
                    <a:pt x="3538556" y="29388"/>
                  </a:cubicBezTo>
                  <a:lnTo>
                    <a:pt x="3538556" y="1722033"/>
                  </a:lnTo>
                  <a:cubicBezTo>
                    <a:pt x="3538556" y="1738264"/>
                    <a:pt x="3525398" y="1751421"/>
                    <a:pt x="3509168" y="1751421"/>
                  </a:cubicBezTo>
                  <a:lnTo>
                    <a:pt x="29388" y="1751421"/>
                  </a:lnTo>
                  <a:cubicBezTo>
                    <a:pt x="13157" y="1751421"/>
                    <a:pt x="0" y="1738264"/>
                    <a:pt x="0" y="1722033"/>
                  </a:cubicBezTo>
                  <a:lnTo>
                    <a:pt x="0" y="29388"/>
                  </a:lnTo>
                  <a:cubicBezTo>
                    <a:pt x="0" y="13157"/>
                    <a:pt x="13157" y="0"/>
                    <a:pt x="29388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538556" cy="1789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735483" y="2835753"/>
            <a:ext cx="10817033" cy="4504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1"/>
              </a:lnSpc>
              <a:spcBef>
                <a:spcPct val="0"/>
              </a:spcBef>
            </a:pPr>
            <a:r>
              <a:rPr lang="en-US" sz="8279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CHÀO MỪNG CÁC EM ĐẾN VỚI TIẾT HỌC MÔN TOÁN!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520211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7078075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7006245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549512" y="-1390546"/>
            <a:ext cx="16230971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39275" y="-22073"/>
            <a:ext cx="9906014" cy="2503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32"/>
              </a:lnSpc>
            </a:pPr>
            <a:r>
              <a:rPr lang="en-US" sz="6808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1. CĂN BẬC HAI</a:t>
            </a:r>
          </a:p>
          <a:p>
            <a:pPr algn="l">
              <a:lnSpc>
                <a:spcPts val="9532"/>
              </a:lnSpc>
              <a:spcBef>
                <a:spcPct val="0"/>
              </a:spcBef>
            </a:pPr>
            <a:endParaRPr lang="en-US" sz="6808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9" name="AutoShape 9"/>
          <p:cNvSpPr/>
          <p:nvPr/>
        </p:nvSpPr>
        <p:spPr>
          <a:xfrm flipV="1">
            <a:off x="2139695" y="1239244"/>
            <a:ext cx="9129041" cy="61912"/>
          </a:xfrm>
          <a:prstGeom prst="line">
            <a:avLst/>
          </a:prstGeom>
          <a:ln w="1238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G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10"/>
              <p:cNvSpPr txBox="1"/>
              <p:nvPr/>
            </p:nvSpPr>
            <p:spPr>
              <a:xfrm>
                <a:off x="2139695" y="1521929"/>
                <a:ext cx="13320038" cy="239213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:r>
                  <a:rPr lang="en-US" sz="3600" b="1" kern="0" dirty="0">
                    <a:solidFill>
                      <a:srgbClr val="FFFFFF"/>
                    </a:solidFill>
                    <a:highlight>
                      <a:srgbClr val="CE4D8E"/>
                    </a:highlight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Ví </a:t>
                </a:r>
                <a:r>
                  <a:rPr lang="en-US" sz="3600" b="1" kern="0" dirty="0" err="1">
                    <a:solidFill>
                      <a:srgbClr val="FFFFFF"/>
                    </a:solidFill>
                    <a:highlight>
                      <a:srgbClr val="CE4D8E"/>
                    </a:highlight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dụ</a:t>
                </a:r>
                <a:r>
                  <a:rPr lang="en-US" sz="3600" b="1" kern="0" dirty="0">
                    <a:solidFill>
                      <a:srgbClr val="FFFFFF"/>
                    </a:solidFill>
                    <a:highlight>
                      <a:srgbClr val="CE4D8E"/>
                    </a:highlight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1:</a:t>
                </a:r>
                <a:r>
                  <a:rPr lang="en-US" sz="36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vi-VN" sz="36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vi-VN" sz="360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Tìm các căn bậc hai của mỗi số sau:</a:t>
                </a:r>
                <a:endParaRPr lang="en-US" sz="3600" dirty="0">
                  <a:solidFill>
                    <a:srgbClr val="000000"/>
                  </a:solidFill>
                  <a:cs typeface="Arial" panose="020B0604020202020204" pitchFamily="34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) </m:t>
                      </m:r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64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                         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9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16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                       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)</m:t>
                      </m:r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 0,25</m:t>
                      </m:r>
                    </m:oMath>
                  </m:oMathPara>
                </a14:m>
                <a:endParaRPr lang="vi-VN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0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695" y="1521929"/>
                <a:ext cx="13320038" cy="2392130"/>
              </a:xfrm>
              <a:prstGeom prst="rect">
                <a:avLst/>
              </a:prstGeom>
              <a:blipFill>
                <a:blip r:embed="rId8"/>
                <a:stretch>
                  <a:fillRect l="-205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1"/>
              <p:cNvSpPr txBox="1"/>
              <p:nvPr/>
            </p:nvSpPr>
            <p:spPr>
              <a:xfrm>
                <a:off x="1832437" y="5029200"/>
                <a:ext cx="14835929" cy="423814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=64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64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căn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24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ó 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16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16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ă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à 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20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320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24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ó 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0,5</m:t>
                              </m:r>
                            </m:e>
                          </m:d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=0,25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2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0,25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ă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à </m:t>
                      </m:r>
                      <m:r>
                        <a:rPr lang="en-US" sz="32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0,5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20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0,5</m:t>
                      </m:r>
                      <m:r>
                        <a:rPr lang="en-US" sz="320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b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437" y="5029200"/>
                <a:ext cx="14835929" cy="4238148"/>
              </a:xfrm>
              <a:prstGeom prst="rect">
                <a:avLst/>
              </a:prstGeom>
              <a:blipFill>
                <a:blip r:embed="rId9"/>
                <a:stretch>
                  <a:fillRect l="-168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2"/>
          <p:cNvSpPr txBox="1"/>
          <p:nvPr/>
        </p:nvSpPr>
        <p:spPr>
          <a:xfrm>
            <a:off x="8774822" y="3958101"/>
            <a:ext cx="951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lang="en-US" sz="42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596411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7154275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7082445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625712" y="-1390546"/>
            <a:ext cx="16230971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215475" y="-22073"/>
            <a:ext cx="9906014" cy="2503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32"/>
              </a:lnSpc>
            </a:pPr>
            <a:r>
              <a:rPr lang="en-US" sz="6808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1. CĂN BẬC HAI</a:t>
            </a:r>
          </a:p>
          <a:p>
            <a:pPr algn="l">
              <a:lnSpc>
                <a:spcPts val="9532"/>
              </a:lnSpc>
              <a:spcBef>
                <a:spcPct val="0"/>
              </a:spcBef>
            </a:pPr>
            <a:endParaRPr lang="en-US" sz="6808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9" name="AutoShape 9"/>
          <p:cNvSpPr/>
          <p:nvPr/>
        </p:nvSpPr>
        <p:spPr>
          <a:xfrm flipV="1">
            <a:off x="2215895" y="1239244"/>
            <a:ext cx="9129041" cy="61912"/>
          </a:xfrm>
          <a:prstGeom prst="line">
            <a:avLst/>
          </a:prstGeom>
          <a:ln w="1238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G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10"/>
              <p:cNvSpPr txBox="1"/>
              <p:nvPr/>
            </p:nvSpPr>
            <p:spPr>
              <a:xfrm>
                <a:off x="2215895" y="1521929"/>
                <a:ext cx="14221414" cy="179414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 defTabSz="1828800">
                  <a:lnSpc>
                    <a:spcPct val="160000"/>
                  </a:lnSpc>
                  <a:buClr>
                    <a:srgbClr val="2D1549"/>
                  </a:buClr>
                  <a:buSzPts val="1100"/>
                  <a:defRPr/>
                </a:pPr>
                <a:r>
                  <a:rPr lang="en-US" sz="3600" b="1" kern="0" dirty="0">
                    <a:solidFill>
                      <a:srgbClr val="FFFFFF"/>
                    </a:solidFill>
                    <a:highlight>
                      <a:srgbClr val="CE4D8E"/>
                    </a:highlight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Ví </a:t>
                </a:r>
                <a:r>
                  <a:rPr lang="en-US" sz="3600" b="1" kern="0" dirty="0" err="1">
                    <a:solidFill>
                      <a:srgbClr val="FFFFFF"/>
                    </a:solidFill>
                    <a:highlight>
                      <a:srgbClr val="CE4D8E"/>
                    </a:highlight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dụ</a:t>
                </a:r>
                <a:r>
                  <a:rPr lang="en-US" sz="3600" b="1" kern="0" dirty="0">
                    <a:solidFill>
                      <a:srgbClr val="FFFFFF"/>
                    </a:solidFill>
                    <a:highlight>
                      <a:srgbClr val="CE4D8E"/>
                    </a:highlight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2:</a:t>
                </a:r>
                <a:r>
                  <a:rPr lang="en-US" sz="36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vi-VN" sz="36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vi-VN" sz="360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Sử dụng dấu căn bậc hai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(</m:t>
                    </m:r>
                    <m:rad>
                      <m:radPr>
                        <m:degHide m:val="on"/>
                        <m:ctrlPr>
                          <a:rPr lang="vi-V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radPr>
                      <m:deg/>
                      <m:e/>
                    </m:rad>
                    <m:r>
                      <a:rPr lang="vi-V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)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 để viết các căn bậc hai của mỗi số sau:</a:t>
                </a:r>
                <a:r>
                  <a:rPr lang="en-US" sz="360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 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rPr>
                      <m:t>a</m:t>
                    </m:r>
                    <m:r>
                      <m:rPr>
                        <m:nor/>
                      </m:rPr>
                      <a:rPr lang="en-US" sz="36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rPr>
                      <m:t>) </m:t>
                    </m:r>
                    <m:r>
                      <a:rPr lang="en-US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5</m:t>
                    </m:r>
                    <m:r>
                      <m:rPr>
                        <m:nor/>
                      </m:rPr>
                      <a:rPr lang="en-US" sz="36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rPr>
                      <m:t>                           </m:t>
                    </m:r>
                    <m:r>
                      <m:rPr>
                        <m:nor/>
                      </m:rPr>
                      <a:rPr lang="en-US" sz="36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rPr>
                      <m:t>b</m:t>
                    </m:r>
                    <m:r>
                      <m:rPr>
                        <m:nor/>
                      </m:rPr>
                      <a:rPr lang="en-US" sz="36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rPr>
                      <m:t>) </m:t>
                    </m:r>
                    <m:r>
                      <a:rPr lang="en-US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1,6</m:t>
                    </m:r>
                    <m:r>
                      <m:rPr>
                        <m:nor/>
                      </m:rPr>
                      <a:rPr lang="en-US" sz="36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rPr>
                      <m:t>                     </m:t>
                    </m:r>
                    <m:r>
                      <m:rPr>
                        <m:nor/>
                      </m:rPr>
                      <a:rPr lang="en-US" sz="36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rPr>
                      <m:t>c</m:t>
                    </m:r>
                    <m:r>
                      <m:rPr>
                        <m:nor/>
                      </m:rPr>
                      <a:rPr lang="en-US" sz="36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rPr>
                      <m:t>)</m:t>
                    </m:r>
                    <m:r>
                      <a:rPr lang="en-US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 −4</m:t>
                    </m:r>
                  </m:oMath>
                </a14:m>
                <a:endParaRPr lang="vi-VN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0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895" y="1521929"/>
                <a:ext cx="14221414" cy="1794146"/>
              </a:xfrm>
              <a:prstGeom prst="rect">
                <a:avLst/>
              </a:prstGeom>
              <a:blipFill>
                <a:blip r:embed="rId8"/>
                <a:stretch>
                  <a:fillRect l="-1929" r="-1972" b="-1360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1"/>
              <p:cNvSpPr txBox="1"/>
              <p:nvPr/>
            </p:nvSpPr>
            <p:spPr>
              <a:xfrm>
                <a:off x="2296966" y="4715373"/>
                <a:ext cx="11205314" cy="323293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</m:oMath>
                </a14:m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3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căn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b="0" i="0" smtClean="0"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1,6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là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1,6</m:t>
                        </m:r>
                      </m:e>
                    </m:rad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3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1,6</m:t>
                        </m:r>
                      </m:e>
                    </m:rad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c) Do 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−4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1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966" y="4715373"/>
                <a:ext cx="11205314" cy="3232936"/>
              </a:xfrm>
              <a:prstGeom prst="rect">
                <a:avLst/>
              </a:prstGeom>
              <a:blipFill>
                <a:blip r:embed="rId9"/>
                <a:stretch>
                  <a:fillRect l="-2503" b="-434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2"/>
          <p:cNvSpPr txBox="1"/>
          <p:nvPr/>
        </p:nvSpPr>
        <p:spPr>
          <a:xfrm>
            <a:off x="8851022" y="3639966"/>
            <a:ext cx="951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lang="en-US" sz="42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3"/>
              <p:cNvSpPr txBox="1"/>
              <p:nvPr/>
            </p:nvSpPr>
            <p:spPr>
              <a:xfrm>
                <a:off x="1896914" y="8578677"/>
                <a:ext cx="14835929" cy="93968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 b="1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Chú ý: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36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914" y="8578677"/>
                <a:ext cx="14835929" cy="939681"/>
              </a:xfrm>
              <a:prstGeom prst="rect">
                <a:avLst/>
              </a:prstGeom>
              <a:blipFill>
                <a:blip r:embed="rId10"/>
                <a:stretch>
                  <a:fillRect b="-1558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672611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7230475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7158645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701912" y="-1390546"/>
            <a:ext cx="16230971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291675" y="-22073"/>
            <a:ext cx="9906014" cy="2503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32"/>
              </a:lnSpc>
            </a:pPr>
            <a:r>
              <a:rPr lang="en-US" sz="6808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1. CĂN BẬC HAI</a:t>
            </a:r>
          </a:p>
          <a:p>
            <a:pPr algn="l">
              <a:lnSpc>
                <a:spcPts val="9532"/>
              </a:lnSpc>
              <a:spcBef>
                <a:spcPct val="0"/>
              </a:spcBef>
            </a:pPr>
            <a:endParaRPr lang="en-US" sz="6808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9" name="AutoShape 9"/>
          <p:cNvSpPr/>
          <p:nvPr/>
        </p:nvSpPr>
        <p:spPr>
          <a:xfrm flipV="1">
            <a:off x="2292095" y="1239244"/>
            <a:ext cx="9129041" cy="61912"/>
          </a:xfrm>
          <a:prstGeom prst="line">
            <a:avLst/>
          </a:prstGeom>
          <a:ln w="1238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G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10"/>
              <p:cNvSpPr txBox="1"/>
              <p:nvPr/>
            </p:nvSpPr>
            <p:spPr>
              <a:xfrm>
                <a:off x="2292095" y="1521929"/>
                <a:ext cx="14221414" cy="262905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 defTabSz="1828800">
                  <a:lnSpc>
                    <a:spcPct val="120000"/>
                  </a:lnSpc>
                  <a:buClr>
                    <a:srgbClr val="2D1549"/>
                  </a:buClr>
                  <a:buSzPts val="1100"/>
                  <a:defRPr/>
                </a:pPr>
                <a:r>
                  <a:rPr lang="en-US" sz="3600" b="1" kern="0" dirty="0">
                    <a:solidFill>
                      <a:srgbClr val="FFFFFF"/>
                    </a:solidFill>
                    <a:highlight>
                      <a:srgbClr val="CE4D8E"/>
                    </a:highlight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Ví </a:t>
                </a:r>
                <a:r>
                  <a:rPr lang="en-US" sz="3600" b="1" kern="0" dirty="0" err="1">
                    <a:solidFill>
                      <a:srgbClr val="FFFFFF"/>
                    </a:solidFill>
                    <a:highlight>
                      <a:srgbClr val="CE4D8E"/>
                    </a:highlight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dụ</a:t>
                </a:r>
                <a:r>
                  <a:rPr lang="en-US" sz="3600" b="1" kern="0" dirty="0">
                    <a:solidFill>
                      <a:srgbClr val="FFFFFF"/>
                    </a:solidFill>
                    <a:highlight>
                      <a:srgbClr val="CE4D8E"/>
                    </a:highlight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3:</a:t>
                </a:r>
                <a:r>
                  <a:rPr lang="en-US" sz="36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vi-VN" sz="36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Tính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:</a:t>
                </a:r>
              </a:p>
              <a:p>
                <a:pPr algn="just" defTabSz="1828800">
                  <a:lnSpc>
                    <a:spcPct val="120000"/>
                  </a:lnSpc>
                  <a:buClr>
                    <a:srgbClr val="2D1549"/>
                  </a:buClr>
                  <a:buSzPts val="1100"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) </m:t>
                      </m:r>
                      <m:rad>
                        <m:radPr>
                          <m:degHide m:val="on"/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81</m:t>
                          </m:r>
                        </m:e>
                      </m:rad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                        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) </m:t>
                      </m:r>
                      <m:r>
                        <a:rPr lang="en-US" sz="3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lang="en-US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4</m:t>
                              </m:r>
                            </m:den>
                          </m:f>
                        </m:e>
                      </m:rad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                      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)</m:t>
                      </m:r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 −</m:t>
                      </m:r>
                      <m:rad>
                        <m:radPr>
                          <m:degHide m:val="on"/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1,21</m:t>
                          </m:r>
                        </m:e>
                      </m:rad>
                    </m:oMath>
                  </m:oMathPara>
                </a14:m>
                <a:endParaRPr lang="vi-VN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0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095" y="1521929"/>
                <a:ext cx="14221414" cy="2629053"/>
              </a:xfrm>
              <a:prstGeom prst="rect">
                <a:avLst/>
              </a:prstGeom>
              <a:blipFill>
                <a:blip r:embed="rId8"/>
                <a:stretch>
                  <a:fillRect l="-1929" t="-348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1"/>
              <p:cNvSpPr txBox="1"/>
              <p:nvPr/>
            </p:nvSpPr>
            <p:spPr>
              <a:xfrm>
                <a:off x="3150785" y="5071169"/>
                <a:ext cx="8919314" cy="359412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514350" indent="-514350" algn="just">
                  <a:buAutoNum type="alphaLcParenR"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lang="en-US" sz="3600" b="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81</m:t>
                        </m:r>
                      </m:e>
                    </m:rad>
                    <m:r>
                      <m:rPr>
                        <m:nor/>
                      </m:rPr>
                      <a:rPr lang="en-US" sz="36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 = 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lang="en-US" sz="3600" b="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9</m:t>
                            </m:r>
                          </m:e>
                          <m:sup>
                            <m:r>
                              <a:rPr lang="en-US" sz="3600" b="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600" b="0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=9</m:t>
                    </m:r>
                    <m:r>
                      <m:rPr>
                        <m:nor/>
                      </m:rPr>
                      <a:rPr lang="en-US" sz="36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</m:oMath>
                </a14:m>
                <a:endParaRPr lang="vi-VN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marL="514350" indent="-514350" algn="just">
                  <a:buAutoNum type="alphaLcParenR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a:rPr lang="en-US" sz="3600" b="0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lang="en-US" sz="3600" b="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lang="en-US" sz="3600" b="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4</m:t>
                            </m:r>
                          </m:den>
                        </m:f>
                      </m:e>
                    </m:rad>
                    <m:r>
                      <a:rPr lang="en-US" sz="3600" b="0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  <a:sym typeface="Arial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  <a:sym typeface="Arial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  <a:sym typeface="Arial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3600" b="0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  <a:sym typeface="Arial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3600" b="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600" b="0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=−</m:t>
                    </m:r>
                    <m:f>
                      <m:fPr>
                        <m:ctrlP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lang="en-US" sz="3600" b="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endParaRPr lang="vi-VN" sz="3600" dirty="0">
                  <a:solidFill>
                    <a:srgbClr val="000000"/>
                  </a:solidFill>
                  <a:latin typeface="Cambria Math"/>
                  <a:cs typeface="Arial" panose="020B0604020202020204" pitchFamily="34" charset="0"/>
                  <a:sym typeface="Arial"/>
                </a:endParaRPr>
              </a:p>
              <a:p>
                <a:pPr marL="514350" indent="-514350" algn="just">
                  <a:buAutoNum type="alphaLcParenR"/>
                </a:pPr>
                <a14:m>
                  <m:oMath xmlns:m="http://schemas.openxmlformats.org/officeDocument/2006/math">
                    <m:r>
                      <a:rPr lang="en-US" sz="3600" b="0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lang="en-US" sz="3600" b="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1,21</m:t>
                        </m:r>
                      </m:e>
                    </m:rad>
                    <m:r>
                      <a:rPr lang="en-US" sz="3600" b="0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  <a:sym typeface="Arial"/>
                                  </a:rPr>
                                </m:ctrlPr>
                              </m:dPr>
                              <m:e>
                                <m:r>
                                  <a:rPr lang="en-US" sz="3600" b="0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  <a:sym typeface="Arial"/>
                                  </a:rPr>
                                  <m:t>1,1</m:t>
                                </m:r>
                              </m:e>
                            </m:d>
                          </m:e>
                          <m:sup>
                            <m:r>
                              <a:rPr lang="en-US" sz="3600" b="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600" b="0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=−1,1</m:t>
                    </m:r>
                  </m:oMath>
                </a14:m>
                <a:endParaRPr lang="en-US" sz="3600" dirty="0"/>
              </a:p>
              <a:p>
                <a:pPr algn="just"/>
                <a:endParaRPr lang="en-US" sz="3600" dirty="0"/>
              </a:p>
              <a:p>
                <a:pPr marL="514350" indent="-514350" algn="just">
                  <a:buAutoNum type="alphaLcParenR"/>
                </a:pPr>
                <a:endParaRPr lang="en-US" sz="3600" dirty="0"/>
              </a:p>
            </p:txBody>
          </p:sp>
        </mc:Choice>
        <mc:Fallback>
          <p:sp>
            <p:nvSpPr>
              <p:cNvPr id="11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785" y="5071169"/>
                <a:ext cx="8919314" cy="359412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2"/>
          <p:cNvSpPr txBox="1"/>
          <p:nvPr/>
        </p:nvSpPr>
        <p:spPr>
          <a:xfrm>
            <a:off x="8927222" y="4158875"/>
            <a:ext cx="951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lang="en-US" sz="42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4834411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6392275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6320445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540951" y="-1028700"/>
            <a:ext cx="16230971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53475" y="-22073"/>
            <a:ext cx="9906014" cy="2503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32"/>
              </a:lnSpc>
            </a:pPr>
            <a:r>
              <a:rPr lang="en-US" sz="6808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1. CĂN BẬC HAI</a:t>
            </a:r>
          </a:p>
          <a:p>
            <a:pPr algn="l">
              <a:lnSpc>
                <a:spcPts val="9532"/>
              </a:lnSpc>
              <a:spcBef>
                <a:spcPct val="0"/>
              </a:spcBef>
            </a:pPr>
            <a:endParaRPr lang="en-US" sz="6808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9" name="AutoShape 9"/>
          <p:cNvSpPr/>
          <p:nvPr/>
        </p:nvSpPr>
        <p:spPr>
          <a:xfrm flipV="1">
            <a:off x="1453895" y="1239244"/>
            <a:ext cx="9129041" cy="61912"/>
          </a:xfrm>
          <a:prstGeom prst="line">
            <a:avLst/>
          </a:prstGeom>
          <a:ln w="1238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G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10"/>
              <p:cNvSpPr txBox="1"/>
              <p:nvPr/>
            </p:nvSpPr>
            <p:spPr>
              <a:xfrm>
                <a:off x="1453895" y="1521929"/>
                <a:ext cx="14221414" cy="202375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:r>
                  <a:rPr lang="en-US" sz="3600" b="1" kern="0" dirty="0">
                    <a:solidFill>
                      <a:srgbClr val="FFFFFF"/>
                    </a:solidFill>
                    <a:highlight>
                      <a:srgbClr val="CE4D8E"/>
                    </a:highlight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Ví </a:t>
                </a:r>
                <a:r>
                  <a:rPr lang="en-US" sz="3600" b="1" kern="0" dirty="0" err="1">
                    <a:solidFill>
                      <a:srgbClr val="FFFFFF"/>
                    </a:solidFill>
                    <a:highlight>
                      <a:srgbClr val="CE4D8E"/>
                    </a:highlight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dụ</a:t>
                </a:r>
                <a:r>
                  <a:rPr lang="en-US" sz="3600" b="1" kern="0" dirty="0">
                    <a:solidFill>
                      <a:srgbClr val="FFFFFF"/>
                    </a:solidFill>
                    <a:highlight>
                      <a:srgbClr val="CE4D8E"/>
                    </a:highlight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4:</a:t>
                </a:r>
                <a:r>
                  <a:rPr lang="en-US" sz="36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vi-VN" sz="36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Tính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giá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trị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biểu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3600" i="1" dirty="0">
                  <a:solidFill>
                    <a:srgbClr val="000000"/>
                  </a:solidFill>
                  <a:latin typeface="Cambria Math" panose="02040503050406030204" pitchFamily="18" charset="0"/>
                  <a:cs typeface="Arial" panose="020B0604020202020204" pitchFamily="34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𝐴</m:t>
                      </m:r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16</m:t>
                          </m:r>
                        </m:e>
                      </m:rad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+</m:t>
                      </m:r>
                      <m:sSup>
                        <m:sSup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  <m:t>8</m:t>
                                  </m:r>
                                </m:e>
                              </m:rad>
                            </m:e>
                          </m:d>
                        </m:e>
                        <m:sup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+</m:t>
                      </m:r>
                      <m:sSup>
                        <m:sSup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  <m:t>0,16</m:t>
                                  </m:r>
                                </m:e>
                              </m:rad>
                            </m:e>
                          </m:d>
                        </m:e>
                        <m:sup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0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895" y="1521929"/>
                <a:ext cx="14221414" cy="2023759"/>
              </a:xfrm>
              <a:prstGeom prst="rect">
                <a:avLst/>
              </a:prstGeom>
              <a:blipFill>
                <a:blip r:embed="rId8"/>
                <a:stretch>
                  <a:fillRect l="-1929" b="-391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1"/>
              <p:cNvSpPr txBox="1"/>
              <p:nvPr/>
            </p:nvSpPr>
            <p:spPr>
              <a:xfrm>
                <a:off x="1453475" y="5029200"/>
                <a:ext cx="12500714" cy="201125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defTabSz="182880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2D1549"/>
                  </a:buClr>
                  <a:buSzPts val="1100"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𝐴</m:t>
                      </m:r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16</m:t>
                          </m:r>
                        </m:e>
                      </m:rad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+</m:t>
                      </m:r>
                      <m:sSup>
                        <m:sSup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  <m:t>8</m:t>
                                  </m:r>
                                </m:e>
                              </m:rad>
                            </m:e>
                          </m:d>
                        </m:e>
                        <m:sup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+</m:t>
                      </m:r>
                      <m:sSup>
                        <m:sSup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  <m:t>0,16</m:t>
                                  </m:r>
                                </m:e>
                              </m:rad>
                            </m:e>
                          </m:d>
                        </m:e>
                        <m:sup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US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+8+0,16</m:t>
                      </m:r>
                    </m:oMath>
                  </m:oMathPara>
                </a14:m>
                <a:endParaRPr lang="en-US" sz="3600" i="1" dirty="0">
                  <a:solidFill>
                    <a:srgbClr val="000000"/>
                  </a:solidFill>
                  <a:latin typeface="Cambria Math" panose="02040503050406030204" pitchFamily="18" charset="0"/>
                  <a:cs typeface="Arial" panose="020B0604020202020204" pitchFamily="34" charset="0"/>
                  <a:sym typeface="Arial"/>
                </a:endParaRPr>
              </a:p>
              <a:p>
                <a:pPr lvl="0" defTabSz="182880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2D1549"/>
                  </a:buClr>
                  <a:buSzPts val="1100"/>
                  <a:defRPr/>
                </a:pPr>
                <a:r>
                  <a:rPr lang="en-US" sz="360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                   		         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=4+8+0,16=12,16</m:t>
                    </m:r>
                  </m:oMath>
                </a14:m>
                <a:endPara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1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475" y="5029200"/>
                <a:ext cx="12500714" cy="2011256"/>
              </a:xfrm>
              <a:prstGeom prst="rect">
                <a:avLst/>
              </a:prstGeom>
              <a:blipFill>
                <a:blip r:embed="rId9"/>
                <a:stretch>
                  <a:fillRect l="-49" b="-697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2"/>
          <p:cNvSpPr txBox="1"/>
          <p:nvPr/>
        </p:nvSpPr>
        <p:spPr>
          <a:xfrm>
            <a:off x="8089022" y="3958101"/>
            <a:ext cx="951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lang="en-US" sz="42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444011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7001875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6930045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473312" y="-1390546"/>
            <a:ext cx="16230971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63075" y="-22073"/>
            <a:ext cx="9906014" cy="2503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32"/>
              </a:lnSpc>
            </a:pPr>
            <a:r>
              <a:rPr lang="en-US" sz="6808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1. CĂN BẬC HAI</a:t>
            </a:r>
          </a:p>
          <a:p>
            <a:pPr algn="l">
              <a:lnSpc>
                <a:spcPts val="9532"/>
              </a:lnSpc>
              <a:spcBef>
                <a:spcPct val="0"/>
              </a:spcBef>
            </a:pPr>
            <a:endParaRPr lang="en-US" sz="6808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9" name="AutoShape 9"/>
          <p:cNvSpPr/>
          <p:nvPr/>
        </p:nvSpPr>
        <p:spPr>
          <a:xfrm flipV="1">
            <a:off x="2063495" y="1239244"/>
            <a:ext cx="9129041" cy="61912"/>
          </a:xfrm>
          <a:prstGeom prst="line">
            <a:avLst/>
          </a:prstGeom>
          <a:ln w="1238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G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10"/>
              <p:cNvSpPr txBox="1"/>
              <p:nvPr/>
            </p:nvSpPr>
            <p:spPr>
              <a:xfrm>
                <a:off x="2063495" y="1521929"/>
                <a:ext cx="14022256" cy="432426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3500" b="1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Thực</a:t>
                </a:r>
                <a:r>
                  <a:rPr lang="en-US" sz="3500" b="1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 </a:t>
                </a:r>
                <a:r>
                  <a:rPr lang="en-US" sz="3500" b="1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hành</a:t>
                </a:r>
                <a:r>
                  <a:rPr lang="en-US" sz="3500" b="1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 1 :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căn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ts val="4900"/>
                  </a:lnSpc>
                </a:pPr>
                <a:endParaRPr lang="vi-VN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lvl="0">
                  <a:lnSpc>
                    <a:spcPts val="49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) </m:t>
                      </m:r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36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             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4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49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             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)</m:t>
                      </m:r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 1,44                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d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) </m:t>
                      </m:r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0</m:t>
                      </m:r>
                    </m:oMath>
                  </m:oMathPara>
                </a14:m>
                <a:endParaRPr lang="vi-VN" sz="3600" dirty="0">
                  <a:solidFill>
                    <a:srgbClr val="000000"/>
                  </a:solidFill>
                  <a:cs typeface="Arial" panose="020B0604020202020204" pitchFamily="34" charset="0"/>
                  <a:sym typeface="Arial"/>
                </a:endParaRPr>
              </a:p>
              <a:p>
                <a:pPr algn="l">
                  <a:lnSpc>
                    <a:spcPts val="4900"/>
                  </a:lnSpc>
                </a:pPr>
                <a:endParaRPr lang="vi-VN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  <a:p>
                <a:pPr algn="l">
                  <a:lnSpc>
                    <a:spcPts val="4900"/>
                  </a:lnSpc>
                </a:pPr>
                <a:endParaRPr lang="en-US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  <a:p>
                <a:pPr algn="l">
                  <a:lnSpc>
                    <a:spcPts val="4900"/>
                  </a:lnSpc>
                </a:pPr>
                <a:endParaRPr lang="en-US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  <a:p>
                <a:pPr algn="l">
                  <a:lnSpc>
                    <a:spcPts val="4900"/>
                  </a:lnSpc>
                  <a:spcBef>
                    <a:spcPct val="0"/>
                  </a:spcBef>
                </a:pPr>
                <a:endParaRPr lang="en-US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</p:txBody>
          </p:sp>
        </mc:Choice>
        <mc:Fallback>
          <p:sp>
            <p:nvSpPr>
              <p:cNvPr id="10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3495" y="1521929"/>
                <a:ext cx="14022256" cy="4324261"/>
              </a:xfrm>
              <a:prstGeom prst="rect">
                <a:avLst/>
              </a:prstGeom>
              <a:blipFill>
                <a:blip r:embed="rId8"/>
                <a:stretch>
                  <a:fillRect l="-1912" t="-324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1"/>
              <p:cNvSpPr txBox="1"/>
              <p:nvPr/>
            </p:nvSpPr>
            <p:spPr>
              <a:xfrm>
                <a:off x="2279527" y="4306006"/>
                <a:ext cx="14835929" cy="542193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a) Ta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=36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căn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bậc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36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6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−6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ó </m:t>
                      </m:r>
                      <m:sSup>
                        <m:sSupPr>
                          <m:ctrlPr>
                            <a:rPr lang="en-US" sz="36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49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ă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49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à 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600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400"/>
                  </a:spcBef>
                  <a:spcAft>
                    <a:spcPts val="2400"/>
                  </a:spcAft>
                </a:pP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c) Ta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1,2</m:t>
                            </m:r>
                          </m:e>
                        </m:d>
                      </m:e>
                      <m:sup>
                        <m: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=1,44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căn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bậc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1,44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1,2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−1,2.</m:t>
                    </m:r>
                  </m:oMath>
                </a14:m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400"/>
                  </a:spcBef>
                  <a:spcAft>
                    <a:spcPts val="2400"/>
                  </a:spcAft>
                </a:pP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d)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Căn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bậc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527" y="4306006"/>
                <a:ext cx="14835929" cy="5421933"/>
              </a:xfrm>
              <a:prstGeom prst="rect">
                <a:avLst/>
              </a:prstGeom>
              <a:blipFill>
                <a:blip r:embed="rId9"/>
                <a:stretch>
                  <a:fillRect l="-1890" b="-415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2"/>
          <p:cNvSpPr txBox="1"/>
          <p:nvPr/>
        </p:nvSpPr>
        <p:spPr>
          <a:xfrm>
            <a:off x="8746331" y="3507812"/>
            <a:ext cx="951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lang="en-US" sz="42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596411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7154275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7082445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625712" y="-1390546"/>
            <a:ext cx="16230971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215475" y="-22073"/>
            <a:ext cx="9906014" cy="2503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32"/>
              </a:lnSpc>
            </a:pPr>
            <a:r>
              <a:rPr lang="en-US" sz="6808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1. CĂN BẬC HAI</a:t>
            </a:r>
          </a:p>
          <a:p>
            <a:pPr algn="l">
              <a:lnSpc>
                <a:spcPts val="9532"/>
              </a:lnSpc>
              <a:spcBef>
                <a:spcPct val="0"/>
              </a:spcBef>
            </a:pPr>
            <a:endParaRPr lang="en-US" sz="6808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9" name="AutoShape 9"/>
          <p:cNvSpPr/>
          <p:nvPr/>
        </p:nvSpPr>
        <p:spPr>
          <a:xfrm flipV="1">
            <a:off x="2215895" y="1239244"/>
            <a:ext cx="9129041" cy="61912"/>
          </a:xfrm>
          <a:prstGeom prst="line">
            <a:avLst/>
          </a:prstGeom>
          <a:ln w="1238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G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10"/>
              <p:cNvSpPr txBox="1"/>
              <p:nvPr/>
            </p:nvSpPr>
            <p:spPr>
              <a:xfrm>
                <a:off x="2215895" y="1521929"/>
                <a:ext cx="14022256" cy="417550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/>
                <a:r>
                  <a:rPr lang="en-US" sz="3500" b="1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Thực</a:t>
                </a:r>
                <a:r>
                  <a:rPr lang="en-US" sz="3500" b="1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 </a:t>
                </a:r>
                <a:r>
                  <a:rPr lang="en-US" sz="3500" b="1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hành</a:t>
                </a:r>
                <a:r>
                  <a:rPr lang="en-US" sz="3500" b="1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 </a:t>
                </a:r>
                <a:r>
                  <a:rPr lang="vi-VN" sz="3500" b="1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2</a:t>
                </a:r>
                <a:r>
                  <a:rPr lang="en-US" sz="3500" b="1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 :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căn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căn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lvl="0" algn="just" defTabSz="1828800">
                  <a:buClr>
                    <a:srgbClr val="2D1549"/>
                  </a:buClr>
                  <a:buSzPts val="1100"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) </m:t>
                      </m:r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11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                   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) </m:t>
                      </m:r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2,5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                 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)</m:t>
                      </m:r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 −0,09</m:t>
                      </m:r>
                    </m:oMath>
                  </m:oMathPara>
                </a14:m>
                <a:endParaRPr lang="vi-VN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algn="l">
                  <a:lnSpc>
                    <a:spcPts val="4900"/>
                  </a:lnSpc>
                </a:pPr>
                <a:endParaRPr lang="vi-VN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  <a:p>
                <a:pPr algn="l">
                  <a:lnSpc>
                    <a:spcPts val="4900"/>
                  </a:lnSpc>
                </a:pPr>
                <a:endParaRPr lang="en-US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  <a:p>
                <a:pPr algn="l">
                  <a:lnSpc>
                    <a:spcPts val="4900"/>
                  </a:lnSpc>
                </a:pPr>
                <a:endParaRPr lang="en-US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  <a:p>
                <a:pPr algn="l">
                  <a:lnSpc>
                    <a:spcPts val="4900"/>
                  </a:lnSpc>
                  <a:spcBef>
                    <a:spcPct val="0"/>
                  </a:spcBef>
                </a:pPr>
                <a:endParaRPr lang="en-US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</p:txBody>
          </p:sp>
        </mc:Choice>
        <mc:Fallback>
          <p:sp>
            <p:nvSpPr>
              <p:cNvPr id="10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895" y="1521929"/>
                <a:ext cx="14022256" cy="4175502"/>
              </a:xfrm>
              <a:prstGeom prst="rect">
                <a:avLst/>
              </a:prstGeom>
              <a:blipFill>
                <a:blip r:embed="rId8"/>
                <a:stretch>
                  <a:fillRect l="-1956" t="-3358" r="-52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1"/>
              <p:cNvSpPr txBox="1"/>
              <p:nvPr/>
            </p:nvSpPr>
            <p:spPr>
              <a:xfrm>
                <a:off x="1879329" y="4306007"/>
                <a:ext cx="14835929" cy="380174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Căn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bậc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11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11</m:t>
                        </m:r>
                      </m:e>
                    </m:rad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11</m:t>
                        </m:r>
                      </m:e>
                    </m:rad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Căn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bậc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2,5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2,5</m:t>
                        </m:r>
                      </m:e>
                    </m:rad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2,5</m:t>
                        </m:r>
                      </m:e>
                    </m:rad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c)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−0,09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âm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nó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căn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bậc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329" y="4306007"/>
                <a:ext cx="14835929" cy="3801746"/>
              </a:xfrm>
              <a:prstGeom prst="rect">
                <a:avLst/>
              </a:prstGeom>
              <a:blipFill>
                <a:blip r:embed="rId9"/>
                <a:stretch>
                  <a:fillRect l="-1849" b="-641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2"/>
          <p:cNvSpPr txBox="1"/>
          <p:nvPr/>
        </p:nvSpPr>
        <p:spPr>
          <a:xfrm>
            <a:off x="8898731" y="3507812"/>
            <a:ext cx="951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lang="en-US" sz="42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277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656499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7214363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7142533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685800" y="-1390546"/>
            <a:ext cx="16230971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275563" y="-22073"/>
            <a:ext cx="9906014" cy="2503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32"/>
              </a:lnSpc>
            </a:pPr>
            <a:r>
              <a:rPr lang="en-US" sz="6808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1. CĂN BẬC HAI</a:t>
            </a:r>
          </a:p>
          <a:p>
            <a:pPr algn="l">
              <a:lnSpc>
                <a:spcPts val="9532"/>
              </a:lnSpc>
              <a:spcBef>
                <a:spcPct val="0"/>
              </a:spcBef>
            </a:pPr>
            <a:endParaRPr lang="en-US" sz="6808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9" name="AutoShape 9"/>
          <p:cNvSpPr/>
          <p:nvPr/>
        </p:nvSpPr>
        <p:spPr>
          <a:xfrm flipV="1">
            <a:off x="2275983" y="1239244"/>
            <a:ext cx="9129041" cy="61912"/>
          </a:xfrm>
          <a:prstGeom prst="line">
            <a:avLst/>
          </a:prstGeom>
          <a:ln w="1238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G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10"/>
              <p:cNvSpPr txBox="1"/>
              <p:nvPr/>
            </p:nvSpPr>
            <p:spPr>
              <a:xfrm>
                <a:off x="2661828" y="1521929"/>
                <a:ext cx="14221414" cy="565539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900"/>
                  </a:lnSpc>
                </a:pPr>
                <a:r>
                  <a:rPr lang="en-US" sz="3500" b="1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Thực</a:t>
                </a:r>
                <a:r>
                  <a:rPr lang="en-US" sz="3500" b="1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 </a:t>
                </a:r>
                <a:r>
                  <a:rPr lang="en-US" sz="3500" b="1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hành</a:t>
                </a:r>
                <a:r>
                  <a:rPr lang="en-US" sz="3500" b="1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 3 : </a:t>
                </a:r>
                <a:r>
                  <a:rPr lang="en-US" sz="3500" b="1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Tính</a:t>
                </a:r>
                <a:r>
                  <a:rPr lang="en-US" sz="3500" b="1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:</a:t>
                </a:r>
                <a:endParaRPr lang="vi-VN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  <a:p>
                <a:pPr lvl="0">
                  <a:lnSpc>
                    <a:spcPts val="4900"/>
                  </a:lnSpc>
                </a:pPr>
                <a:endParaRPr lang="vi-VN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lvl="0">
                  <a:lnSpc>
                    <a:spcPts val="49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) </m:t>
                      </m:r>
                      <m:rad>
                        <m:radPr>
                          <m:degHide m:val="on"/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1600</m:t>
                          </m:r>
                        </m:e>
                      </m:rad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            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) </m:t>
                      </m:r>
                      <m:rad>
                        <m:radPr>
                          <m:degHide m:val="on"/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0,81</m:t>
                          </m:r>
                        </m:e>
                      </m:rad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            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)</m:t>
                      </m:r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lang="en-US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25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vi-VN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algn="l">
                  <a:lnSpc>
                    <a:spcPts val="4900"/>
                  </a:lnSpc>
                </a:pPr>
                <a:endParaRPr lang="en-US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  <a:p>
                <a:pPr algn="l">
                  <a:lnSpc>
                    <a:spcPts val="4900"/>
                  </a:lnSpc>
                </a:pPr>
                <a:endParaRPr lang="en-US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  <a:p>
                <a:pPr algn="l">
                  <a:lnSpc>
                    <a:spcPts val="4900"/>
                  </a:lnSpc>
                </a:pPr>
                <a:endParaRPr lang="en-US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  <a:p>
                <a:pPr algn="l">
                  <a:lnSpc>
                    <a:spcPts val="4900"/>
                  </a:lnSpc>
                </a:pPr>
                <a:endParaRPr lang="en-US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  <a:p>
                <a:pPr algn="l">
                  <a:lnSpc>
                    <a:spcPts val="4900"/>
                  </a:lnSpc>
                </a:pPr>
                <a:endParaRPr lang="en-US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  <a:p>
                <a:pPr algn="l">
                  <a:lnSpc>
                    <a:spcPts val="4900"/>
                  </a:lnSpc>
                  <a:spcBef>
                    <a:spcPct val="0"/>
                  </a:spcBef>
                </a:pPr>
                <a:endParaRPr lang="en-US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</p:txBody>
          </p:sp>
        </mc:Choice>
        <mc:Fallback>
          <p:sp>
            <p:nvSpPr>
              <p:cNvPr id="10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828" y="1521929"/>
                <a:ext cx="14221414" cy="5655394"/>
              </a:xfrm>
              <a:prstGeom prst="rect">
                <a:avLst/>
              </a:prstGeom>
              <a:blipFill>
                <a:blip r:embed="rId8"/>
                <a:stretch>
                  <a:fillRect l="-1929" t="-194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1"/>
              <p:cNvSpPr txBox="1"/>
              <p:nvPr/>
            </p:nvSpPr>
            <p:spPr>
              <a:xfrm>
                <a:off x="3210576" y="4718497"/>
                <a:ext cx="6176114" cy="518943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</a:pP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1600</m:t>
                        </m:r>
                      </m:e>
                    </m:rad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40</m:t>
                            </m:r>
                          </m:e>
                          <m:sup>
                            <m:r>
                              <a:rPr lang="en-US" sz="36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=40</m:t>
                    </m:r>
                  </m:oMath>
                </a14:m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</a:pP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0,81</m:t>
                        </m:r>
                      </m:e>
                    </m:rad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0,9</m:t>
                                </m:r>
                              </m:e>
                            </m:d>
                          </m:e>
                          <m:sup>
                            <m:r>
                              <a:rPr lang="en-US" sz="36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=0,9</m:t>
                    </m:r>
                  </m:oMath>
                </a14:m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)</m:t>
                      </m:r>
                      <m:rad>
                        <m:radPr>
                          <m:degHide m:val="on"/>
                          <m:ctrlPr>
                            <a:rPr lang="en-US" sz="36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25</m:t>
                              </m:r>
                            </m:den>
                          </m:f>
                        </m:e>
                      </m:rad>
                      <m:r>
                        <a:rPr lang="en-US" sz="36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6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3600" i="1"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5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36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576" y="4718497"/>
                <a:ext cx="6176114" cy="5189434"/>
              </a:xfrm>
              <a:prstGeom prst="rect">
                <a:avLst/>
              </a:prstGeom>
              <a:blipFill>
                <a:blip r:embed="rId9"/>
                <a:stretch>
                  <a:fillRect l="-454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2"/>
          <p:cNvSpPr txBox="1"/>
          <p:nvPr/>
        </p:nvSpPr>
        <p:spPr>
          <a:xfrm>
            <a:off x="8911110" y="3958101"/>
            <a:ext cx="951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lang="en-US" sz="42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596411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7154275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7082445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625712" y="-1390546"/>
            <a:ext cx="16230971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522151" y="-22073"/>
            <a:ext cx="9906014" cy="2503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32"/>
              </a:lnSpc>
            </a:pPr>
            <a:r>
              <a:rPr lang="en-US" sz="6808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1. CĂN BẬC HAI</a:t>
            </a:r>
          </a:p>
          <a:p>
            <a:pPr algn="l">
              <a:lnSpc>
                <a:spcPts val="9532"/>
              </a:lnSpc>
              <a:spcBef>
                <a:spcPct val="0"/>
              </a:spcBef>
            </a:pPr>
            <a:endParaRPr lang="en-US" sz="6808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9" name="AutoShape 9"/>
          <p:cNvSpPr/>
          <p:nvPr/>
        </p:nvSpPr>
        <p:spPr>
          <a:xfrm flipV="1">
            <a:off x="2215895" y="1239244"/>
            <a:ext cx="9129041" cy="61912"/>
          </a:xfrm>
          <a:prstGeom prst="line">
            <a:avLst/>
          </a:prstGeom>
          <a:ln w="1238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G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10"/>
              <p:cNvSpPr txBox="1"/>
              <p:nvPr/>
            </p:nvSpPr>
            <p:spPr>
              <a:xfrm>
                <a:off x="2917611" y="1521929"/>
                <a:ext cx="14221414" cy="502701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lvl="0">
                  <a:lnSpc>
                    <a:spcPts val="4900"/>
                  </a:lnSpc>
                </a:pPr>
                <a:r>
                  <a:rPr lang="en-US" sz="3500" b="1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Thực</a:t>
                </a:r>
                <a:r>
                  <a:rPr lang="en-US" sz="3500" b="1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 </a:t>
                </a:r>
                <a:r>
                  <a:rPr lang="en-US" sz="3500" b="1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hành</a:t>
                </a:r>
                <a:r>
                  <a:rPr lang="en-US" sz="3500" b="1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 4 :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vi-VN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ts val="4900"/>
                  </a:lnSpc>
                </a:pPr>
                <a:endParaRPr lang="vi-VN" sz="3600" dirty="0"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  <a:p>
                <a:pPr>
                  <a:lnSpc>
                    <a:spcPts val="4900"/>
                  </a:lnSpc>
                </a:pP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12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        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0,36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         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1,21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ts val="4900"/>
                  </a:lnSpc>
                </a:pPr>
                <a:endParaRPr lang="en-US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  <a:p>
                <a:pPr algn="l">
                  <a:lnSpc>
                    <a:spcPts val="4900"/>
                  </a:lnSpc>
                </a:pPr>
                <a:endParaRPr lang="en-US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  <a:p>
                <a:pPr algn="l">
                  <a:lnSpc>
                    <a:spcPts val="4900"/>
                  </a:lnSpc>
                </a:pPr>
                <a:endParaRPr lang="en-US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  <a:p>
                <a:pPr algn="l">
                  <a:lnSpc>
                    <a:spcPts val="4900"/>
                  </a:lnSpc>
                </a:pPr>
                <a:endParaRPr lang="en-US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  <a:p>
                <a:pPr algn="l">
                  <a:lnSpc>
                    <a:spcPts val="4900"/>
                  </a:lnSpc>
                  <a:spcBef>
                    <a:spcPct val="0"/>
                  </a:spcBef>
                </a:pPr>
                <a:endParaRPr lang="en-US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</p:txBody>
          </p:sp>
        </mc:Choice>
        <mc:Fallback>
          <p:sp>
            <p:nvSpPr>
              <p:cNvPr id="10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611" y="1521929"/>
                <a:ext cx="14221414" cy="5027017"/>
              </a:xfrm>
              <a:prstGeom prst="rect">
                <a:avLst/>
              </a:prstGeom>
              <a:blipFill>
                <a:blip r:embed="rId8"/>
                <a:stretch>
                  <a:fillRect l="-1972" t="-230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1"/>
              <p:cNvSpPr txBox="1"/>
              <p:nvPr/>
            </p:nvSpPr>
            <p:spPr>
              <a:xfrm>
                <a:off x="4169448" y="4616792"/>
                <a:ext cx="9436299" cy="444249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12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=12</m:t>
                    </m:r>
                  </m:oMath>
                </a14:m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0,36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=0,36</m:t>
                    </m:r>
                  </m:oMath>
                </a14:m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1,21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36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6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=5+1,21=6,21</m:t>
                    </m:r>
                  </m:oMath>
                </a14:m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9448" y="4616792"/>
                <a:ext cx="9436299" cy="4442498"/>
              </a:xfrm>
              <a:prstGeom prst="rect">
                <a:avLst/>
              </a:prstGeom>
              <a:blipFill>
                <a:blip r:embed="rId9"/>
                <a:stretch>
                  <a:fillRect l="-2972" b="-439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2"/>
          <p:cNvSpPr txBox="1"/>
          <p:nvPr/>
        </p:nvSpPr>
        <p:spPr>
          <a:xfrm>
            <a:off x="8851022" y="3958101"/>
            <a:ext cx="951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lang="en-US" sz="42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596411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7154275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7082445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625712" y="-1390546"/>
            <a:ext cx="16230971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215475" y="-22073"/>
            <a:ext cx="9906014" cy="2503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32"/>
              </a:lnSpc>
            </a:pPr>
            <a:r>
              <a:rPr lang="en-US" sz="6808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1. CĂN BẬC HAI</a:t>
            </a:r>
          </a:p>
          <a:p>
            <a:pPr algn="l">
              <a:lnSpc>
                <a:spcPts val="9532"/>
              </a:lnSpc>
              <a:spcBef>
                <a:spcPct val="0"/>
              </a:spcBef>
            </a:pPr>
            <a:endParaRPr lang="en-US" sz="6808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9" name="AutoShape 9"/>
          <p:cNvSpPr/>
          <p:nvPr/>
        </p:nvSpPr>
        <p:spPr>
          <a:xfrm flipV="1">
            <a:off x="2215895" y="1239244"/>
            <a:ext cx="9129041" cy="61912"/>
          </a:xfrm>
          <a:prstGeom prst="line">
            <a:avLst/>
          </a:prstGeom>
          <a:ln w="1238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>
            <a:off x="9774474" y="4668926"/>
            <a:ext cx="6635126" cy="3860647"/>
          </a:xfrm>
          <a:custGeom>
            <a:avLst/>
            <a:gdLst/>
            <a:ahLst/>
            <a:cxnLst/>
            <a:rect l="l" t="t" r="r" b="b"/>
            <a:pathLst>
              <a:path w="7467921" h="4434078">
                <a:moveTo>
                  <a:pt x="0" y="0"/>
                </a:moveTo>
                <a:lnTo>
                  <a:pt x="7467921" y="0"/>
                </a:lnTo>
                <a:lnTo>
                  <a:pt x="7467921" y="4434078"/>
                </a:lnTo>
                <a:lnTo>
                  <a:pt x="0" y="44340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1"/>
              <p:cNvSpPr txBox="1"/>
              <p:nvPr/>
            </p:nvSpPr>
            <p:spPr>
              <a:xfrm>
                <a:off x="2215895" y="1521929"/>
                <a:ext cx="14221414" cy="21200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500" b="1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Vận</a:t>
                </a:r>
                <a:r>
                  <a:rPr lang="vi-VN" sz="3500" b="1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 </a:t>
                </a:r>
                <a:r>
                  <a:rPr lang="en-US" sz="3500" b="1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dụng</a:t>
                </a:r>
                <a:r>
                  <a:rPr lang="en-US" sz="3500" b="1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 1. 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>
                  <a:lnSpc>
                    <a:spcPts val="4900"/>
                  </a:lnSpc>
                  <a:spcBef>
                    <a:spcPct val="0"/>
                  </a:spcBef>
                </a:pPr>
                <a:endParaRPr lang="en-US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</p:txBody>
          </p:sp>
        </mc:Choice>
        <mc:Fallback>
          <p:sp>
            <p:nvSpPr>
              <p:cNvPr id="11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895" y="1521929"/>
                <a:ext cx="14221414" cy="2120004"/>
              </a:xfrm>
              <a:prstGeom prst="rect">
                <a:avLst/>
              </a:prstGeom>
              <a:blipFill>
                <a:blip r:embed="rId9"/>
                <a:stretch>
                  <a:fillRect l="-1886" r="-175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2"/>
              <p:cNvSpPr txBox="1"/>
              <p:nvPr/>
            </p:nvSpPr>
            <p:spPr>
              <a:xfrm>
                <a:off x="1908637" y="4639909"/>
                <a:ext cx="7417965" cy="477771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Diện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tích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: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=9−2=7 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(cm</a:t>
                </a:r>
                <a:r>
                  <a:rPr lang="en-US" sz="3200" baseline="30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2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)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Diện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tích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vuông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Do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vuông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diện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tích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nhau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nên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=7</m:t>
                    </m:r>
                  </m:oMath>
                </a14:m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kern="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Suy</a:t>
                </a:r>
                <a:r>
                  <a:rPr lang="en-US" sz="3200" kern="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kern="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ra</a:t>
                </a:r>
                <a:r>
                  <a:rPr lang="en-US" sz="3200" kern="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ker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 ker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 kern="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</m:rad>
                  </m:oMath>
                </a14:m>
                <a:r>
                  <a:rPr lang="en-US" sz="3200" kern="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(</a:t>
                </a:r>
                <a:r>
                  <a:rPr lang="en-US" sz="3200" kern="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vì</a:t>
                </a:r>
                <a:r>
                  <a:rPr lang="en-US" sz="3200" kern="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ker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 ker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3200" kern="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).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637" y="4639909"/>
                <a:ext cx="7417965" cy="4777718"/>
              </a:xfrm>
              <a:prstGeom prst="rect">
                <a:avLst/>
              </a:prstGeom>
              <a:blipFill>
                <a:blip r:embed="rId10"/>
                <a:stretch>
                  <a:fillRect l="-3287" r="-3369" b="-191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3"/>
          <p:cNvSpPr txBox="1"/>
          <p:nvPr/>
        </p:nvSpPr>
        <p:spPr>
          <a:xfrm>
            <a:off x="8823313" y="3639966"/>
            <a:ext cx="951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lang="en-US" sz="42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2" name="Group 12"/>
          <p:cNvGrpSpPr/>
          <p:nvPr/>
        </p:nvGrpSpPr>
        <p:grpSpPr>
          <a:xfrm>
            <a:off x="1983046" y="2067071"/>
            <a:ext cx="13435453" cy="6649927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9388" y="0"/>
                  </a:moveTo>
                  <a:lnTo>
                    <a:pt x="3509168" y="0"/>
                  </a:lnTo>
                  <a:cubicBezTo>
                    <a:pt x="3525398" y="0"/>
                    <a:pt x="3538556" y="13157"/>
                    <a:pt x="3538556" y="29388"/>
                  </a:cubicBezTo>
                  <a:lnTo>
                    <a:pt x="3538556" y="1722033"/>
                  </a:lnTo>
                  <a:cubicBezTo>
                    <a:pt x="3538556" y="1738264"/>
                    <a:pt x="3525398" y="1751421"/>
                    <a:pt x="3509168" y="1751421"/>
                  </a:cubicBezTo>
                  <a:lnTo>
                    <a:pt x="29388" y="1751421"/>
                  </a:lnTo>
                  <a:cubicBezTo>
                    <a:pt x="13157" y="1751421"/>
                    <a:pt x="0" y="1738264"/>
                    <a:pt x="0" y="1722033"/>
                  </a:cubicBezTo>
                  <a:lnTo>
                    <a:pt x="0" y="29388"/>
                  </a:lnTo>
                  <a:cubicBezTo>
                    <a:pt x="0" y="13157"/>
                    <a:pt x="13157" y="0"/>
                    <a:pt x="29388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538556" cy="1789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803013" y="3097747"/>
            <a:ext cx="11795518" cy="534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73"/>
              </a:lnSpc>
            </a:pPr>
            <a:r>
              <a:rPr lang="en-US" sz="7409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2. TÍNH CĂN BẬC HAI BẰNG MÁY TÍNH CẦM TAY</a:t>
            </a:r>
          </a:p>
          <a:p>
            <a:pPr algn="ctr">
              <a:lnSpc>
                <a:spcPts val="10373"/>
              </a:lnSpc>
              <a:spcBef>
                <a:spcPct val="0"/>
              </a:spcBef>
            </a:pPr>
            <a:endParaRPr lang="en-US" sz="7409" b="1" dirty="0">
              <a:solidFill>
                <a:srgbClr val="2B0D7D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981844" y="634990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7294388" y="3992346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7297887" y="6393517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838200" y="-1390546"/>
            <a:ext cx="16078385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FFFFFF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147117" y="254630"/>
            <a:ext cx="11532387" cy="2908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97"/>
              </a:lnSpc>
            </a:pPr>
            <a:r>
              <a:rPr lang="en-US" sz="7926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</a:p>
          <a:p>
            <a:pPr algn="l">
              <a:lnSpc>
                <a:spcPts val="11097"/>
              </a:lnSpc>
              <a:spcBef>
                <a:spcPct val="0"/>
              </a:spcBef>
            </a:pPr>
            <a:endParaRPr lang="en-US" sz="7926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AutoShape 9"/>
          <p:cNvSpPr/>
          <p:nvPr/>
        </p:nvSpPr>
        <p:spPr>
          <a:xfrm flipV="1">
            <a:off x="3147537" y="1737673"/>
            <a:ext cx="9129041" cy="61912"/>
          </a:xfrm>
          <a:prstGeom prst="line">
            <a:avLst/>
          </a:prstGeom>
          <a:ln w="123825" cap="flat">
            <a:solidFill>
              <a:srgbClr val="082A4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>
            <a:off x="10389913" y="5143500"/>
            <a:ext cx="6169778" cy="4820139"/>
          </a:xfrm>
          <a:custGeom>
            <a:avLst/>
            <a:gdLst/>
            <a:ahLst/>
            <a:cxnLst/>
            <a:rect l="l" t="t" r="r" b="b"/>
            <a:pathLst>
              <a:path w="6169778" h="4820139">
                <a:moveTo>
                  <a:pt x="0" y="0"/>
                </a:moveTo>
                <a:lnTo>
                  <a:pt x="6169778" y="0"/>
                </a:lnTo>
                <a:lnTo>
                  <a:pt x="6169778" y="4820139"/>
                </a:lnTo>
                <a:lnTo>
                  <a:pt x="0" y="48201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TextBox 11"/>
          <p:cNvSpPr txBox="1"/>
          <p:nvPr/>
        </p:nvSpPr>
        <p:spPr>
          <a:xfrm>
            <a:off x="1703061" y="2404794"/>
            <a:ext cx="14674639" cy="3183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Hai</a:t>
            </a:r>
            <a: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bến</a:t>
            </a:r>
            <a: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thuyền</a:t>
            </a:r>
            <a: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4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 </a:t>
            </a:r>
            <a:r>
              <a:rPr lang="en-US" sz="4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nằm</a:t>
            </a:r>
            <a: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sát</a:t>
            </a:r>
            <a: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hai</a:t>
            </a:r>
            <a: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4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đường</a:t>
            </a:r>
            <a: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vuông</a:t>
            </a:r>
            <a: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góc</a:t>
            </a:r>
            <a: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nhau</a:t>
            </a:r>
            <a: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cách</a:t>
            </a:r>
            <a: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chỗ</a:t>
            </a:r>
            <a: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giao</a:t>
            </a:r>
            <a: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nhau</a:t>
            </a:r>
            <a: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lần</a:t>
            </a:r>
            <a: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lượt</a:t>
            </a:r>
            <a: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2km </a:t>
            </a:r>
            <a:r>
              <a:rPr lang="en-US" sz="4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3km (</a:t>
            </a:r>
            <a:r>
              <a:rPr lang="en-US" sz="4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vẽ</a:t>
            </a:r>
            <a: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). </a:t>
            </a:r>
          </a:p>
          <a:p>
            <a:pPr algn="l">
              <a:lnSpc>
                <a:spcPts val="6160"/>
              </a:lnSpc>
              <a:spcBef>
                <a:spcPct val="0"/>
              </a:spcBef>
            </a:pPr>
            <a:endParaRPr lang="en-US" sz="4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703061" y="5164736"/>
            <a:ext cx="8686852" cy="3183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9"/>
              </a:lnSpc>
            </a:pPr>
            <a:r>
              <a:rPr lang="en-US" sz="43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43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</a:t>
            </a:r>
            <a:r>
              <a:rPr lang="en-US" sz="43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nô</a:t>
            </a:r>
            <a:r>
              <a:rPr lang="en-US" sz="43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chạy</a:t>
            </a:r>
            <a:r>
              <a:rPr lang="en-US" sz="43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thẳng</a:t>
            </a:r>
            <a:r>
              <a:rPr lang="en-US" sz="43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từ</a:t>
            </a:r>
            <a:r>
              <a:rPr lang="en-US" sz="43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43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đến</a:t>
            </a:r>
            <a:r>
              <a:rPr lang="en-US" sz="43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B. </a:t>
            </a:r>
          </a:p>
          <a:p>
            <a:pPr algn="l">
              <a:lnSpc>
                <a:spcPts val="6159"/>
              </a:lnSpc>
            </a:pPr>
            <a:r>
              <a:rPr lang="en-US" sz="43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Quãng</a:t>
            </a:r>
            <a:r>
              <a:rPr lang="en-US" sz="43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đường</a:t>
            </a:r>
            <a:r>
              <a:rPr lang="en-US" sz="43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</a:t>
            </a:r>
            <a:r>
              <a:rPr lang="en-US" sz="43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nô</a:t>
            </a:r>
            <a:r>
              <a:rPr lang="en-US" sz="43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đi</a:t>
            </a:r>
            <a:r>
              <a:rPr lang="en-US" sz="43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được</a:t>
            </a:r>
            <a:r>
              <a:rPr lang="en-US" sz="43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43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l">
              <a:lnSpc>
                <a:spcPts val="6159"/>
              </a:lnSpc>
            </a:pPr>
            <a:r>
              <a:rPr lang="en-US" sz="43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bao</a:t>
            </a:r>
            <a:r>
              <a:rPr lang="en-US" sz="43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nhiêu</a:t>
            </a:r>
            <a:r>
              <a:rPr lang="en-US" sz="43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ki-lô-mét</a:t>
            </a:r>
            <a:r>
              <a:rPr lang="en-US" sz="43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  <a:p>
            <a:pPr algn="l">
              <a:lnSpc>
                <a:spcPts val="6159"/>
              </a:lnSpc>
              <a:spcBef>
                <a:spcPct val="0"/>
              </a:spcBef>
            </a:pPr>
            <a:endParaRPr lang="en-US" sz="4399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504099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7061963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6990133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533400" y="-1390546"/>
            <a:ext cx="16230971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2123583" y="1239244"/>
            <a:ext cx="9129041" cy="61912"/>
          </a:xfrm>
          <a:prstGeom prst="line">
            <a:avLst/>
          </a:prstGeom>
          <a:ln w="1238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>
            <a:off x="2980281" y="5653463"/>
            <a:ext cx="5477694" cy="1065908"/>
          </a:xfrm>
          <a:custGeom>
            <a:avLst/>
            <a:gdLst/>
            <a:ahLst/>
            <a:cxnLst/>
            <a:rect l="l" t="t" r="r" b="b"/>
            <a:pathLst>
              <a:path w="6006811" h="1428971">
                <a:moveTo>
                  <a:pt x="0" y="0"/>
                </a:moveTo>
                <a:lnTo>
                  <a:pt x="6006811" y="0"/>
                </a:lnTo>
                <a:lnTo>
                  <a:pt x="6006811" y="1428971"/>
                </a:lnTo>
                <a:lnTo>
                  <a:pt x="0" y="14289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>
            <a:off x="10735639" y="4756296"/>
            <a:ext cx="5117229" cy="1682604"/>
          </a:xfrm>
          <a:custGeom>
            <a:avLst/>
            <a:gdLst/>
            <a:ahLst/>
            <a:cxnLst/>
            <a:rect l="l" t="t" r="r" b="b"/>
            <a:pathLst>
              <a:path w="5650629" h="2394454">
                <a:moveTo>
                  <a:pt x="0" y="0"/>
                </a:moveTo>
                <a:lnTo>
                  <a:pt x="5650630" y="0"/>
                </a:lnTo>
                <a:lnTo>
                  <a:pt x="5650630" y="2394454"/>
                </a:lnTo>
                <a:lnTo>
                  <a:pt x="0" y="2394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TextBox 11"/>
          <p:cNvSpPr txBox="1"/>
          <p:nvPr/>
        </p:nvSpPr>
        <p:spPr>
          <a:xfrm>
            <a:off x="2123163" y="230505"/>
            <a:ext cx="13320458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2. TÍNH CĂN BẬC HAI BẰNG MÁY TÍNH CẦM TAY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2"/>
              <p:cNvSpPr txBox="1"/>
              <p:nvPr/>
            </p:nvSpPr>
            <p:spPr>
              <a:xfrm>
                <a:off x="1816325" y="1521929"/>
                <a:ext cx="14528672" cy="257987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:r>
                  <a:rPr lang="en-US" sz="3600" b="1" kern="0" dirty="0">
                    <a:solidFill>
                      <a:srgbClr val="FFFFFF"/>
                    </a:solidFill>
                    <a:highlight>
                      <a:srgbClr val="CE4D8E"/>
                    </a:highlight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Ví </a:t>
                </a:r>
                <a:r>
                  <a:rPr lang="en-US" sz="3600" b="1" kern="0" dirty="0" err="1">
                    <a:solidFill>
                      <a:srgbClr val="FFFFFF"/>
                    </a:solidFill>
                    <a:highlight>
                      <a:srgbClr val="CE4D8E"/>
                    </a:highlight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dụ</a:t>
                </a:r>
                <a:r>
                  <a:rPr lang="en-US" sz="3600" b="1" kern="0" dirty="0">
                    <a:solidFill>
                      <a:srgbClr val="FFFFFF"/>
                    </a:solidFill>
                    <a:highlight>
                      <a:srgbClr val="CE4D8E"/>
                    </a:highlight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5:</a:t>
                </a:r>
                <a:r>
                  <a:rPr lang="en-US" sz="36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vi-VN" sz="36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Sử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dụng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tính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cầm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tay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tìm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(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kết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quả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làm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đến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chữ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thập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thứ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ba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) </a:t>
                </a:r>
              </a:p>
              <a:p>
                <a:pPr algn="ctr" defTabSz="1828800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15</m:t>
                        </m:r>
                      </m:e>
                    </m:rad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; 				b)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Các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căn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bậc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hai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9,45</m:t>
                    </m:r>
                    <m:r>
                      <a:rPr lang="en-US" sz="36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.</m:t>
                    </m:r>
                  </m:oMath>
                </a14:m>
                <a:endPara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2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325" y="1521929"/>
                <a:ext cx="14528672" cy="2579873"/>
              </a:xfrm>
              <a:prstGeom prst="rect">
                <a:avLst/>
              </a:prstGeom>
              <a:blipFill>
                <a:blip r:embed="rId10"/>
                <a:stretch>
                  <a:fillRect l="-1930" r="-1888" b="-496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3"/>
              <p:cNvSpPr txBox="1"/>
              <p:nvPr/>
            </p:nvSpPr>
            <p:spPr>
              <a:xfrm>
                <a:off x="1816325" y="4756296"/>
                <a:ext cx="6641650" cy="70493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lvl="0" algn="just" defTabSz="1828800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a)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Để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tính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15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ấn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liên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tiếp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các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nút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:</a:t>
                </a:r>
              </a:p>
            </p:txBody>
          </p:sp>
        </mc:Choice>
        <mc:Fallback>
          <p:sp>
            <p:nvSpPr>
              <p:cNvPr id="13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325" y="4756296"/>
                <a:ext cx="6641650" cy="704937"/>
              </a:xfrm>
              <a:prstGeom prst="rect">
                <a:avLst/>
              </a:prstGeom>
              <a:blipFill>
                <a:blip r:embed="rId11"/>
                <a:stretch>
                  <a:fillRect l="-3765" b="-3362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4"/>
          <p:cNvSpPr txBox="1"/>
          <p:nvPr/>
        </p:nvSpPr>
        <p:spPr>
          <a:xfrm>
            <a:off x="8758710" y="3958101"/>
            <a:ext cx="951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lang="en-US" sz="42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1519056" y="6719371"/>
                <a:ext cx="15245314" cy="3588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vi-VN" sz="3000" dirty="0"/>
                  <a:t>ta được  kết quả như hình bên (với một số loại máy tính cầm tay, cần ấn thêm nút</a:t>
                </a:r>
                <a:r>
                  <a:rPr lang="en-US" sz="3000" dirty="0"/>
                  <a:t>          </a:t>
                </a:r>
              </a:p>
              <a:p>
                <a:pPr algn="just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vi-VN" sz="3000" dirty="0"/>
                  <a:t>         để chuyển từ hiển thị dưới dạng có chứa dấu căn sang hiển thị dưới  dạng  số thập  phân). </a:t>
                </a:r>
                <a:endParaRPr lang="en-US" sz="3000" dirty="0"/>
              </a:p>
              <a:p>
                <a:pPr algn="just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vi-VN" sz="3000" dirty="0"/>
                  <a:t>Từ đó,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15</m:t>
                        </m:r>
                      </m:e>
                    </m:rad>
                    <m:r>
                      <a:rPr lang="vi-VN" sz="3000" i="1">
                        <a:latin typeface="Cambria Math" panose="02040503050406030204" pitchFamily="18" charset="0"/>
                      </a:rPr>
                      <m:t>≈ 3,873 </m:t>
                    </m:r>
                  </m:oMath>
                </a14:m>
                <a:r>
                  <a:rPr lang="vi-VN" sz="3000" dirty="0"/>
                  <a:t>(kết quả làm tròn đến chữ số thập phân thứ ba).</a:t>
                </a:r>
              </a:p>
              <a:p>
                <a:endParaRPr lang="en-US" sz="3000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056" y="6719371"/>
                <a:ext cx="15245314" cy="3588611"/>
              </a:xfrm>
              <a:prstGeom prst="rect">
                <a:avLst/>
              </a:prstGeom>
              <a:blipFill>
                <a:blip r:embed="rId12"/>
                <a:stretch>
                  <a:fillRect l="-920" r="-96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39" y="7483840"/>
            <a:ext cx="838200" cy="584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520211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7078075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7006245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549512" y="-1390546"/>
            <a:ext cx="16230971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2139695" y="1239244"/>
            <a:ext cx="9129041" cy="61912"/>
          </a:xfrm>
          <a:prstGeom prst="line">
            <a:avLst/>
          </a:prstGeom>
          <a:ln w="1238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>
            <a:off x="2363646" y="3613091"/>
            <a:ext cx="6886756" cy="1162140"/>
          </a:xfrm>
          <a:custGeom>
            <a:avLst/>
            <a:gdLst/>
            <a:ahLst/>
            <a:cxnLst/>
            <a:rect l="l" t="t" r="r" b="b"/>
            <a:pathLst>
              <a:path w="6886756" h="1162140">
                <a:moveTo>
                  <a:pt x="0" y="0"/>
                </a:moveTo>
                <a:lnTo>
                  <a:pt x="6886757" y="0"/>
                </a:lnTo>
                <a:lnTo>
                  <a:pt x="6886757" y="1162140"/>
                </a:lnTo>
                <a:lnTo>
                  <a:pt x="0" y="11621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>
            <a:off x="9500981" y="2500311"/>
            <a:ext cx="6595563" cy="2274920"/>
          </a:xfrm>
          <a:custGeom>
            <a:avLst/>
            <a:gdLst/>
            <a:ahLst/>
            <a:cxnLst/>
            <a:rect l="l" t="t" r="r" b="b"/>
            <a:pathLst>
              <a:path w="7143415" h="2875225">
                <a:moveTo>
                  <a:pt x="0" y="0"/>
                </a:moveTo>
                <a:lnTo>
                  <a:pt x="7143415" y="0"/>
                </a:lnTo>
                <a:lnTo>
                  <a:pt x="7143415" y="2875224"/>
                </a:lnTo>
                <a:lnTo>
                  <a:pt x="0" y="28752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TextBox 11"/>
          <p:cNvSpPr txBox="1"/>
          <p:nvPr/>
        </p:nvSpPr>
        <p:spPr>
          <a:xfrm>
            <a:off x="2139275" y="230505"/>
            <a:ext cx="13320458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2. TÍNH CĂN BẬC HAI BẰNG MÁY TÍNH CẦM TAY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3"/>
              <p:cNvSpPr txBox="1"/>
              <p:nvPr/>
            </p:nvSpPr>
            <p:spPr>
              <a:xfrm>
                <a:off x="2077543" y="2261258"/>
                <a:ext cx="7648440" cy="89460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just" defTabSz="1828800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b)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Để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tính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9,45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ấn</a:t>
                </a:r>
                <a:r>
                  <a:rPr lang="vi-VN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liên</a:t>
                </a:r>
                <a:r>
                  <a:rPr lang="vi-VN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tiếp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các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vi-VN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nút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:</a:t>
                </a:r>
              </a:p>
            </p:txBody>
          </p:sp>
        </mc:Choice>
        <mc:Fallback>
          <p:sp>
            <p:nvSpPr>
              <p:cNvPr id="13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543" y="2261258"/>
                <a:ext cx="7648440" cy="894604"/>
              </a:xfrm>
              <a:prstGeom prst="rect">
                <a:avLst/>
              </a:prstGeom>
              <a:blipFill>
                <a:blip r:embed="rId11"/>
                <a:stretch>
                  <a:fillRect l="-3270" b="-1156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4"/>
          <p:cNvSpPr txBox="1"/>
          <p:nvPr/>
        </p:nvSpPr>
        <p:spPr>
          <a:xfrm>
            <a:off x="8774822" y="1417383"/>
            <a:ext cx="951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lang="en-US" sz="42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2077543" y="5902569"/>
                <a:ext cx="13032076" cy="3365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lnSpc>
                    <a:spcPct val="165000"/>
                  </a:lnSpc>
                  <a:defRPr/>
                </a:pPr>
                <a:r>
                  <a:rPr lang="vi-VN" sz="32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ta được kết quả như hình bên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.</a:t>
                </a:r>
              </a:p>
              <a:p>
                <a:pPr lvl="0" algn="just">
                  <a:lnSpc>
                    <a:spcPct val="165000"/>
                  </a:lnSpc>
                </a:pPr>
                <a:r>
                  <a:rPr lang="vi-VN" sz="32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Từ đó</a:t>
                </a:r>
                <a:r>
                  <a:rPr lang="vi-VN" sz="3200" dirty="0">
                    <a:solidFill>
                      <a:prstClr val="black"/>
                    </a:solidFill>
                  </a:rPr>
                  <a:t>, ta có hai căn bậc hai của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9,45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là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9,45</m:t>
                        </m:r>
                      </m:e>
                    </m:rad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≈ 3,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074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và</a:t>
                </a:r>
                <a:endParaRPr lang="vi-VN" sz="32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  <a:p>
                <a:pPr lvl="0" algn="just">
                  <a:lnSpc>
                    <a:spcPct val="165000"/>
                  </a:lnSpc>
                </a:pP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9,45</m:t>
                        </m:r>
                      </m:e>
                    </m:rad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3,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074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3200" dirty="0">
                    <a:solidFill>
                      <a:prstClr val="black"/>
                    </a:solidFill>
                  </a:rPr>
                  <a:t>(kết  quả </a:t>
                </a:r>
                <a:r>
                  <a:rPr lang="en-US" sz="3200" dirty="0">
                    <a:solidFill>
                      <a:prstClr val="black"/>
                    </a:solidFill>
                  </a:rPr>
                  <a:t> </a:t>
                </a:r>
                <a:r>
                  <a:rPr lang="vi-VN" sz="3200" dirty="0">
                    <a:solidFill>
                      <a:prstClr val="black"/>
                    </a:solidFill>
                  </a:rPr>
                  <a:t>làm  tròn đến chữ số  thập phân thứ ba). </a:t>
                </a:r>
                <a:endParaRPr lang="vi-VN" sz="32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  <a:p>
                <a:endParaRPr lang="en-US" sz="3200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543" y="5902569"/>
                <a:ext cx="13032076" cy="3365408"/>
              </a:xfrm>
              <a:prstGeom prst="rect">
                <a:avLst/>
              </a:prstGeom>
              <a:blipFill>
                <a:blip r:embed="rId12"/>
                <a:stretch>
                  <a:fillRect l="-121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215411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6773275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6701445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502201" y="-1739423"/>
            <a:ext cx="16230971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1834895" y="1239244"/>
            <a:ext cx="9129041" cy="61912"/>
          </a:xfrm>
          <a:prstGeom prst="line">
            <a:avLst/>
          </a:prstGeom>
          <a:ln w="1238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G"/>
          </a:p>
        </p:txBody>
      </p:sp>
      <p:sp>
        <p:nvSpPr>
          <p:cNvPr id="9" name="TextBox 9"/>
          <p:cNvSpPr txBox="1"/>
          <p:nvPr/>
        </p:nvSpPr>
        <p:spPr>
          <a:xfrm>
            <a:off x="1834475" y="230505"/>
            <a:ext cx="13320458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2. TÍNH CĂN BẬC HAI BẰNG MÁY TÍNH CẦM TAY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34895" y="1521929"/>
            <a:ext cx="14221414" cy="2956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5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Thực</a:t>
            </a:r>
            <a:r>
              <a:rPr lang="en-US" sz="35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hành</a:t>
            </a:r>
            <a:r>
              <a:rPr lang="en-US" sz="35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5: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algn="l">
              <a:lnSpc>
                <a:spcPts val="4900"/>
              </a:lnSpc>
            </a:pPr>
            <a:endParaRPr lang="en-US" sz="3500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4900"/>
              </a:lnSpc>
              <a:spcBef>
                <a:spcPct val="0"/>
              </a:spcBef>
            </a:pPr>
            <a:endParaRPr lang="en-US" sz="3500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1"/>
              <p:cNvSpPr txBox="1"/>
              <p:nvPr/>
            </p:nvSpPr>
            <p:spPr>
              <a:xfrm>
                <a:off x="2746837" y="4400829"/>
                <a:ext cx="2442314" cy="57822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250000"/>
                  </a:lnSpc>
                  <a:spcBef>
                    <a:spcPts val="2400"/>
                  </a:spcBef>
                  <a:spcAft>
                    <a:spcPts val="2400"/>
                  </a:spcAft>
                </a:pP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11</m:t>
                        </m:r>
                      </m:e>
                    </m:rad>
                  </m:oMath>
                </a14:m>
                <a:endParaRPr lang="en-US" sz="3200" dirty="0"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250000"/>
                  </a:lnSpc>
                  <a:spcBef>
                    <a:spcPts val="2400"/>
                  </a:spcBef>
                  <a:spcAft>
                    <a:spcPts val="2400"/>
                  </a:spcAft>
                </a:pP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7,64</m:t>
                        </m:r>
                      </m:e>
                    </m:rad>
                  </m:oMath>
                </a14:m>
                <a:endParaRPr lang="en-US" sz="3200" dirty="0"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837" y="4400829"/>
                <a:ext cx="2442314" cy="5782289"/>
              </a:xfrm>
              <a:prstGeom prst="rect">
                <a:avLst/>
              </a:prstGeom>
              <a:blipFill>
                <a:blip r:embed="rId8"/>
                <a:stretch>
                  <a:fillRect l="-1025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2"/>
          <p:cNvSpPr txBox="1"/>
          <p:nvPr/>
        </p:nvSpPr>
        <p:spPr>
          <a:xfrm>
            <a:off x="8470022" y="3746557"/>
            <a:ext cx="951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lang="en-US" sz="42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4693851" y="5104256"/>
                <a:ext cx="64770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𝟑𝟏𝟔𝟔𝟐𝟒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…≈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𝟑𝟏𝟕</m:t>
                      </m:r>
                    </m:oMath>
                  </m:oMathPara>
                </a14:m>
                <a:endPara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3200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3851" y="5104256"/>
                <a:ext cx="6477000" cy="10772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5189151" y="6972300"/>
                <a:ext cx="54864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𝟕𝟔𝟒𝟎𝟓𝟒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…≈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𝟕𝟔𝟒</m:t>
                      </m:r>
                    </m:oMath>
                  </m:oMathPara>
                </a14:m>
                <a:endPara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3200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151" y="6972300"/>
                <a:ext cx="5486400" cy="107721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4699044" y="9105900"/>
                <a:ext cx="647180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𝟖𝟏𝟔𝟒𝟗𝟔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…≈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𝟖𝟏𝟔</m:t>
                      </m:r>
                    </m:oMath>
                  </m:oMathPara>
                </a14:m>
                <a:endPara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3200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044" y="9105900"/>
                <a:ext cx="6471807" cy="107721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427899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6985763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6913933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457200" y="-1390546"/>
            <a:ext cx="16230971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2047383" y="1239244"/>
            <a:ext cx="9129041" cy="61912"/>
          </a:xfrm>
          <a:prstGeom prst="line">
            <a:avLst/>
          </a:prstGeom>
          <a:ln w="1238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G"/>
          </a:p>
        </p:txBody>
      </p:sp>
      <p:sp>
        <p:nvSpPr>
          <p:cNvPr id="9" name="TextBox 9"/>
          <p:cNvSpPr txBox="1"/>
          <p:nvPr/>
        </p:nvSpPr>
        <p:spPr>
          <a:xfrm>
            <a:off x="2046963" y="230505"/>
            <a:ext cx="13320458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2. TÍNH CĂN BẬC HAI BẰNG MÁY TÍNH CẦM TAY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10"/>
              <p:cNvSpPr txBox="1"/>
              <p:nvPr/>
            </p:nvSpPr>
            <p:spPr>
              <a:xfrm>
                <a:off x="2047383" y="1521929"/>
                <a:ext cx="14221414" cy="429367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3000" b="1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Thực</a:t>
                </a:r>
                <a:r>
                  <a:rPr lang="en-US" sz="3000" b="1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 </a:t>
                </a:r>
                <a:r>
                  <a:rPr lang="en-US" sz="3000" b="1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hành</a:t>
                </a:r>
                <a:r>
                  <a:rPr lang="en-US" sz="3000" b="1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 6: </a:t>
                </a:r>
                <a:r>
                  <a:rPr lang="en-US" sz="3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Sử </a:t>
                </a:r>
                <a:r>
                  <a:rPr lang="en-US" sz="3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cầm</a:t>
                </a:r>
                <a:r>
                  <a:rPr lang="en-US" sz="3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tay</a:t>
                </a:r>
                <a:r>
                  <a:rPr lang="en-US" sz="3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lang="vi-VN" sz="30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a) Tìm các căn bậc hai của </a:t>
                </a:r>
                <a14:m>
                  <m:oMath xmlns:m="http://schemas.openxmlformats.org/officeDocument/2006/math">
                    <m:r>
                      <a:rPr lang="vi-V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10,08</m:t>
                    </m:r>
                  </m:oMath>
                </a14:m>
                <a:r>
                  <a:rPr lang="vi-VN" sz="30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(kết quả làm tròn đến chữ số thập phân thứ tư).</a:t>
                </a:r>
              </a:p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í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á 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ị 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bi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ể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c</m:t>
                      </m: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vi-V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vi-VN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e>
                          </m:rad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ế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qu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ả 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ò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 đế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ữ 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ố 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ứ 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ă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0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m:t>).</m:t>
                      </m:r>
                    </m:oMath>
                  </m:oMathPara>
                </a14:m>
                <a:endParaRPr lang="en-US" sz="3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>
                  <a:lnSpc>
                    <a:spcPts val="4900"/>
                  </a:lnSpc>
                </a:pPr>
                <a:endParaRPr lang="en-US" sz="30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  <a:p>
                <a:pPr algn="l">
                  <a:lnSpc>
                    <a:spcPts val="4900"/>
                  </a:lnSpc>
                  <a:spcBef>
                    <a:spcPct val="0"/>
                  </a:spcBef>
                </a:pPr>
                <a:endParaRPr lang="en-US" sz="30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</p:txBody>
          </p:sp>
        </mc:Choice>
        <mc:Fallback>
          <p:sp>
            <p:nvSpPr>
              <p:cNvPr id="10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7383" y="1521929"/>
                <a:ext cx="14221414" cy="4293676"/>
              </a:xfrm>
              <a:prstGeom prst="rect">
                <a:avLst/>
              </a:prstGeom>
              <a:blipFill>
                <a:blip r:embed="rId8"/>
                <a:stretch>
                  <a:fillRect l="-167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1"/>
              <p:cNvSpPr txBox="1"/>
              <p:nvPr/>
            </p:nvSpPr>
            <p:spPr>
              <a:xfrm>
                <a:off x="2046963" y="5749545"/>
                <a:ext cx="11852605" cy="387875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10,08</m:t>
                        </m:r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≈3,1749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Suy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ra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10,08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căn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bậc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3,1749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− 3,1749.</m:t>
                    </m:r>
                  </m:oMath>
                </a14:m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2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rad>
                          <m: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≈0,61803</m:t>
                      </m:r>
                    </m:oMath>
                  </m:oMathPara>
                </a14:m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963" y="5749545"/>
                <a:ext cx="11852605" cy="3878754"/>
              </a:xfrm>
              <a:prstGeom prst="rect">
                <a:avLst/>
              </a:prstGeom>
              <a:blipFill>
                <a:blip r:embed="rId9"/>
                <a:stretch>
                  <a:fillRect l="-210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2"/>
          <p:cNvSpPr txBox="1"/>
          <p:nvPr/>
        </p:nvSpPr>
        <p:spPr>
          <a:xfrm>
            <a:off x="8572685" y="4250607"/>
            <a:ext cx="951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lang="en-US" sz="42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2" name="Group 12"/>
          <p:cNvGrpSpPr/>
          <p:nvPr/>
        </p:nvGrpSpPr>
        <p:grpSpPr>
          <a:xfrm>
            <a:off x="1983046" y="2067071"/>
            <a:ext cx="13435453" cy="6649927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9388" y="0"/>
                  </a:moveTo>
                  <a:lnTo>
                    <a:pt x="3509168" y="0"/>
                  </a:lnTo>
                  <a:cubicBezTo>
                    <a:pt x="3525398" y="0"/>
                    <a:pt x="3538556" y="13157"/>
                    <a:pt x="3538556" y="29388"/>
                  </a:cubicBezTo>
                  <a:lnTo>
                    <a:pt x="3538556" y="1722033"/>
                  </a:lnTo>
                  <a:cubicBezTo>
                    <a:pt x="3538556" y="1738264"/>
                    <a:pt x="3525398" y="1751421"/>
                    <a:pt x="3509168" y="1751421"/>
                  </a:cubicBezTo>
                  <a:lnTo>
                    <a:pt x="29388" y="1751421"/>
                  </a:lnTo>
                  <a:cubicBezTo>
                    <a:pt x="13157" y="1751421"/>
                    <a:pt x="0" y="1738264"/>
                    <a:pt x="0" y="1722033"/>
                  </a:cubicBezTo>
                  <a:lnTo>
                    <a:pt x="0" y="29388"/>
                  </a:lnTo>
                  <a:cubicBezTo>
                    <a:pt x="0" y="13157"/>
                    <a:pt x="13157" y="0"/>
                    <a:pt x="29388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538556" cy="1789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803013" y="4219898"/>
            <a:ext cx="11795518" cy="271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73"/>
              </a:lnSpc>
            </a:pPr>
            <a:r>
              <a:rPr lang="en-US" sz="7409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3. CĂN THỨC BẬC HAI</a:t>
            </a:r>
          </a:p>
          <a:p>
            <a:pPr algn="ctr">
              <a:lnSpc>
                <a:spcPts val="10373"/>
              </a:lnSpc>
              <a:spcBef>
                <a:spcPct val="0"/>
              </a:spcBef>
            </a:pPr>
            <a:endParaRPr lang="en-US" sz="7409" b="1" dirty="0">
              <a:solidFill>
                <a:srgbClr val="2B0D7D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47506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63085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62366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596551" y="-1535207"/>
            <a:ext cx="16777049" cy="13212753"/>
            <a:chOff x="0" y="-38100"/>
            <a:chExt cx="4274824" cy="34799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1370144" y="1239244"/>
            <a:ext cx="9129041" cy="61912"/>
          </a:xfrm>
          <a:prstGeom prst="line">
            <a:avLst/>
          </a:prstGeom>
          <a:ln w="1238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>
            <a:off x="12483445" y="5129765"/>
            <a:ext cx="4413473" cy="4903597"/>
          </a:xfrm>
          <a:custGeom>
            <a:avLst/>
            <a:gdLst/>
            <a:ahLst/>
            <a:cxnLst/>
            <a:rect l="l" t="t" r="r" b="b"/>
            <a:pathLst>
              <a:path w="4993630" h="5495054">
                <a:moveTo>
                  <a:pt x="0" y="0"/>
                </a:moveTo>
                <a:lnTo>
                  <a:pt x="4993631" y="0"/>
                </a:lnTo>
                <a:lnTo>
                  <a:pt x="4993631" y="5495054"/>
                </a:lnTo>
                <a:lnTo>
                  <a:pt x="0" y="54950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TextBox 10"/>
          <p:cNvSpPr txBox="1"/>
          <p:nvPr/>
        </p:nvSpPr>
        <p:spPr>
          <a:xfrm>
            <a:off x="1369724" y="230505"/>
            <a:ext cx="13320458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3. CĂN THỨC BẬC HAI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endParaRPr lang="en-US" sz="4200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1"/>
              <p:cNvSpPr txBox="1"/>
              <p:nvPr/>
            </p:nvSpPr>
            <p:spPr>
              <a:xfrm>
                <a:off x="1303791" y="1363067"/>
                <a:ext cx="16387658" cy="373076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just" defTabSz="3657600">
                  <a:lnSpc>
                    <a:spcPct val="150000"/>
                  </a:lnSpc>
                  <a:buClr>
                    <a:srgbClr val="C00000"/>
                  </a:buClr>
                  <a:defRPr/>
                </a:pPr>
                <a:r>
                  <a:rPr lang="en-US" sz="3200" b="1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HĐKP2:  </a:t>
                </a:r>
                <a:r>
                  <a:rPr lang="vi-VN" sz="3200" kern="0" dirty="0">
                    <a:solidFill>
                      <a:sysClr val="windowText" lastClr="000000"/>
                    </a:solidFill>
                    <a:cs typeface="Arial"/>
                    <a:sym typeface="Arial"/>
                  </a:rPr>
                  <a:t>Một chiếc thang dài 5 m tựa vào bức tường như Hình 3.</a:t>
                </a:r>
                <a:endParaRPr lang="en-US" sz="3200" kern="0" dirty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  <a:p>
                <a:pPr lvl="0" algn="just" defTabSz="3657600">
                  <a:lnSpc>
                    <a:spcPct val="160000"/>
                  </a:lnSpc>
                  <a:buClr>
                    <a:srgbClr val="C00000"/>
                  </a:buClr>
                  <a:defRPr/>
                </a:pPr>
                <a:r>
                  <a:rPr lang="vi-VN" sz="3200" kern="0" dirty="0">
                    <a:solidFill>
                      <a:sysClr val="windowText" lastClr="000000"/>
                    </a:solidFill>
                    <a:cs typeface="Arial"/>
                    <a:sym typeface="Arial"/>
                  </a:rPr>
                  <a:t>a) Nếu chân thang cách chân tường </a:t>
                </a:r>
                <a14:m>
                  <m:oMath xmlns:m="http://schemas.openxmlformats.org/officeDocument/2006/math">
                    <m:r>
                      <a:rPr lang="vi-VN" sz="320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𝑥</m:t>
                    </m:r>
                  </m:oMath>
                </a14:m>
                <a:r>
                  <a:rPr lang="vi-VN" sz="3200" kern="0" dirty="0">
                    <a:solidFill>
                      <a:sysClr val="windowText" lastClr="000000"/>
                    </a:solidFill>
                    <a:cs typeface="Arial"/>
                    <a:sym typeface="Arial"/>
                  </a:rPr>
                  <a:t> (m) thì đỉnh thang ở độ cao bao nhiêu so với chân tường?</a:t>
                </a:r>
              </a:p>
              <a:p>
                <a:pPr lvl="0" algn="just" defTabSz="3657600">
                  <a:lnSpc>
                    <a:spcPct val="160000"/>
                  </a:lnSpc>
                  <a:buClr>
                    <a:srgbClr val="C00000"/>
                  </a:buClr>
                  <a:defRPr/>
                </a:pPr>
                <a:r>
                  <a:rPr lang="vi-VN" sz="3200" kern="0" dirty="0">
                    <a:solidFill>
                      <a:sysClr val="windowText" lastClr="000000"/>
                    </a:solidFill>
                    <a:cs typeface="Arial"/>
                    <a:sym typeface="Arial"/>
                  </a:rPr>
                  <a:t>b) Tính độ cao trên khi </a:t>
                </a:r>
                <a14:m>
                  <m:oMath xmlns:m="http://schemas.openxmlformats.org/officeDocument/2006/math">
                    <m:r>
                      <a:rPr lang="vi-VN" sz="320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𝑥</m:t>
                    </m:r>
                  </m:oMath>
                </a14:m>
                <a:r>
                  <a:rPr lang="en-US" sz="3200" kern="0" dirty="0">
                    <a:solidFill>
                      <a:sysClr val="windowText" lastClr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vi-VN" sz="3200" kern="0" dirty="0">
                    <a:solidFill>
                      <a:sysClr val="windowText" lastClr="000000"/>
                    </a:solidFill>
                    <a:cs typeface="Arial"/>
                    <a:sym typeface="Arial"/>
                  </a:rPr>
                  <a:t>nhận giá trị lần lượt là </a:t>
                </a:r>
                <a14:m>
                  <m:oMath xmlns:m="http://schemas.openxmlformats.org/officeDocument/2006/math">
                    <m:r>
                      <a:rPr lang="vi-VN" sz="320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1; 2; 3; 4.</m:t>
                    </m:r>
                  </m:oMath>
                </a14:m>
                <a:endParaRPr lang="vi-VN" sz="3200" kern="0" dirty="0">
                  <a:solidFill>
                    <a:sysClr val="windowText" lastClr="000000"/>
                  </a:solidFill>
                  <a:cs typeface="Arial"/>
                  <a:sym typeface="Arial"/>
                </a:endParaRPr>
              </a:p>
              <a:p>
                <a:pPr algn="l">
                  <a:lnSpc>
                    <a:spcPts val="4900"/>
                  </a:lnSpc>
                  <a:spcBef>
                    <a:spcPct val="0"/>
                  </a:spcBef>
                </a:pPr>
                <a:endParaRPr lang="en-US" sz="32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1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791" y="1363067"/>
                <a:ext cx="16387658" cy="3730765"/>
              </a:xfrm>
              <a:prstGeom prst="rect">
                <a:avLst/>
              </a:prstGeom>
              <a:blipFill>
                <a:blip r:embed="rId9"/>
                <a:stretch>
                  <a:fillRect l="-1525" r="-148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2"/>
              <p:cNvSpPr txBox="1"/>
              <p:nvPr/>
            </p:nvSpPr>
            <p:spPr>
              <a:xfrm>
                <a:off x="1828800" y="5071169"/>
                <a:ext cx="11095716" cy="52995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a) So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chân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tường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đỉnh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thang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ở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cao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25−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(m)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b)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25−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24</m:t>
                        </m:r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≈4,9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m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25−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21</m:t>
                        </m:r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≈4,58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m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25−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16</m:t>
                        </m:r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m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25−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9</m:t>
                        </m:r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m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071169"/>
                <a:ext cx="11095716" cy="5299528"/>
              </a:xfrm>
              <a:prstGeom prst="rect">
                <a:avLst/>
              </a:prstGeom>
              <a:blipFill>
                <a:blip r:embed="rId10"/>
                <a:stretch>
                  <a:fillRect l="-2198" b="-149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3"/>
          <p:cNvSpPr txBox="1"/>
          <p:nvPr/>
        </p:nvSpPr>
        <p:spPr>
          <a:xfrm>
            <a:off x="8371026" y="4480697"/>
            <a:ext cx="951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lang="en-US" sz="42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52100" y="591410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5509964" y="3895657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5438134" y="6182523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 rot="-448923">
            <a:off x="9206604" y="9338634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752242">
            <a:off x="4186912" y="9077903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65366" y="7695031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-1469522">
            <a:off x="112062" y="328418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582594">
            <a:off x="145328" y="4681861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1630262">
            <a:off x="4767834" y="-1183985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 rot="-2206619">
            <a:off x="9824192" y="-989836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2" name="Group 12"/>
          <p:cNvGrpSpPr/>
          <p:nvPr/>
        </p:nvGrpSpPr>
        <p:grpSpPr>
          <a:xfrm>
            <a:off x="1518919" y="1378240"/>
            <a:ext cx="15565522" cy="1704975"/>
            <a:chOff x="0" y="0"/>
            <a:chExt cx="3538556" cy="6180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618033"/>
            </a:xfrm>
            <a:custGeom>
              <a:avLst/>
              <a:gdLst/>
              <a:ahLst/>
              <a:cxnLst/>
              <a:rect l="l" t="t" r="r" b="b"/>
              <a:pathLst>
                <a:path w="3538556" h="618033">
                  <a:moveTo>
                    <a:pt x="24307" y="0"/>
                  </a:moveTo>
                  <a:lnTo>
                    <a:pt x="3514249" y="0"/>
                  </a:lnTo>
                  <a:cubicBezTo>
                    <a:pt x="3520696" y="0"/>
                    <a:pt x="3526878" y="2561"/>
                    <a:pt x="3531436" y="7119"/>
                  </a:cubicBezTo>
                  <a:cubicBezTo>
                    <a:pt x="3535995" y="11678"/>
                    <a:pt x="3538556" y="17860"/>
                    <a:pt x="3538556" y="24307"/>
                  </a:cubicBezTo>
                  <a:lnTo>
                    <a:pt x="3538556" y="593727"/>
                  </a:lnTo>
                  <a:cubicBezTo>
                    <a:pt x="3538556" y="607151"/>
                    <a:pt x="3527673" y="618033"/>
                    <a:pt x="3514249" y="618033"/>
                  </a:cubicBezTo>
                  <a:lnTo>
                    <a:pt x="24307" y="618033"/>
                  </a:lnTo>
                  <a:cubicBezTo>
                    <a:pt x="10883" y="618033"/>
                    <a:pt x="0" y="607151"/>
                    <a:pt x="0" y="593727"/>
                  </a:cubicBezTo>
                  <a:lnTo>
                    <a:pt x="0" y="24307"/>
                  </a:lnTo>
                  <a:cubicBezTo>
                    <a:pt x="0" y="10883"/>
                    <a:pt x="10883" y="0"/>
                    <a:pt x="24307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538556" cy="656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730934" y="1489289"/>
            <a:ext cx="14958964" cy="3767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94"/>
              </a:lnSpc>
            </a:pPr>
            <a:r>
              <a:rPr lang="en-US" sz="1028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Khái niệm</a:t>
            </a:r>
          </a:p>
          <a:p>
            <a:pPr algn="ctr">
              <a:lnSpc>
                <a:spcPts val="14394"/>
              </a:lnSpc>
              <a:spcBef>
                <a:spcPct val="0"/>
              </a:spcBef>
            </a:pPr>
            <a:endParaRPr lang="en-US" sz="10282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32831" y="3634656"/>
            <a:ext cx="18016507" cy="6004644"/>
            <a:chOff x="0" y="0"/>
            <a:chExt cx="3924708" cy="124316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924708" cy="1243164"/>
            </a:xfrm>
            <a:custGeom>
              <a:avLst/>
              <a:gdLst/>
              <a:ahLst/>
              <a:cxnLst/>
              <a:rect l="l" t="t" r="r" b="b"/>
              <a:pathLst>
                <a:path w="3924708" h="1243164">
                  <a:moveTo>
                    <a:pt x="21915" y="0"/>
                  </a:moveTo>
                  <a:lnTo>
                    <a:pt x="3902793" y="0"/>
                  </a:lnTo>
                  <a:cubicBezTo>
                    <a:pt x="3908605" y="0"/>
                    <a:pt x="3914179" y="2309"/>
                    <a:pt x="3918289" y="6419"/>
                  </a:cubicBezTo>
                  <a:cubicBezTo>
                    <a:pt x="3922399" y="10529"/>
                    <a:pt x="3924708" y="16103"/>
                    <a:pt x="3924708" y="21915"/>
                  </a:cubicBezTo>
                  <a:lnTo>
                    <a:pt x="3924708" y="1221248"/>
                  </a:lnTo>
                  <a:cubicBezTo>
                    <a:pt x="3924708" y="1227061"/>
                    <a:pt x="3922399" y="1232635"/>
                    <a:pt x="3918289" y="1236745"/>
                  </a:cubicBezTo>
                  <a:cubicBezTo>
                    <a:pt x="3914179" y="1240855"/>
                    <a:pt x="3908605" y="1243164"/>
                    <a:pt x="3902793" y="1243164"/>
                  </a:cubicBezTo>
                  <a:lnTo>
                    <a:pt x="21915" y="1243164"/>
                  </a:lnTo>
                  <a:cubicBezTo>
                    <a:pt x="16103" y="1243164"/>
                    <a:pt x="10529" y="1240855"/>
                    <a:pt x="6419" y="1236745"/>
                  </a:cubicBezTo>
                  <a:cubicBezTo>
                    <a:pt x="2309" y="1232635"/>
                    <a:pt x="0" y="1227061"/>
                    <a:pt x="0" y="1221248"/>
                  </a:cubicBezTo>
                  <a:lnTo>
                    <a:pt x="0" y="21915"/>
                  </a:lnTo>
                  <a:cubicBezTo>
                    <a:pt x="0" y="16103"/>
                    <a:pt x="2309" y="10529"/>
                    <a:pt x="6419" y="6419"/>
                  </a:cubicBezTo>
                  <a:cubicBezTo>
                    <a:pt x="10529" y="2309"/>
                    <a:pt x="16103" y="0"/>
                    <a:pt x="21915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924708" cy="1281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9"/>
              <p:cNvSpPr txBox="1"/>
              <p:nvPr/>
            </p:nvSpPr>
            <p:spPr>
              <a:xfrm>
                <a:off x="554032" y="5248269"/>
                <a:ext cx="17336214" cy="409317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60000"/>
                  </a:lnSpc>
                </a:pPr>
                <a:r>
                  <a:rPr lang="en-US" sz="3200" b="1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Chú ý: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60000"/>
                  </a:lnSpc>
                </a:pP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a) Ta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cũng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nói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rad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thức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thức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rad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xác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(hay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nghĩa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)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nhận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giá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trị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âm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60000"/>
                  </a:lnSpc>
                </a:pP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b)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nhận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giá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trị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âm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nào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khai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phương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giá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trị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này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ta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nhận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giá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trị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tương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ứng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thức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rad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032" y="5248269"/>
                <a:ext cx="17336214" cy="4093172"/>
              </a:xfrm>
              <a:prstGeom prst="rect">
                <a:avLst/>
              </a:prstGeom>
              <a:blipFill>
                <a:blip r:embed="rId23"/>
                <a:stretch>
                  <a:fillRect l="-1442" r="-1406" b="-208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20"/>
              <p:cNvSpPr txBox="1"/>
              <p:nvPr/>
            </p:nvSpPr>
            <p:spPr>
              <a:xfrm>
                <a:off x="542309" y="3857400"/>
                <a:ext cx="17336214" cy="14581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thức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đại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, ta </a:t>
                </a:r>
                <a:r>
                  <a:rPr lang="en-US" sz="3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gọi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căn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thức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bậc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còn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gọi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thức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lấy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căn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hoặc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thức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dấu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căn</a:t>
                </a:r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309" y="3857400"/>
                <a:ext cx="17336214" cy="1458156"/>
              </a:xfrm>
              <a:prstGeom prst="rect">
                <a:avLst/>
              </a:prstGeom>
              <a:blipFill>
                <a:blip r:embed="rId24"/>
                <a:stretch>
                  <a:fillRect l="-1442" r="-1406" b="-1590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961299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7519163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7447333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990600" y="-1390546"/>
            <a:ext cx="16230971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2580783" y="1239244"/>
            <a:ext cx="9129041" cy="61912"/>
          </a:xfrm>
          <a:prstGeom prst="line">
            <a:avLst/>
          </a:prstGeom>
          <a:ln w="1238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G"/>
          </a:p>
        </p:txBody>
      </p:sp>
      <p:sp>
        <p:nvSpPr>
          <p:cNvPr id="9" name="TextBox 9"/>
          <p:cNvSpPr txBox="1"/>
          <p:nvPr/>
        </p:nvSpPr>
        <p:spPr>
          <a:xfrm>
            <a:off x="2580363" y="230505"/>
            <a:ext cx="13320458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3. CĂN THỨC BẬC HAI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endParaRPr lang="en-US" sz="4200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10"/>
              <p:cNvSpPr txBox="1"/>
              <p:nvPr/>
            </p:nvSpPr>
            <p:spPr>
              <a:xfrm>
                <a:off x="2580783" y="1521929"/>
                <a:ext cx="14221414" cy="253047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lvl="0" algn="just" defTabSz="1828800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:r>
                  <a:rPr lang="en-US" sz="3600" b="1" kern="0" dirty="0">
                    <a:solidFill>
                      <a:srgbClr val="FFFFFF"/>
                    </a:solidFill>
                    <a:highlight>
                      <a:srgbClr val="CE4D8E"/>
                    </a:highlight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Ví </a:t>
                </a:r>
                <a:r>
                  <a:rPr lang="en-US" sz="3600" b="1" kern="0" dirty="0" err="1">
                    <a:solidFill>
                      <a:srgbClr val="FFFFFF"/>
                    </a:solidFill>
                    <a:highlight>
                      <a:srgbClr val="CE4D8E"/>
                    </a:highlight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dụ</a:t>
                </a:r>
                <a:r>
                  <a:rPr lang="en-US" sz="3600" b="1" kern="0" dirty="0">
                    <a:solidFill>
                      <a:srgbClr val="FFFFFF"/>
                    </a:solidFill>
                    <a:highlight>
                      <a:srgbClr val="CE4D8E"/>
                    </a:highlight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6:</a:t>
                </a:r>
                <a:r>
                  <a:rPr lang="en-US" sz="36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vi-VN" sz="360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Cho biểu thức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  <m:r>
                      <a:rPr lang="vi-V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ad>
                      <m:radPr>
                        <m:degHide m:val="on"/>
                        <m:ctrlPr>
                          <a:rPr lang="vi-V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5−2</m:t>
                        </m:r>
                        <m:r>
                          <a:rPr lang="vi-V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</m:rad>
                    <m:r>
                      <a:rPr lang="vi-V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.</m:t>
                    </m:r>
                  </m:oMath>
                </a14:m>
                <a:endParaRPr lang="vi-VN" sz="3600" dirty="0">
                  <a:solidFill>
                    <a:srgbClr val="000000"/>
                  </a:solidFill>
                  <a:cs typeface="Arial" panose="020B0604020202020204" pitchFamily="34" charset="0"/>
                  <a:sym typeface="Arial"/>
                </a:endParaRPr>
              </a:p>
              <a:p>
                <a:pPr lvl="0" algn="just" defTabSz="1828800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:r>
                  <a:rPr lang="vi-VN" sz="360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a) Với giá trị nào của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 thì biểu thức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 xác định?</a:t>
                </a:r>
              </a:p>
              <a:p>
                <a:pPr lvl="0" algn="just" defTabSz="1828800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:r>
                  <a:rPr lang="vi-VN" sz="360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b) Tính giá trị của biểu thức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a:rPr lang="vi-V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  <m:r>
                      <a:rPr lang="vi-V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khi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  <m:r>
                      <a:rPr lang="vi-V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=−2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 và khi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  <m:r>
                      <a:rPr lang="vi-V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=3.</m:t>
                    </m:r>
                  </m:oMath>
                </a14:m>
                <a:endParaRPr lang="vi-VN" sz="3600" dirty="0">
                  <a:solidFill>
                    <a:srgbClr val="000000"/>
                  </a:solidFill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0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783" y="1521929"/>
                <a:ext cx="14221414" cy="2530475"/>
              </a:xfrm>
              <a:prstGeom prst="rect">
                <a:avLst/>
              </a:prstGeom>
              <a:blipFill>
                <a:blip r:embed="rId8"/>
                <a:stretch>
                  <a:fillRect l="-1929" b="-771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1"/>
              <p:cNvSpPr txBox="1"/>
              <p:nvPr/>
            </p:nvSpPr>
            <p:spPr>
              <a:xfrm>
                <a:off x="2522608" y="5478642"/>
                <a:ext cx="14337763" cy="44292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Bi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ể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đị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khi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5−2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≥0 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hay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≤5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hay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≤</m:t>
                      </m:r>
                      <m:f>
                        <m:f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Ta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=−2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=−2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5−2.(−2)</m:t>
                          </m:r>
                        </m:e>
                      </m:rad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e>
                      </m:rad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=3</m:t>
                      </m:r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    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ấ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=3&gt;</m:t>
                      </m:r>
                      <m:f>
                        <m:f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đị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=3</m:t>
                      </m:r>
                      <m:r>
                        <a:rPr lang="en-US" sz="3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608" y="5478642"/>
                <a:ext cx="14337763" cy="4429289"/>
              </a:xfrm>
              <a:prstGeom prst="rect">
                <a:avLst/>
              </a:prstGeom>
              <a:blipFill>
                <a:blip r:embed="rId9"/>
                <a:stretch>
                  <a:fillRect l="-174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2"/>
          <p:cNvSpPr txBox="1"/>
          <p:nvPr/>
        </p:nvSpPr>
        <p:spPr>
          <a:xfrm>
            <a:off x="9106085" y="4649705"/>
            <a:ext cx="951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lang="en-US" sz="42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748811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7306675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7234845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778112" y="-1390546"/>
            <a:ext cx="16230971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2368295" y="1239244"/>
            <a:ext cx="9129041" cy="61912"/>
          </a:xfrm>
          <a:prstGeom prst="line">
            <a:avLst/>
          </a:prstGeom>
          <a:ln w="1238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G"/>
          </a:p>
        </p:txBody>
      </p:sp>
      <p:sp>
        <p:nvSpPr>
          <p:cNvPr id="9" name="TextBox 9"/>
          <p:cNvSpPr txBox="1"/>
          <p:nvPr/>
        </p:nvSpPr>
        <p:spPr>
          <a:xfrm>
            <a:off x="2367875" y="230505"/>
            <a:ext cx="13320458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3. CĂN THỨC BẬC HAI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endParaRPr lang="en-US" sz="4200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10"/>
              <p:cNvSpPr txBox="1"/>
              <p:nvPr/>
            </p:nvSpPr>
            <p:spPr>
              <a:xfrm>
                <a:off x="2368295" y="1521929"/>
                <a:ext cx="14221414" cy="174477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lvl="0" algn="just" defTabSz="182880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2D1549"/>
                  </a:buClr>
                  <a:buSzPts val="1100"/>
                  <a:defRPr/>
                </a:pPr>
                <a:r>
                  <a:rPr lang="en-US" sz="3600" b="1" kern="0" dirty="0">
                    <a:solidFill>
                      <a:srgbClr val="FFFFFF"/>
                    </a:solidFill>
                    <a:highlight>
                      <a:srgbClr val="CE4D8E"/>
                    </a:highlight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Ví </a:t>
                </a:r>
                <a:r>
                  <a:rPr lang="en-US" sz="3600" b="1" kern="0" dirty="0" err="1">
                    <a:solidFill>
                      <a:srgbClr val="FFFFFF"/>
                    </a:solidFill>
                    <a:highlight>
                      <a:srgbClr val="CE4D8E"/>
                    </a:highlight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dụ</a:t>
                </a:r>
                <a:r>
                  <a:rPr lang="en-US" sz="3600" b="1" kern="0" dirty="0">
                    <a:solidFill>
                      <a:srgbClr val="FFFFFF"/>
                    </a:solidFill>
                    <a:highlight>
                      <a:srgbClr val="CE4D8E"/>
                    </a:highlight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7:</a:t>
                </a:r>
                <a:r>
                  <a:rPr lang="en-US" sz="36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vi-VN" sz="36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vi-VN" sz="3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Cho biểu thức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𝑃</m:t>
                    </m:r>
                    <m:r>
                      <a:rPr lang="vi-VN" sz="36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ad>
                      <m:radPr>
                        <m:degHide m:val="on"/>
                        <m:ctrlPr>
                          <a:rPr lang="vi-VN" sz="36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vi-VN" sz="36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𝑏</m:t>
                            </m:r>
                          </m:e>
                          <m:sup>
                            <m:r>
                              <a:rPr lang="en-US" sz="36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lang="en-US" sz="36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</m:t>
                        </m:r>
                        <m:r>
                          <a:rPr lang="vi-VN" sz="36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4</m:t>
                        </m:r>
                        <m:r>
                          <a:rPr lang="vi-VN" sz="36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𝑎𝑐</m:t>
                        </m:r>
                      </m:e>
                    </m:rad>
                  </m:oMath>
                </a14:m>
                <a:r>
                  <a:rPr lang="vi-VN" sz="3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 Tính giá trị của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𝑃</m:t>
                    </m:r>
                  </m:oMath>
                </a14:m>
                <a:r>
                  <a:rPr lang="vi-VN" sz="3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khi</a:t>
                </a: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vi-VN" sz="36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=3, </m:t>
                    </m:r>
                    <m:r>
                      <a:rPr lang="vi-VN" sz="36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𝑏</m:t>
                    </m:r>
                    <m:r>
                      <a:rPr lang="vi-VN" sz="36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=10, </m:t>
                    </m:r>
                    <m:r>
                      <a:rPr lang="vi-VN" sz="36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𝑐</m:t>
                    </m:r>
                    <m:r>
                      <a:rPr lang="vi-VN" sz="36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=3</m:t>
                    </m:r>
                  </m:oMath>
                </a14:m>
                <a:r>
                  <a:rPr lang="vi-VN" sz="3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;</a:t>
                </a:r>
                <a:r>
                  <a:rPr lang="pt-BR" sz="3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			       b) </a:t>
                </a:r>
                <a14:m>
                  <m:oMath xmlns:m="http://schemas.openxmlformats.org/officeDocument/2006/math">
                    <m:r>
                      <a:rPr lang="pt-BR" sz="36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pt-BR" sz="36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=2, </m:t>
                    </m:r>
                    <m:r>
                      <a:rPr lang="pt-BR" sz="36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pt-BR" sz="36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=6, </m:t>
                    </m:r>
                    <m:r>
                      <a:rPr lang="pt-BR" sz="36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pt-BR" sz="36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=5.</m:t>
                    </m:r>
                  </m:oMath>
                </a14:m>
                <a:endParaRPr lang="pt-BR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8295" y="1521929"/>
                <a:ext cx="14221414" cy="1744773"/>
              </a:xfrm>
              <a:prstGeom prst="rect">
                <a:avLst/>
              </a:prstGeom>
              <a:blipFill>
                <a:blip r:embed="rId8"/>
                <a:stretch>
                  <a:fillRect l="-1929" b="-1468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1"/>
              <p:cNvSpPr txBox="1"/>
              <p:nvPr/>
            </p:nvSpPr>
            <p:spPr>
              <a:xfrm>
                <a:off x="2397603" y="5032669"/>
                <a:ext cx="14337763" cy="414895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=3, 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=10, 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0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e>
                        <m:sup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−4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𝑎𝑐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−4 . 3. 3=100−36=64. </m:t>
                      </m:r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64</m:t>
                        </m:r>
                      </m:e>
                    </m:rad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=8</m:t>
                    </m:r>
                  </m:oMath>
                </a14:m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=2, 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=6, 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</m:t>
                    </m:r>
                    <m:r>
                      <a:rPr lang="en-US" sz="3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−4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𝑎𝑐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e>
                      <m:sup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−4 . 2. 5=36−40=−4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lvl="0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4&lt;0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=2, 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=6, 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1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7603" y="5032669"/>
                <a:ext cx="14337763" cy="4148956"/>
              </a:xfrm>
              <a:prstGeom prst="rect">
                <a:avLst/>
              </a:prstGeom>
              <a:blipFill>
                <a:blip r:embed="rId9"/>
                <a:stretch>
                  <a:fillRect l="-1701" b="-279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2"/>
          <p:cNvSpPr txBox="1"/>
          <p:nvPr/>
        </p:nvSpPr>
        <p:spPr>
          <a:xfrm>
            <a:off x="8939826" y="3824262"/>
            <a:ext cx="951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lang="en-US" sz="42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732699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7290563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7218733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762000" y="-1390546"/>
            <a:ext cx="16230971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2352183" y="1239244"/>
            <a:ext cx="9129041" cy="61912"/>
          </a:xfrm>
          <a:prstGeom prst="line">
            <a:avLst/>
          </a:prstGeom>
          <a:ln w="1238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G"/>
          </a:p>
        </p:txBody>
      </p:sp>
      <p:sp>
        <p:nvSpPr>
          <p:cNvPr id="9" name="TextBox 9"/>
          <p:cNvSpPr txBox="1"/>
          <p:nvPr/>
        </p:nvSpPr>
        <p:spPr>
          <a:xfrm>
            <a:off x="2351763" y="230505"/>
            <a:ext cx="13320458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3. CĂN THỨC BẬC HAI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endParaRPr lang="en-US" sz="4200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10"/>
              <p:cNvSpPr txBox="1"/>
              <p:nvPr/>
            </p:nvSpPr>
            <p:spPr>
              <a:xfrm>
                <a:off x="2352183" y="1521929"/>
                <a:ext cx="14221414" cy="439864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lvl="0">
                  <a:lnSpc>
                    <a:spcPts val="4900"/>
                  </a:lnSpc>
                </a:pPr>
                <a:r>
                  <a:rPr lang="en-US" sz="3500" b="1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Thực</a:t>
                </a:r>
                <a:r>
                  <a:rPr lang="en-US" sz="3500" b="1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 </a:t>
                </a:r>
                <a:r>
                  <a:rPr lang="en-US" sz="3500" b="1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hành</a:t>
                </a:r>
                <a:r>
                  <a:rPr lang="en-US" sz="3500" b="1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 </a:t>
                </a:r>
                <a:r>
                  <a:rPr lang="vi-VN" sz="3500" b="1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6</a:t>
                </a:r>
                <a:r>
                  <a:rPr lang="en-US" sz="3500" b="1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:  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+6</m:t>
                        </m:r>
                      </m:e>
                    </m:rad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 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>
                  <a:lnSpc>
                    <a:spcPts val="4900"/>
                  </a:lnSpc>
                </a:pPr>
                <a:endParaRPr lang="en-US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  <a:p>
                <a:pPr algn="l">
                  <a:lnSpc>
                    <a:spcPts val="4900"/>
                  </a:lnSpc>
                </a:pPr>
                <a:endParaRPr lang="en-US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  <a:p>
                <a:pPr algn="l">
                  <a:lnSpc>
                    <a:spcPts val="4900"/>
                  </a:lnSpc>
                </a:pPr>
                <a:endParaRPr lang="en-US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  <a:p>
                <a:pPr algn="l">
                  <a:lnSpc>
                    <a:spcPts val="4900"/>
                  </a:lnSpc>
                  <a:spcBef>
                    <a:spcPct val="0"/>
                  </a:spcBef>
                </a:pPr>
                <a:endParaRPr lang="en-US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</p:txBody>
          </p:sp>
        </mc:Choice>
        <mc:Fallback>
          <p:sp>
            <p:nvSpPr>
              <p:cNvPr id="10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183" y="1521929"/>
                <a:ext cx="14221414" cy="4398640"/>
              </a:xfrm>
              <a:prstGeom prst="rect">
                <a:avLst/>
              </a:prstGeom>
              <a:blipFill>
                <a:blip r:embed="rId8"/>
                <a:stretch>
                  <a:fillRect l="-1972" t="-263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1"/>
              <p:cNvSpPr txBox="1"/>
              <p:nvPr/>
            </p:nvSpPr>
            <p:spPr>
              <a:xfrm>
                <a:off x="2352183" y="5129765"/>
                <a:ext cx="14337763" cy="430656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571500" indent="-571500"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Biểu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thức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xác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endParaRPr lang="en-US" sz="3200" i="1" dirty="0">
                  <a:latin typeface="Cambria Math" panose="02040503050406030204" pitchFamily="18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+6≥0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≥−2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, ta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3.5+6</m:t>
                          </m:r>
                        </m:e>
                      </m:rad>
                      <m:r>
                        <a:rPr lang="en-US" sz="32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21</m:t>
                          </m:r>
                        </m:e>
                      </m:rad>
                    </m:oMath>
                  </m:oMathPara>
                </a14:m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183" y="5129765"/>
                <a:ext cx="14337763" cy="4306564"/>
              </a:xfrm>
              <a:prstGeom prst="rect">
                <a:avLst/>
              </a:prstGeom>
              <a:blipFill>
                <a:blip r:embed="rId9"/>
                <a:stretch>
                  <a:fillRect l="-161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2"/>
          <p:cNvSpPr txBox="1"/>
          <p:nvPr/>
        </p:nvSpPr>
        <p:spPr>
          <a:xfrm>
            <a:off x="8877485" y="4039063"/>
            <a:ext cx="951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lang="en-US" sz="42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2" name="Group 12"/>
          <p:cNvGrpSpPr/>
          <p:nvPr/>
        </p:nvGrpSpPr>
        <p:grpSpPr>
          <a:xfrm>
            <a:off x="2426273" y="1804802"/>
            <a:ext cx="13435453" cy="6649927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9388" y="0"/>
                  </a:moveTo>
                  <a:lnTo>
                    <a:pt x="3509168" y="0"/>
                  </a:lnTo>
                  <a:cubicBezTo>
                    <a:pt x="3525398" y="0"/>
                    <a:pt x="3538556" y="13157"/>
                    <a:pt x="3538556" y="29388"/>
                  </a:cubicBezTo>
                  <a:lnTo>
                    <a:pt x="3538556" y="1722033"/>
                  </a:lnTo>
                  <a:cubicBezTo>
                    <a:pt x="3538556" y="1738264"/>
                    <a:pt x="3525398" y="1751421"/>
                    <a:pt x="3509168" y="1751421"/>
                  </a:cubicBezTo>
                  <a:lnTo>
                    <a:pt x="29388" y="1751421"/>
                  </a:lnTo>
                  <a:cubicBezTo>
                    <a:pt x="13157" y="1751421"/>
                    <a:pt x="0" y="1738264"/>
                    <a:pt x="0" y="1722033"/>
                  </a:cubicBezTo>
                  <a:lnTo>
                    <a:pt x="0" y="29388"/>
                  </a:lnTo>
                  <a:cubicBezTo>
                    <a:pt x="0" y="13157"/>
                    <a:pt x="13157" y="0"/>
                    <a:pt x="29388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538556" cy="1789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932833" y="2919298"/>
            <a:ext cx="12485666" cy="3037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1"/>
              </a:lnSpc>
            </a:pPr>
            <a:r>
              <a:rPr lang="en-US" sz="8279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CHƯƠNG 3. CĂN THỨC </a:t>
            </a:r>
          </a:p>
          <a:p>
            <a:pPr algn="ctr">
              <a:lnSpc>
                <a:spcPts val="11591"/>
              </a:lnSpc>
              <a:spcBef>
                <a:spcPct val="0"/>
              </a:spcBef>
            </a:pPr>
            <a:endParaRPr lang="en-US" sz="8279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200512" y="5350761"/>
            <a:ext cx="7886977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BÀI 1. CĂN BẬC HAI </a:t>
            </a:r>
          </a:p>
          <a:p>
            <a:pPr algn="ctr">
              <a:lnSpc>
                <a:spcPts val="8399"/>
              </a:lnSpc>
              <a:spcBef>
                <a:spcPct val="0"/>
              </a:spcBef>
            </a:pPr>
            <a:endParaRPr lang="en-US" sz="5999" b="1" dirty="0">
              <a:solidFill>
                <a:srgbClr val="2B0D7D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656499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7214363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7142533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685800" y="-1390546"/>
            <a:ext cx="16230971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2275983" y="1239244"/>
            <a:ext cx="9129041" cy="61912"/>
          </a:xfrm>
          <a:prstGeom prst="line">
            <a:avLst/>
          </a:prstGeom>
          <a:ln w="1238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G"/>
          </a:p>
        </p:txBody>
      </p:sp>
      <p:sp>
        <p:nvSpPr>
          <p:cNvPr id="9" name="TextBox 9"/>
          <p:cNvSpPr txBox="1"/>
          <p:nvPr/>
        </p:nvSpPr>
        <p:spPr>
          <a:xfrm>
            <a:off x="2275563" y="230505"/>
            <a:ext cx="13320458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3. CĂN THỨC BẬC HAI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endParaRPr lang="en-US" sz="4200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10"/>
              <p:cNvSpPr txBox="1"/>
              <p:nvPr/>
            </p:nvSpPr>
            <p:spPr>
              <a:xfrm>
                <a:off x="2275983" y="1521929"/>
                <a:ext cx="14221414" cy="439864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lvl="0">
                  <a:lnSpc>
                    <a:spcPts val="4900"/>
                  </a:lnSpc>
                </a:pPr>
                <a:r>
                  <a:rPr lang="en-US" sz="3500" b="1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Thực</a:t>
                </a:r>
                <a:r>
                  <a:rPr lang="en-US" sz="3500" b="1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 </a:t>
                </a:r>
                <a:r>
                  <a:rPr lang="en-US" sz="3500" b="1" dirty="0" err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hành</a:t>
                </a:r>
                <a:r>
                  <a:rPr lang="en-US" sz="3500" b="1" dirty="0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 8:  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 </a:t>
                </a:r>
              </a:p>
              <a:p>
                <a:pPr lvl="0">
                  <a:lnSpc>
                    <a:spcPts val="4900"/>
                  </a:lnSpc>
                </a:pPr>
                <a:endParaRPr lang="vi-VN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ts val="4900"/>
                  </a:lnSpc>
                </a:pPr>
                <a:r>
                  <a:rPr lang="pt-BR" sz="36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pt-BR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pt-BR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=5, </m:t>
                    </m:r>
                    <m:r>
                      <a:rPr lang="pt-BR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pt-BR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pt-BR" sz="36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          b) </a:t>
                </a:r>
                <a14:m>
                  <m:oMath xmlns:m="http://schemas.openxmlformats.org/officeDocument/2006/math">
                    <m:r>
                      <a:rPr lang="pt-BR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pt-BR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=5, </m:t>
                    </m:r>
                    <m:r>
                      <a:rPr lang="pt-BR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pt-BR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=−5</m:t>
                    </m:r>
                  </m:oMath>
                </a14:m>
                <a:r>
                  <a:rPr lang="pt-BR" sz="36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	       c) </a:t>
                </a:r>
                <a14:m>
                  <m:oMath xmlns:m="http://schemas.openxmlformats.org/officeDocument/2006/math">
                    <m:r>
                      <a:rPr lang="pt-BR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pt-BR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=2, </m:t>
                    </m:r>
                    <m:r>
                      <a:rPr lang="pt-BR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pt-BR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=−4</m:t>
                    </m:r>
                  </m:oMath>
                </a14:m>
                <a:r>
                  <a:rPr lang="pt-BR" sz="36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l">
                  <a:lnSpc>
                    <a:spcPts val="4900"/>
                  </a:lnSpc>
                </a:pPr>
                <a:endParaRPr lang="en-US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  <a:p>
                <a:pPr algn="l">
                  <a:lnSpc>
                    <a:spcPts val="4900"/>
                  </a:lnSpc>
                </a:pPr>
                <a:endParaRPr lang="en-US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  <a:p>
                <a:pPr algn="l">
                  <a:lnSpc>
                    <a:spcPts val="4900"/>
                  </a:lnSpc>
                </a:pPr>
                <a:endParaRPr lang="en-US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  <a:p>
                <a:pPr algn="l">
                  <a:lnSpc>
                    <a:spcPts val="4900"/>
                  </a:lnSpc>
                  <a:spcBef>
                    <a:spcPct val="0"/>
                  </a:spcBef>
                </a:pPr>
                <a:endParaRPr lang="en-US" sz="3500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</p:txBody>
          </p:sp>
        </mc:Choice>
        <mc:Fallback>
          <p:sp>
            <p:nvSpPr>
              <p:cNvPr id="10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5983" y="1521929"/>
                <a:ext cx="14221414" cy="4398640"/>
              </a:xfrm>
              <a:prstGeom prst="rect">
                <a:avLst/>
              </a:prstGeom>
              <a:blipFill>
                <a:blip r:embed="rId8"/>
                <a:stretch>
                  <a:fillRect l="-1929" t="-263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1"/>
              <p:cNvSpPr txBox="1"/>
              <p:nvPr/>
            </p:nvSpPr>
            <p:spPr>
              <a:xfrm>
                <a:off x="1557224" y="4570810"/>
                <a:ext cx="14757136" cy="443005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a)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=5, 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=5.</m:t>
                    </m:r>
                  </m:oMath>
                </a14:m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b)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=5, 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=−5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(−5)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25−25</m:t>
                        </m:r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=0.</m:t>
                    </m:r>
                  </m:oMath>
                </a14:m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c)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=2, 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=−4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−4</m:t>
                            </m:r>
                          </m:e>
                        </m:d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=4−16=−12&lt;0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nên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xác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7224" y="4570810"/>
                <a:ext cx="14757136" cy="4430059"/>
              </a:xfrm>
              <a:prstGeom prst="rect">
                <a:avLst/>
              </a:prstGeom>
              <a:blipFill>
                <a:blip r:embed="rId9"/>
                <a:stretch>
                  <a:fillRect l="-1652" r="-1694" b="-110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2"/>
          <p:cNvSpPr txBox="1"/>
          <p:nvPr/>
        </p:nvSpPr>
        <p:spPr>
          <a:xfrm>
            <a:off x="8801285" y="3746557"/>
            <a:ext cx="951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lang="en-US" sz="42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527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732699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7290563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7218733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762000" y="-1390546"/>
            <a:ext cx="16230971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2352183" y="1239244"/>
            <a:ext cx="9129041" cy="61912"/>
          </a:xfrm>
          <a:prstGeom prst="line">
            <a:avLst/>
          </a:prstGeom>
          <a:ln w="1238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>
            <a:off x="9839706" y="4681014"/>
            <a:ext cx="6791706" cy="4440078"/>
          </a:xfrm>
          <a:custGeom>
            <a:avLst/>
            <a:gdLst/>
            <a:ahLst/>
            <a:cxnLst/>
            <a:rect l="l" t="t" r="r" b="b"/>
            <a:pathLst>
              <a:path w="6791706" h="4440078">
                <a:moveTo>
                  <a:pt x="0" y="0"/>
                </a:moveTo>
                <a:lnTo>
                  <a:pt x="6791706" y="0"/>
                </a:lnTo>
                <a:lnTo>
                  <a:pt x="6791706" y="4440078"/>
                </a:lnTo>
                <a:lnTo>
                  <a:pt x="0" y="44400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TextBox 10"/>
          <p:cNvSpPr txBox="1"/>
          <p:nvPr/>
        </p:nvSpPr>
        <p:spPr>
          <a:xfrm>
            <a:off x="2351763" y="230505"/>
            <a:ext cx="13320458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3. CĂN THỨC BẬC HAI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endParaRPr lang="en-US" sz="4200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1"/>
              <p:cNvSpPr txBox="1"/>
              <p:nvPr/>
            </p:nvSpPr>
            <p:spPr>
              <a:xfrm>
                <a:off x="2352183" y="1521929"/>
                <a:ext cx="14221414" cy="243759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lvl="0" algn="just">
                  <a:lnSpc>
                    <a:spcPct val="165000"/>
                  </a:lnSpc>
                </a:pPr>
                <a:r>
                  <a:rPr lang="en-US" sz="3200" b="1" dirty="0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Vận </a:t>
                </a:r>
                <a:r>
                  <a:rPr lang="en-US" sz="3200" b="1" dirty="0" err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b="1" dirty="0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2. </a:t>
                </a:r>
                <a:r>
                  <a:rPr lang="vi-VN" sz="32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Một trạm phát sóng được đặt ở vị trí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vi-VN" sz="32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cách đường tàu một khoảng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vi-V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=300 </m:t>
                    </m:r>
                    <m:r>
                      <a:rPr lang="vi-V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vi-VN" sz="32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. Đầu tàu đang ở vị trí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vi-VN" sz="32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, cách vị trí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một khoảng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vi-V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vi-V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vi-V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32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(Hình 4).</a:t>
                </a:r>
                <a:endParaRPr lang="en-US" sz="320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183" y="1521929"/>
                <a:ext cx="14221414" cy="2437590"/>
              </a:xfrm>
              <a:prstGeom prst="rect">
                <a:avLst/>
              </a:prstGeom>
              <a:blipFill>
                <a:blip r:embed="rId9"/>
                <a:stretch>
                  <a:fillRect l="-1757" r="-1715" b="-450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2"/>
              <p:cNvSpPr txBox="1"/>
              <p:nvPr/>
            </p:nvSpPr>
            <p:spPr>
              <a:xfrm>
                <a:off x="2351763" y="4463463"/>
                <a:ext cx="7092548" cy="487518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just">
                  <a:lnSpc>
                    <a:spcPct val="165000"/>
                  </a:lnSpc>
                </a:pPr>
                <a:r>
                  <a:rPr lang="vi-VN" sz="3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a) Viết biểu thức (theo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) biểu thị khoảng cách từ trạm phát sóng đến đầu tàu.</a:t>
                </a:r>
              </a:p>
              <a:p>
                <a:pPr lvl="0" algn="just">
                  <a:lnSpc>
                    <a:spcPct val="165000"/>
                  </a:lnSpc>
                </a:pPr>
                <a:r>
                  <a:rPr lang="vi-VN" sz="3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b) Tính khoảng cách trên khi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=400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,     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=1 000 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(kết quả làm tròn đến hàng đơn vị của mét).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763" y="4463463"/>
                <a:ext cx="7092548" cy="4875181"/>
              </a:xfrm>
              <a:prstGeom prst="rect">
                <a:avLst/>
              </a:prstGeom>
              <a:blipFill>
                <a:blip r:embed="rId10"/>
                <a:stretch>
                  <a:fillRect l="-3525" r="-3439" b="-187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4758211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6316075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6244245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457200" y="-1528427"/>
            <a:ext cx="16916399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1377695" y="1239244"/>
            <a:ext cx="9129041" cy="61912"/>
          </a:xfrm>
          <a:prstGeom prst="line">
            <a:avLst/>
          </a:prstGeom>
          <a:ln w="1238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>
            <a:off x="9989751" y="3445554"/>
            <a:ext cx="6791706" cy="4440078"/>
          </a:xfrm>
          <a:custGeom>
            <a:avLst/>
            <a:gdLst/>
            <a:ahLst/>
            <a:cxnLst/>
            <a:rect l="l" t="t" r="r" b="b"/>
            <a:pathLst>
              <a:path w="6791706" h="4440078">
                <a:moveTo>
                  <a:pt x="0" y="0"/>
                </a:moveTo>
                <a:lnTo>
                  <a:pt x="6791706" y="0"/>
                </a:lnTo>
                <a:lnTo>
                  <a:pt x="6791706" y="4440078"/>
                </a:lnTo>
                <a:lnTo>
                  <a:pt x="0" y="44400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TextBox 10"/>
          <p:cNvSpPr txBox="1"/>
          <p:nvPr/>
        </p:nvSpPr>
        <p:spPr>
          <a:xfrm>
            <a:off x="1377275" y="230505"/>
            <a:ext cx="13320458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3. CĂN THỨC BẬC HAI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endParaRPr lang="en-US" sz="4200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1"/>
              <p:cNvSpPr txBox="1"/>
              <p:nvPr/>
            </p:nvSpPr>
            <p:spPr>
              <a:xfrm>
                <a:off x="1353828" y="2499501"/>
                <a:ext cx="9948051" cy="616476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 =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300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90 000+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b)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=400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𝐵𝐶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90 000+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400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32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90 000+160 000</m:t>
                          </m:r>
                        </m:e>
                      </m:rad>
                    </m:oMath>
                  </m:oMathPara>
                </a14:m>
                <a:endParaRPr lang="en-US" sz="3200" i="1" dirty="0">
                  <a:latin typeface="Cambria Math" panose="02040503050406030204" pitchFamily="18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250 000</m:t>
                        </m:r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500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=500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(m)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=1000 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𝐵𝐶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90 000+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1000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3200" i="1" kern="0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 kern="0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90 000+1 000 000</m:t>
                          </m:r>
                        </m:e>
                      </m:rad>
                    </m:oMath>
                  </m:oMathPara>
                </a14:m>
                <a:endParaRPr lang="en-US" sz="3200" i="1" kern="0" dirty="0">
                  <a:latin typeface="Cambria Math" panose="02040503050406030204" pitchFamily="18" charset="0"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3200" i="1" ker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 kern="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1 090 000</m:t>
                        </m:r>
                      </m:e>
                    </m:rad>
                    <m:r>
                      <a:rPr lang="en-US" sz="3200" i="1" ker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≈1044</m:t>
                    </m:r>
                  </m:oMath>
                </a14:m>
                <a:r>
                  <a:rPr lang="en-US" sz="3200" kern="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(m)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828" y="2499501"/>
                <a:ext cx="9948051" cy="6164765"/>
              </a:xfrm>
              <a:prstGeom prst="rect">
                <a:avLst/>
              </a:prstGeom>
              <a:blipFill>
                <a:blip r:embed="rId9"/>
                <a:stretch>
                  <a:fillRect l="-2451" b="-138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2"/>
          <p:cNvSpPr txBox="1"/>
          <p:nvPr/>
        </p:nvSpPr>
        <p:spPr>
          <a:xfrm>
            <a:off x="1874451" y="1609725"/>
            <a:ext cx="951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lang="en-US" sz="42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2" name="Group 12"/>
          <p:cNvGrpSpPr/>
          <p:nvPr/>
        </p:nvGrpSpPr>
        <p:grpSpPr>
          <a:xfrm>
            <a:off x="1983046" y="2067071"/>
            <a:ext cx="13435453" cy="6649927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9388" y="0"/>
                  </a:moveTo>
                  <a:lnTo>
                    <a:pt x="3509168" y="0"/>
                  </a:lnTo>
                  <a:cubicBezTo>
                    <a:pt x="3525398" y="0"/>
                    <a:pt x="3538556" y="13157"/>
                    <a:pt x="3538556" y="29388"/>
                  </a:cubicBezTo>
                  <a:lnTo>
                    <a:pt x="3538556" y="1722033"/>
                  </a:lnTo>
                  <a:cubicBezTo>
                    <a:pt x="3538556" y="1738264"/>
                    <a:pt x="3525398" y="1751421"/>
                    <a:pt x="3509168" y="1751421"/>
                  </a:cubicBezTo>
                  <a:lnTo>
                    <a:pt x="29388" y="1751421"/>
                  </a:lnTo>
                  <a:cubicBezTo>
                    <a:pt x="13157" y="1751421"/>
                    <a:pt x="0" y="1738264"/>
                    <a:pt x="0" y="1722033"/>
                  </a:cubicBezTo>
                  <a:lnTo>
                    <a:pt x="0" y="29388"/>
                  </a:lnTo>
                  <a:cubicBezTo>
                    <a:pt x="0" y="13157"/>
                    <a:pt x="13157" y="0"/>
                    <a:pt x="29388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538556" cy="1789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644320" y="4602969"/>
            <a:ext cx="11795518" cy="271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73"/>
              </a:lnSpc>
            </a:pPr>
            <a:r>
              <a:rPr lang="en-US" sz="7409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LUYỆN TẬP</a:t>
            </a:r>
          </a:p>
          <a:p>
            <a:pPr algn="ctr">
              <a:lnSpc>
                <a:spcPts val="10373"/>
              </a:lnSpc>
              <a:spcBef>
                <a:spcPct val="0"/>
              </a:spcBef>
            </a:pPr>
            <a:endParaRPr lang="en-US" sz="7409" b="1" dirty="0">
              <a:solidFill>
                <a:srgbClr val="2B0D7D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9670" y="7159916"/>
            <a:ext cx="13770428" cy="61589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12434767" y="6635734"/>
            <a:ext cx="11261374" cy="6158903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12737191" y="8891159"/>
            <a:ext cx="2598770" cy="1551437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10427859" y="8939468"/>
            <a:ext cx="2564206" cy="1551437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8133330" y="8891570"/>
            <a:ext cx="2573788" cy="1551437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5809368" y="8924002"/>
            <a:ext cx="2565796" cy="1551437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90486" y="8924000"/>
            <a:ext cx="2803732" cy="1551437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193" y="7620233"/>
            <a:ext cx="2242642" cy="16819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57395" y="-70280"/>
            <a:ext cx="13973214" cy="67490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3375" y="1226860"/>
            <a:ext cx="9057724" cy="1149764"/>
          </a:xfrm>
          <a:prstGeom prst="rect">
            <a:avLst/>
          </a:prstGeom>
          <a:noFill/>
        </p:spPr>
        <p:txBody>
          <a:bodyPr wrap="none" lIns="163284" tIns="81642" rIns="163284" bIns="81642" rtlCol="0">
            <a:spAutoFit/>
          </a:bodyPr>
          <a:lstStyle/>
          <a:p>
            <a:r>
              <a:rPr lang="en-US" sz="6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469" y="3530117"/>
            <a:ext cx="2304386" cy="105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241" y="7786315"/>
            <a:ext cx="1173766" cy="1437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4871" y="7951304"/>
            <a:ext cx="1361822" cy="143342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8757096" y="4408005"/>
            <a:ext cx="1219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8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"/>
            <a:ext cx="18288000" cy="10281980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218"/>
            <a:ext cx="18059400" cy="863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438399" y="2781300"/>
            <a:ext cx="13411201" cy="3396532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pPr algn="ctr"/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840" y="8817729"/>
            <a:ext cx="3082260" cy="98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56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80" y="0"/>
            <a:ext cx="18324180" cy="1028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2294" y="5976743"/>
            <a:ext cx="16510000" cy="7384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11028877" y="6850428"/>
            <a:ext cx="11882554" cy="649863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1" y="-43481"/>
            <a:ext cx="1652482" cy="126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368" y="-4977"/>
            <a:ext cx="1562884" cy="125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897" y="-83374"/>
            <a:ext cx="1582506" cy="127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736" y="-23275"/>
            <a:ext cx="1507672" cy="121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752" y="-23274"/>
            <a:ext cx="1626952" cy="130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2022" y="5929663"/>
            <a:ext cx="19056952" cy="577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1477171" y="4654989"/>
            <a:ext cx="4697774" cy="2278917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r>
              <a:rPr lang="en-US" sz="3600" dirty="0" err="1">
                <a:solidFill>
                  <a:srgbClr val="009900"/>
                </a:solidFill>
              </a:rPr>
              <a:t>Chúng</a:t>
            </a:r>
            <a:r>
              <a:rPr lang="en-US" sz="3600" dirty="0">
                <a:solidFill>
                  <a:srgbClr val="009900"/>
                </a:solidFill>
              </a:rPr>
              <a:t> </a:t>
            </a:r>
            <a:r>
              <a:rPr lang="en-US" sz="3600" dirty="0" err="1">
                <a:solidFill>
                  <a:srgbClr val="009900"/>
                </a:solidFill>
              </a:rPr>
              <a:t>cháu</a:t>
            </a:r>
            <a:r>
              <a:rPr lang="en-US" sz="3600" dirty="0">
                <a:solidFill>
                  <a:srgbClr val="009900"/>
                </a:solidFill>
              </a:rPr>
              <a:t> </a:t>
            </a:r>
            <a:r>
              <a:rPr lang="en-US" sz="3600" dirty="0" err="1">
                <a:solidFill>
                  <a:srgbClr val="009900"/>
                </a:solidFill>
              </a:rPr>
              <a:t>cảm</a:t>
            </a:r>
            <a:r>
              <a:rPr lang="en-US" sz="3600" dirty="0">
                <a:solidFill>
                  <a:srgbClr val="009900"/>
                </a:solidFill>
              </a:rPr>
              <a:t> </a:t>
            </a:r>
            <a:r>
              <a:rPr lang="en-US" sz="3600" dirty="0" err="1">
                <a:solidFill>
                  <a:srgbClr val="009900"/>
                </a:solidFill>
              </a:rPr>
              <a:t>ơn</a:t>
            </a:r>
            <a:r>
              <a:rPr lang="en-US" sz="3600" dirty="0">
                <a:solidFill>
                  <a:srgbClr val="009900"/>
                </a:solidFill>
              </a:rPr>
              <a:t> </a:t>
            </a:r>
            <a:r>
              <a:rPr lang="en-US" sz="3600" dirty="0" err="1">
                <a:solidFill>
                  <a:srgbClr val="009900"/>
                </a:solidFill>
              </a:rPr>
              <a:t>bác</a:t>
            </a:r>
            <a:r>
              <a:rPr lang="en-US" sz="3600" dirty="0">
                <a:solidFill>
                  <a:srgbClr val="009900"/>
                </a:solidFill>
              </a:rPr>
              <a:t> </a:t>
            </a:r>
            <a:r>
              <a:rPr lang="en-US" sz="3600" dirty="0" err="1">
                <a:solidFill>
                  <a:srgbClr val="009900"/>
                </a:solidFill>
              </a:rPr>
              <a:t>rất</a:t>
            </a:r>
            <a:r>
              <a:rPr lang="en-US" sz="3600" dirty="0">
                <a:solidFill>
                  <a:srgbClr val="009900"/>
                </a:solidFill>
              </a:rPr>
              <a:t> </a:t>
            </a:r>
            <a:r>
              <a:rPr lang="en-US" sz="3600" dirty="0" err="1">
                <a:solidFill>
                  <a:srgbClr val="009900"/>
                </a:solidFill>
              </a:rPr>
              <a:t>nhiều</a:t>
            </a:r>
            <a:r>
              <a:rPr lang="en-US" sz="3600" dirty="0">
                <a:solidFill>
                  <a:srgbClr val="009900"/>
                </a:solidFill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1741155" y="9019300"/>
            <a:ext cx="2742118" cy="1396844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9365696" y="9074497"/>
            <a:ext cx="2705648" cy="1396844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6949078" y="9023398"/>
            <a:ext cx="2715760" cy="1396844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85559" y="9050020"/>
            <a:ext cx="2707326" cy="1396844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1764845" y="9050018"/>
            <a:ext cx="2958386" cy="1396844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0091" y="7465814"/>
            <a:ext cx="2366346" cy="17747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211" y="7946077"/>
            <a:ext cx="1173766" cy="143703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0409" y="8027807"/>
            <a:ext cx="1351982" cy="127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3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"/>
            <a:ext cx="18288000" cy="10281980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2710" y="9401176"/>
            <a:ext cx="2770400" cy="88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514"/>
            <a:ext cx="17756283" cy="56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2407137" y="2019623"/>
                <a:ext cx="12765688" cy="2011538"/>
              </a:xfrm>
              <a:prstGeom prst="rect">
                <a:avLst/>
              </a:prstGeom>
              <a:noFill/>
            </p:spPr>
            <p:txBody>
              <a:bodyPr wrap="square" lIns="163284" tIns="81642" rIns="163284" bIns="81642" rtlCol="0">
                <a:spAutoFit/>
              </a:bodyPr>
              <a:lstStyle/>
              <a:p>
                <a:pPr algn="ctr"/>
                <a:r>
                  <a:rPr lang="vi-VN" sz="6000" dirty="0"/>
                  <a:t>Cho số thực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latin typeface="Cambria Math"/>
                      </a:rPr>
                      <m:t>𝑎</m:t>
                    </m:r>
                    <m:r>
                      <a:rPr lang="en-US" sz="6000" b="0" i="1" smtClean="0">
                        <a:latin typeface="Cambria Math"/>
                        <a:ea typeface="Cambria Math"/>
                      </a:rPr>
                      <m:t>&gt;0</m:t>
                    </m:r>
                  </m:oMath>
                </a14:m>
                <a:r>
                  <a:rPr lang="vi-VN" sz="6000" dirty="0"/>
                  <a:t>. Số nào sau đây là căn bậc hai số học của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latin typeface="Cambria Math"/>
                      </a:rPr>
                      <m:t>𝑎</m:t>
                    </m:r>
                  </m:oMath>
                </a14:m>
                <a:r>
                  <a:rPr lang="vi-VN" sz="6000" dirty="0"/>
                  <a:t>?</a:t>
                </a:r>
                <a:endParaRPr lang="en-US" sz="570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7137" y="2019623"/>
                <a:ext cx="12765688" cy="2011538"/>
              </a:xfrm>
              <a:prstGeom prst="rect">
                <a:avLst/>
              </a:prstGeom>
              <a:blipFill>
                <a:blip r:embed="rId11"/>
                <a:stretch>
                  <a:fillRect l="-382" t="-7273" r="-2006" b="-1787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600822" y="5656907"/>
                <a:ext cx="3657600" cy="117470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3284" tIns="81642" rIns="163284" bIns="81642" rtlCol="0" anchor="ctr"/>
              <a:lstStyle/>
              <a:p>
                <a:pPr algn="ctr"/>
                <a:r>
                  <a:rPr lang="en-US" sz="6400" dirty="0">
                    <a:solidFill>
                      <a:srgbClr val="0000FF"/>
                    </a:solidFill>
                  </a:rPr>
                  <a:t>A. </a:t>
                </a:r>
                <a14:m>
                  <m:oMath xmlns:m="http://schemas.openxmlformats.org/officeDocument/2006/math">
                    <m:r>
                      <a:rPr lang="en-US" sz="6400" b="0" i="0" smtClean="0">
                        <a:solidFill>
                          <a:srgbClr val="0000FF"/>
                        </a:solidFill>
                        <a:latin typeface="Cambria Math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6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𝑎</m:t>
                        </m:r>
                      </m:e>
                    </m:rad>
                  </m:oMath>
                </a14:m>
                <a:endParaRPr lang="en-US" sz="6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822" y="5656907"/>
                <a:ext cx="3657600" cy="1174700"/>
              </a:xfrm>
              <a:prstGeom prst="roundRect">
                <a:avLst/>
              </a:prstGeom>
              <a:blipFill rotWithShape="1">
                <a:blip r:embed="rId12"/>
                <a:stretch>
                  <a:fillRect t="-10152" r="-1821" b="-32487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14098684" y="5732389"/>
                <a:ext cx="3657600" cy="117470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3284" tIns="81642" rIns="163284" bIns="81642" rtlCol="0" anchor="ctr"/>
              <a:lstStyle/>
              <a:p>
                <a:pPr algn="ctr"/>
                <a:r>
                  <a:rPr lang="en-US" sz="7100" dirty="0">
                    <a:solidFill>
                      <a:srgbClr val="0000FF"/>
                    </a:solidFill>
                  </a:rPr>
                  <a:t>D.</a:t>
                </a:r>
                <a14:m>
                  <m:oMath xmlns:m="http://schemas.openxmlformats.org/officeDocument/2006/math">
                    <m:r>
                      <a:rPr lang="en-US" sz="7100" b="0" i="1" smtClean="0">
                        <a:solidFill>
                          <a:srgbClr val="0000FF"/>
                        </a:solidFill>
                        <a:latin typeface="Cambria Math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7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71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𝑎</m:t>
                        </m:r>
                      </m:e>
                    </m:rad>
                  </m:oMath>
                </a14:m>
                <a:endParaRPr lang="en-US" sz="7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8684" y="5732389"/>
                <a:ext cx="3657600" cy="1174700"/>
              </a:xfrm>
              <a:prstGeom prst="roundRect">
                <a:avLst/>
              </a:prstGeom>
              <a:blipFill rotWithShape="1">
                <a:blip r:embed="rId13"/>
                <a:stretch>
                  <a:fillRect t="-16751" r="-2483" b="-41624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9772838" y="5694856"/>
                <a:ext cx="3657600" cy="117470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3284" tIns="81642" rIns="163284" bIns="81642" rtlCol="0" anchor="ctr"/>
              <a:lstStyle/>
              <a:p>
                <a:pPr algn="ctr"/>
                <a:r>
                  <a:rPr lang="en-US" sz="7100" dirty="0">
                    <a:solidFill>
                      <a:srgbClr val="0000FF"/>
                    </a:solidFill>
                  </a:rPr>
                  <a:t>C.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71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71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71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𝑎</m:t>
                        </m:r>
                      </m:e>
                    </m:rad>
                  </m:oMath>
                </a14:m>
                <a:endParaRPr lang="en-US" sz="7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2838" y="5694856"/>
                <a:ext cx="3657600" cy="1174700"/>
              </a:xfrm>
              <a:prstGeom prst="roundRect">
                <a:avLst/>
              </a:prstGeom>
              <a:blipFill rotWithShape="1">
                <a:blip r:embed="rId14"/>
                <a:stretch>
                  <a:fillRect t="-13198" r="-4636" b="-45178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5157229" y="5673329"/>
                <a:ext cx="3720911" cy="123376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3284" tIns="81642" rIns="163284" bIns="81642" rtlCol="0" anchor="ctr"/>
              <a:lstStyle/>
              <a:p>
                <a:pPr algn="ctr"/>
                <a:r>
                  <a:rPr lang="en-US" sz="6400" dirty="0">
                    <a:solidFill>
                      <a:srgbClr val="0000FF"/>
                    </a:solidFill>
                  </a:rPr>
                  <a:t>B.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𝑎</m:t>
                        </m:r>
                      </m:e>
                    </m:rad>
                  </m:oMath>
                </a14:m>
                <a:endParaRPr lang="en-US" sz="6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7229" y="5673329"/>
                <a:ext cx="3720911" cy="1233760"/>
              </a:xfrm>
              <a:prstGeom prst="roundRect">
                <a:avLst/>
              </a:prstGeom>
              <a:blipFill rotWithShape="1">
                <a:blip r:embed="rId15"/>
                <a:stretch>
                  <a:fillRect t="-7767" b="-28641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8" y="8392932"/>
            <a:ext cx="1572876" cy="131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650572" y="7764144"/>
            <a:ext cx="1514168" cy="562596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8" y="8644838"/>
            <a:ext cx="1277960" cy="95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40978" y="8627394"/>
            <a:ext cx="180488" cy="114492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43670" y="9455843"/>
            <a:ext cx="180488" cy="114492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37740" y="9066923"/>
            <a:ext cx="180488" cy="114492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798272" y="9104330"/>
            <a:ext cx="180488" cy="114492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363452" y="9062606"/>
            <a:ext cx="135588" cy="8616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63284" tIns="81642" rIns="163284" bIns="8164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3468762" y="7811279"/>
            <a:ext cx="4724400" cy="233329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r>
              <a:rPr lang="en-US" sz="43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939392" y="3279740"/>
            <a:ext cx="1219200" cy="9144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939392" y="5085144"/>
            <a:ext cx="1219200" cy="914400"/>
          </a:xfrm>
          <a:prstGeom prst="rect">
            <a:avLst/>
          </a:prstGeom>
        </p:spPr>
      </p:pic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920704" y="6768663"/>
            <a:ext cx="1219200" cy="914400"/>
          </a:xfrm>
          <a:prstGeom prst="rect">
            <a:avLst/>
          </a:prstGeom>
        </p:spPr>
      </p:pic>
      <p:pic>
        <p:nvPicPr>
          <p:cNvPr id="53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3009694" y="7947056"/>
            <a:ext cx="1219200" cy="914400"/>
          </a:xfrm>
          <a:prstGeom prst="rect">
            <a:avLst/>
          </a:prstGeom>
        </p:spPr>
      </p:pic>
      <p:pic>
        <p:nvPicPr>
          <p:cNvPr id="5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967398" y="9394304"/>
            <a:ext cx="1219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59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12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77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773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5303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5303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5303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5303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5303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9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49" grpId="0" animBg="1"/>
      <p:bldP spid="49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"/>
            <a:ext cx="18288000" cy="10281980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2710" y="9401176"/>
            <a:ext cx="2770400" cy="88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514"/>
            <a:ext cx="17847244" cy="56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2248914" y="1921199"/>
                <a:ext cx="12765688" cy="2011538"/>
              </a:xfrm>
              <a:prstGeom prst="rect">
                <a:avLst/>
              </a:prstGeom>
              <a:noFill/>
            </p:spPr>
            <p:txBody>
              <a:bodyPr wrap="square" lIns="163284" tIns="81642" rIns="163284" bIns="81642" rtlCol="0">
                <a:spAutoFit/>
              </a:bodyPr>
              <a:lstStyle/>
              <a:p>
                <a:pPr algn="ctr"/>
                <a:r>
                  <a:rPr lang="vi-VN" sz="6000" dirty="0"/>
                  <a:t>Số nào sau đây là căn bậc hai số học của số</a:t>
                </a:r>
                <a:r>
                  <a:rPr lang="en-US" sz="6000" dirty="0"/>
                  <a:t>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latin typeface="Cambria Math"/>
                      </a:rPr>
                      <m:t>𝑎</m:t>
                    </m:r>
                    <m:r>
                      <a:rPr lang="en-US" sz="6000" b="0" i="1" smtClean="0">
                        <a:latin typeface="Cambria Math"/>
                      </a:rPr>
                      <m:t>=2,25</m:t>
                    </m:r>
                  </m:oMath>
                </a14:m>
                <a:r>
                  <a:rPr lang="vi-VN" sz="5700" dirty="0">
                    <a:cs typeface="Arial" panose="020B0604020202020204" pitchFamily="34" charset="0"/>
                  </a:rPr>
                  <a:t>?</a:t>
                </a:r>
                <a:endParaRPr lang="en-US" sz="5700" dirty="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8914" y="1921199"/>
                <a:ext cx="12765688" cy="2011538"/>
              </a:xfrm>
              <a:prstGeom prst="rect">
                <a:avLst/>
              </a:prstGeom>
              <a:blipFill>
                <a:blip r:embed="rId11"/>
                <a:stretch>
                  <a:fillRect t="-7273" b="-1666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8" y="8392932"/>
            <a:ext cx="1572876" cy="131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650572" y="7764144"/>
            <a:ext cx="1514168" cy="562596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8" y="8644838"/>
            <a:ext cx="1277960" cy="95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40978" y="8627394"/>
            <a:ext cx="180488" cy="114492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43670" y="9455843"/>
            <a:ext cx="180488" cy="114492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37740" y="9066923"/>
            <a:ext cx="180488" cy="114492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798272" y="9104330"/>
            <a:ext cx="180488" cy="114492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363452" y="9062606"/>
            <a:ext cx="135588" cy="8616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63284" tIns="81642" rIns="163284" bIns="8164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3468762" y="7811279"/>
            <a:ext cx="4724400" cy="233329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r>
              <a:rPr lang="en-US" sz="43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939392" y="3279740"/>
            <a:ext cx="12192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ounded Rectangle 55"/>
              <p:cNvSpPr/>
              <p:nvPr/>
            </p:nvSpPr>
            <p:spPr>
              <a:xfrm>
                <a:off x="4748512" y="5616973"/>
                <a:ext cx="3657600" cy="117470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3284" tIns="81642" rIns="163284" bIns="81642" rtlCol="0" anchor="ctr"/>
              <a:lstStyle/>
              <a:p>
                <a:pPr algn="ctr"/>
                <a:r>
                  <a:rPr lang="en-US" sz="4800" dirty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0000FF"/>
                        </a:solidFill>
                        <a:latin typeface="Cambria Math"/>
                      </a:rPr>
                      <m:t>1,25</m:t>
                    </m:r>
                  </m:oMath>
                </a14:m>
                <a:endParaRPr lang="en-US" sz="4800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6" name="Rounded 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512" y="5616973"/>
                <a:ext cx="3657600" cy="1174700"/>
              </a:xfrm>
              <a:prstGeom prst="roundRect">
                <a:avLst/>
              </a:prstGeom>
              <a:blipFill rotWithShape="1">
                <a:blip r:embed="rId15"/>
                <a:stretch>
                  <a:fillRect b="-10660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ounded Rectangle 56"/>
              <p:cNvSpPr/>
              <p:nvPr/>
            </p:nvSpPr>
            <p:spPr>
              <a:xfrm>
                <a:off x="14189644" y="5652698"/>
                <a:ext cx="3657600" cy="117470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3284" tIns="81642" rIns="163284" bIns="81642" rtlCol="0" anchor="ctr"/>
              <a:lstStyle/>
              <a:p>
                <a:pPr algn="ctr"/>
                <a:r>
                  <a:rPr lang="en-US" sz="4800" dirty="0">
                    <a:solidFill>
                      <a:srgbClr val="0000FF"/>
                    </a:solidFill>
                  </a:rPr>
                  <a:t>D.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0000FF"/>
                        </a:solidFill>
                        <a:latin typeface="Cambria Math"/>
                      </a:rPr>
                      <m:t>−1,5</m:t>
                    </m:r>
                  </m:oMath>
                </a14:m>
                <a:endParaRPr lang="en-US" sz="4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7" name="Rounded 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9644" y="5652698"/>
                <a:ext cx="3657600" cy="1174700"/>
              </a:xfrm>
              <a:prstGeom prst="roundRect">
                <a:avLst/>
              </a:prstGeom>
              <a:blipFill rotWithShape="1">
                <a:blip r:embed="rId16"/>
                <a:stretch>
                  <a:fillRect b="-11675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/>
              <p:cNvSpPr/>
              <p:nvPr/>
            </p:nvSpPr>
            <p:spPr>
              <a:xfrm>
                <a:off x="8866632" y="5615165"/>
                <a:ext cx="4819188" cy="117470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3284" tIns="81642" rIns="163284" bIns="81642" rtlCol="0" anchor="ctr"/>
              <a:lstStyle/>
              <a:p>
                <a:pPr algn="ctr"/>
                <a:r>
                  <a:rPr lang="en-US" sz="4800" dirty="0">
                    <a:solidFill>
                      <a:srgbClr val="0000FF"/>
                    </a:solidFill>
                  </a:rPr>
                  <a:t>C.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0000FF"/>
                        </a:solidFill>
                        <a:latin typeface="Cambria Math"/>
                      </a:rPr>
                      <m:t>−1,5</m:t>
                    </m:r>
                  </m:oMath>
                </a14:m>
                <a:r>
                  <a:rPr lang="en-US" sz="4800" dirty="0">
                    <a:solidFill>
                      <a:srgbClr val="0000FF"/>
                    </a:solidFill>
                  </a:rPr>
                  <a:t> </a:t>
                </a:r>
                <a:r>
                  <a:rPr lang="en-US" sz="4800" dirty="0" err="1">
                    <a:solidFill>
                      <a:srgbClr val="0000FF"/>
                    </a:solidFill>
                  </a:rPr>
                  <a:t>và</a:t>
                </a:r>
                <a:r>
                  <a:rPr lang="en-US" sz="48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0000FF"/>
                        </a:solidFill>
                        <a:latin typeface="Cambria Math"/>
                      </a:rPr>
                      <m:t>1,5</m:t>
                    </m:r>
                  </m:oMath>
                </a14:m>
                <a:endParaRPr lang="en-US" sz="4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8" name="Rounded 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6632" y="5615165"/>
                <a:ext cx="4819188" cy="1174700"/>
              </a:xfrm>
              <a:prstGeom prst="roundRect">
                <a:avLst/>
              </a:prstGeom>
              <a:blipFill rotWithShape="1">
                <a:blip r:embed="rId17"/>
                <a:stretch>
                  <a:fillRect b="-11675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ounded Rectangle 58"/>
              <p:cNvSpPr/>
              <p:nvPr/>
            </p:nvSpPr>
            <p:spPr>
              <a:xfrm>
                <a:off x="390200" y="5632571"/>
                <a:ext cx="3657600" cy="117470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3284" tIns="81642" rIns="163284" bIns="81642" rtlCol="0" anchor="ctr"/>
              <a:lstStyle/>
              <a:p>
                <a:pPr algn="ctr"/>
                <a:r>
                  <a:rPr lang="en-US" sz="4800" dirty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0000FF"/>
                        </a:solidFill>
                        <a:latin typeface="Cambria Math"/>
                      </a:rPr>
                      <m:t>1,5</m:t>
                    </m:r>
                  </m:oMath>
                </a14:m>
                <a:endParaRPr lang="en-US" sz="4800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9" name="Rounded 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200" y="5632571"/>
                <a:ext cx="3657600" cy="1174700"/>
              </a:xfrm>
              <a:prstGeom prst="roundRect">
                <a:avLst/>
              </a:prstGeom>
              <a:blipFill rotWithShape="1">
                <a:blip r:embed="rId18"/>
                <a:stretch>
                  <a:fillRect b="-10660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0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030352" y="5005454"/>
            <a:ext cx="1219200" cy="914400"/>
          </a:xfrm>
          <a:prstGeom prst="rect">
            <a:avLst/>
          </a:prstGeom>
        </p:spPr>
      </p:pic>
      <p:pic>
        <p:nvPicPr>
          <p:cNvPr id="61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011664" y="6688973"/>
            <a:ext cx="1219200" cy="914400"/>
          </a:xfrm>
          <a:prstGeom prst="rect">
            <a:avLst/>
          </a:prstGeom>
        </p:spPr>
      </p:pic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100654" y="7867365"/>
            <a:ext cx="1219200" cy="914400"/>
          </a:xfrm>
          <a:prstGeom prst="rect">
            <a:avLst/>
          </a:prstGeom>
        </p:spPr>
      </p:pic>
      <p:pic>
        <p:nvPicPr>
          <p:cNvPr id="63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058358" y="9314613"/>
            <a:ext cx="1219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5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12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5303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59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126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126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126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5303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5303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5303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5303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9" grpId="0"/>
      <p:bldP spid="49" grpId="0" animBg="1"/>
      <p:bldP spid="49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"/>
            <a:ext cx="18288000" cy="10281980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2710" y="9401176"/>
            <a:ext cx="2770400" cy="88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989" y="337514"/>
            <a:ext cx="14894022" cy="56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987612" y="2291588"/>
                <a:ext cx="12765688" cy="1165281"/>
              </a:xfrm>
              <a:prstGeom prst="rect">
                <a:avLst/>
              </a:prstGeom>
              <a:noFill/>
            </p:spPr>
            <p:txBody>
              <a:bodyPr wrap="square" lIns="163284" tIns="81642" rIns="163284" bIns="81642" rtlCol="0">
                <a:spAutoFit/>
              </a:bodyPr>
              <a:lstStyle/>
              <a:p>
                <a:pPr algn="ctr"/>
                <a:r>
                  <a:rPr lang="en-US" sz="5700" dirty="0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5700" dirty="0" err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5700" dirty="0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5700" dirty="0" err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5700" dirty="0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5700" dirty="0" err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5700" dirty="0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5700" dirty="0" err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5700" dirty="0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700" b="0" i="1" smtClean="0">
                        <a:solidFill>
                          <a:srgbClr val="008000"/>
                        </a:solidFill>
                        <a:latin typeface="Cambria Math"/>
                        <a:cs typeface="Arial" panose="020B0604020202020204" pitchFamily="34" charset="0"/>
                      </a:rPr>
                      <m:t>1+</m:t>
                    </m:r>
                    <m:rad>
                      <m:radPr>
                        <m:degHide m:val="on"/>
                        <m:ctrlPr>
                          <a:rPr lang="en-US" sz="57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5700" b="0" i="1" smtClean="0">
                            <a:solidFill>
                              <a:srgbClr val="008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570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612" y="2291588"/>
                <a:ext cx="12765688" cy="1165281"/>
              </a:xfrm>
              <a:prstGeom prst="rect">
                <a:avLst/>
              </a:prstGeom>
              <a:blipFill rotWithShape="1">
                <a:blip r:embed="rId11"/>
                <a:stretch>
                  <a:fillRect t="-4712" b="-26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8" y="8392932"/>
            <a:ext cx="1572876" cy="131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650572" y="7764144"/>
            <a:ext cx="1514168" cy="562596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8" y="8644838"/>
            <a:ext cx="1277960" cy="95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40978" y="8627394"/>
            <a:ext cx="180488" cy="114492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43670" y="9455843"/>
            <a:ext cx="180488" cy="114492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37740" y="9066923"/>
            <a:ext cx="180488" cy="114492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798272" y="9104330"/>
            <a:ext cx="180488" cy="114492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363452" y="9062606"/>
            <a:ext cx="135588" cy="8616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63284" tIns="81642" rIns="163284" bIns="8164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3468762" y="7811279"/>
            <a:ext cx="4724400" cy="233329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r>
              <a:rPr lang="en-US" sz="43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939392" y="3279740"/>
            <a:ext cx="12192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ounded Rectangle 54"/>
              <p:cNvSpPr/>
              <p:nvPr/>
            </p:nvSpPr>
            <p:spPr>
              <a:xfrm>
                <a:off x="3091382" y="5523854"/>
                <a:ext cx="4757218" cy="117470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3284" tIns="81642" rIns="163284" bIns="81642" rtlCol="0" anchor="ctr"/>
              <a:lstStyle/>
              <a:p>
                <a:pPr algn="ctr"/>
                <a:r>
                  <a:rPr lang="en-US" sz="4800" dirty="0">
                    <a:solidFill>
                      <a:srgbClr val="0000FF"/>
                    </a:solidFill>
                  </a:rPr>
                  <a:t>A.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0000FF"/>
                        </a:solidFill>
                        <a:latin typeface="Cambria Math"/>
                      </a:rPr>
                      <m:t>2</m:t>
                    </m:r>
                    <m:r>
                      <a:rPr lang="en-US" sz="4800" b="0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≥1+</m:t>
                    </m:r>
                    <m:rad>
                      <m:radPr>
                        <m:degHide m:val="on"/>
                        <m:ctrlP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e>
                    </m:rad>
                  </m:oMath>
                </a14:m>
                <a:endParaRPr lang="en-US" sz="4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5" name="Rounded 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382" y="5523854"/>
                <a:ext cx="4757218" cy="1174700"/>
              </a:xfrm>
              <a:prstGeom prst="roundRect">
                <a:avLst/>
              </a:prstGeom>
              <a:blipFill rotWithShape="1">
                <a:blip r:embed="rId15"/>
                <a:stretch>
                  <a:fillRect b="-14721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ounded Rectangle 63"/>
              <p:cNvSpPr/>
              <p:nvPr/>
            </p:nvSpPr>
            <p:spPr>
              <a:xfrm>
                <a:off x="10310508" y="5602978"/>
                <a:ext cx="5767692" cy="117470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3284" tIns="81642" rIns="163284" bIns="81642" rtlCol="0" anchor="ctr"/>
              <a:lstStyle/>
              <a:p>
                <a:pPr algn="ctr"/>
                <a:r>
                  <a:rPr lang="en-US" sz="4800" dirty="0">
                    <a:solidFill>
                      <a:srgbClr val="0000FF"/>
                    </a:solidFill>
                  </a:rPr>
                  <a:t>B.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0000FF"/>
                        </a:solidFill>
                        <a:latin typeface="Cambria Math"/>
                      </a:rPr>
                      <m:t>2=1+</m:t>
                    </m:r>
                    <m:rad>
                      <m:radPr>
                        <m:degHide m:val="on"/>
                        <m:ctrlP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endParaRPr lang="en-US" sz="4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4" name="Rounded 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0508" y="5602978"/>
                <a:ext cx="5767692" cy="1174700"/>
              </a:xfrm>
              <a:prstGeom prst="roundRect">
                <a:avLst/>
              </a:prstGeom>
              <a:blipFill rotWithShape="1">
                <a:blip r:embed="rId16"/>
                <a:stretch>
                  <a:fillRect b="-14721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ounded Rectangle 64"/>
          <p:cNvSpPr/>
          <p:nvPr/>
        </p:nvSpPr>
        <p:spPr>
          <a:xfrm>
            <a:off x="10310508" y="7223929"/>
            <a:ext cx="5767692" cy="11747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C. </a:t>
            </a:r>
            <a:r>
              <a:rPr lang="en-US" sz="4800" dirty="0" err="1">
                <a:solidFill>
                  <a:srgbClr val="0000FF"/>
                </a:solidFill>
              </a:rPr>
              <a:t>Không</a:t>
            </a:r>
            <a:r>
              <a:rPr lang="en-US" sz="4800" dirty="0">
                <a:solidFill>
                  <a:srgbClr val="0000FF"/>
                </a:solidFill>
              </a:rPr>
              <a:t> </a:t>
            </a:r>
            <a:r>
              <a:rPr lang="en-US" sz="4800" dirty="0" err="1">
                <a:solidFill>
                  <a:srgbClr val="0000FF"/>
                </a:solidFill>
              </a:rPr>
              <a:t>thể</a:t>
            </a:r>
            <a:r>
              <a:rPr lang="en-US" sz="4800" dirty="0">
                <a:solidFill>
                  <a:srgbClr val="0000FF"/>
                </a:solidFill>
              </a:rPr>
              <a:t> so </a:t>
            </a:r>
            <a:r>
              <a:rPr lang="en-US" sz="4800" dirty="0" err="1">
                <a:solidFill>
                  <a:srgbClr val="0000FF"/>
                </a:solidFill>
              </a:rPr>
              <a:t>sánh</a:t>
            </a:r>
            <a:endParaRPr lang="en-US" sz="48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ounded Rectangle 65"/>
              <p:cNvSpPr/>
              <p:nvPr/>
            </p:nvSpPr>
            <p:spPr>
              <a:xfrm>
                <a:off x="3091382" y="7223929"/>
                <a:ext cx="4757218" cy="117470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3284" tIns="81642" rIns="163284" bIns="81642" rtlCol="0" anchor="ctr"/>
              <a:lstStyle/>
              <a:p>
                <a:pPr algn="ctr"/>
                <a:r>
                  <a:rPr lang="en-US" sz="4800" dirty="0">
                    <a:solidFill>
                      <a:srgbClr val="0000FF"/>
                    </a:solidFill>
                  </a:rPr>
                  <a:t>D.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0000FF"/>
                        </a:solidFill>
                        <a:latin typeface="Cambria Math"/>
                      </a:rPr>
                      <m:t>2&lt;1+</m:t>
                    </m:r>
                    <m:rad>
                      <m:radPr>
                        <m:degHide m:val="on"/>
                        <m:ctrlP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endParaRPr lang="en-US" sz="4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6" name="Rounded 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382" y="7223929"/>
                <a:ext cx="4757218" cy="1174700"/>
              </a:xfrm>
              <a:prstGeom prst="roundRect">
                <a:avLst/>
              </a:prstGeom>
              <a:blipFill rotWithShape="1">
                <a:blip r:embed="rId17"/>
                <a:stretch>
                  <a:fillRect b="-14721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7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973202" y="4834004"/>
            <a:ext cx="1219200" cy="914400"/>
          </a:xfrm>
          <a:prstGeom prst="rect">
            <a:avLst/>
          </a:prstGeom>
        </p:spPr>
      </p:pic>
      <p:pic>
        <p:nvPicPr>
          <p:cNvPr id="68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954514" y="6517523"/>
            <a:ext cx="1219200" cy="914400"/>
          </a:xfrm>
          <a:prstGeom prst="rect">
            <a:avLst/>
          </a:prstGeom>
        </p:spPr>
      </p:pic>
      <p:pic>
        <p:nvPicPr>
          <p:cNvPr id="69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043504" y="7695915"/>
            <a:ext cx="1219200" cy="914400"/>
          </a:xfrm>
          <a:prstGeom prst="rect">
            <a:avLst/>
          </a:prstGeom>
        </p:spPr>
      </p:pic>
      <p:pic>
        <p:nvPicPr>
          <p:cNvPr id="7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001208" y="9143163"/>
            <a:ext cx="1219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7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12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5303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595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126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126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126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5303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5303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5303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5303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9" grpId="0"/>
      <p:bldP spid="49" grpId="0" animBg="1"/>
      <p:bldP spid="49" grpId="1" animBg="1"/>
      <p:bldP spid="55" grpId="0" animBg="1"/>
      <p:bldP spid="55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2" name="Group 12"/>
          <p:cNvGrpSpPr/>
          <p:nvPr/>
        </p:nvGrpSpPr>
        <p:grpSpPr>
          <a:xfrm>
            <a:off x="2426273" y="1804802"/>
            <a:ext cx="13435453" cy="6649927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9388" y="0"/>
                  </a:moveTo>
                  <a:lnTo>
                    <a:pt x="3509168" y="0"/>
                  </a:lnTo>
                  <a:cubicBezTo>
                    <a:pt x="3525398" y="0"/>
                    <a:pt x="3538556" y="13157"/>
                    <a:pt x="3538556" y="29388"/>
                  </a:cubicBezTo>
                  <a:lnTo>
                    <a:pt x="3538556" y="1722033"/>
                  </a:lnTo>
                  <a:cubicBezTo>
                    <a:pt x="3538556" y="1738264"/>
                    <a:pt x="3525398" y="1751421"/>
                    <a:pt x="3509168" y="1751421"/>
                  </a:cubicBezTo>
                  <a:lnTo>
                    <a:pt x="29388" y="1751421"/>
                  </a:lnTo>
                  <a:cubicBezTo>
                    <a:pt x="13157" y="1751421"/>
                    <a:pt x="0" y="1738264"/>
                    <a:pt x="0" y="1722033"/>
                  </a:cubicBezTo>
                  <a:lnTo>
                    <a:pt x="0" y="29388"/>
                  </a:lnTo>
                  <a:cubicBezTo>
                    <a:pt x="0" y="13157"/>
                    <a:pt x="13157" y="0"/>
                    <a:pt x="29388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538556" cy="1789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395661" y="2191581"/>
            <a:ext cx="9946362" cy="2426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</a:pPr>
            <a:r>
              <a:rPr lang="en-US" sz="6595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NỘI DUNG BÀI HỌC</a:t>
            </a:r>
          </a:p>
          <a:p>
            <a:pPr algn="ctr">
              <a:lnSpc>
                <a:spcPts val="9233"/>
              </a:lnSpc>
              <a:spcBef>
                <a:spcPct val="0"/>
              </a:spcBef>
            </a:pPr>
            <a:endParaRPr lang="en-US" sz="6595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094889" y="4092637"/>
            <a:ext cx="12547905" cy="4724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42"/>
              </a:lnSpc>
            </a:pPr>
            <a:r>
              <a:rPr lang="en-US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1.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Căn</a:t>
            </a:r>
            <a:r>
              <a:rPr lang="en-US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bậc</a:t>
            </a:r>
            <a:r>
              <a:rPr lang="en-US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hai</a:t>
            </a:r>
            <a:endParaRPr lang="en-US" sz="4387" b="1" dirty="0">
              <a:solidFill>
                <a:srgbClr val="2B0D7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142"/>
              </a:lnSpc>
            </a:pPr>
            <a:r>
              <a:rPr lang="en-US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2.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Tính</a:t>
            </a:r>
            <a:r>
              <a:rPr lang="en-US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căn</a:t>
            </a:r>
            <a:r>
              <a:rPr lang="en-US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bậc</a:t>
            </a:r>
            <a:r>
              <a:rPr lang="en-US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hai</a:t>
            </a:r>
            <a:r>
              <a:rPr lang="en-US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bằng</a:t>
            </a:r>
            <a:r>
              <a:rPr lang="en-US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máy</a:t>
            </a:r>
            <a:r>
              <a:rPr lang="en-US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tính</a:t>
            </a:r>
            <a:r>
              <a:rPr lang="en-US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cầm</a:t>
            </a:r>
            <a:r>
              <a:rPr lang="en-US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tay</a:t>
            </a:r>
            <a:endParaRPr lang="en-US" sz="4387" b="1" dirty="0">
              <a:solidFill>
                <a:srgbClr val="2B0D7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142"/>
              </a:lnSpc>
            </a:pPr>
            <a:r>
              <a:rPr lang="en-US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3.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Căn</a:t>
            </a:r>
            <a:r>
              <a:rPr lang="en-US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thức</a:t>
            </a:r>
            <a:r>
              <a:rPr lang="en-US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bậc</a:t>
            </a:r>
            <a:r>
              <a:rPr lang="en-US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hai</a:t>
            </a:r>
            <a:endParaRPr lang="en-US" sz="4387" b="1" dirty="0">
              <a:solidFill>
                <a:srgbClr val="2B0D7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142"/>
              </a:lnSpc>
            </a:pPr>
            <a:endParaRPr lang="en-US" sz="4387" b="1" dirty="0">
              <a:solidFill>
                <a:srgbClr val="2B0D7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142"/>
              </a:lnSpc>
            </a:pPr>
            <a:endParaRPr lang="en-US" sz="4387" b="1" dirty="0">
              <a:solidFill>
                <a:srgbClr val="2B0D7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142"/>
              </a:lnSpc>
              <a:spcBef>
                <a:spcPct val="0"/>
              </a:spcBef>
            </a:pPr>
            <a:endParaRPr lang="en-US" sz="4387" b="1" dirty="0">
              <a:solidFill>
                <a:srgbClr val="2B0D7D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"/>
            <a:ext cx="18288000" cy="10281980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2710" y="9401176"/>
            <a:ext cx="2770400" cy="88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60" y="337514"/>
            <a:ext cx="16242439" cy="56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2717135" y="2047930"/>
                <a:ext cx="12765688" cy="1667982"/>
              </a:xfrm>
              <a:prstGeom prst="rect">
                <a:avLst/>
              </a:prstGeom>
              <a:noFill/>
            </p:spPr>
            <p:txBody>
              <a:bodyPr wrap="square" lIns="163284" tIns="81642" rIns="163284" bIns="81642" rtlCol="0">
                <a:spAutoFit/>
              </a:bodyPr>
              <a:lstStyle/>
              <a:p>
                <a:pPr algn="ctr"/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 </a:t>
                </a:r>
                <a:r>
                  <a:rPr lang="en-US" sz="4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25</m:t>
                        </m:r>
                      </m:e>
                    </m:rad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4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en-US" sz="4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81</m:t>
                            </m:r>
                          </m:den>
                        </m:f>
                      </m:e>
                    </m:rad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16</m:t>
                        </m:r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e>
                    </m:rad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</a:t>
                </a: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7135" y="2047930"/>
                <a:ext cx="12765688" cy="16679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8" y="8392932"/>
            <a:ext cx="1572876" cy="131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650572" y="7764144"/>
            <a:ext cx="1514168" cy="562596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8" y="8644838"/>
            <a:ext cx="1277960" cy="95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40978" y="8627394"/>
            <a:ext cx="180488" cy="114492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43670" y="9455843"/>
            <a:ext cx="180488" cy="114492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37740" y="9066923"/>
            <a:ext cx="180488" cy="114492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798272" y="9104330"/>
            <a:ext cx="180488" cy="114492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363452" y="9062606"/>
            <a:ext cx="135588" cy="8616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63284" tIns="81642" rIns="163284" bIns="8164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3468762" y="7811279"/>
            <a:ext cx="4724400" cy="233329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r>
              <a:rPr lang="en-US" sz="43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939392" y="3279740"/>
            <a:ext cx="1219200" cy="9144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14194408" y="5595781"/>
            <a:ext cx="3657600" cy="11747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r>
              <a:rPr lang="en-US" sz="6400" dirty="0">
                <a:solidFill>
                  <a:srgbClr val="0000FF"/>
                </a:solidFill>
              </a:rPr>
              <a:t>D. 15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5168846" y="5572303"/>
            <a:ext cx="3657600" cy="11747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r>
              <a:rPr lang="en-US" sz="7100" dirty="0">
                <a:solidFill>
                  <a:srgbClr val="0000FF"/>
                </a:solidFill>
              </a:rPr>
              <a:t>B. 12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874878" y="5572303"/>
            <a:ext cx="3657600" cy="11747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r>
              <a:rPr lang="en-US" sz="7100" dirty="0">
                <a:solidFill>
                  <a:srgbClr val="0000FF"/>
                </a:solidFill>
              </a:rPr>
              <a:t>C. 14 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652470" y="5595779"/>
            <a:ext cx="3657600" cy="11747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r>
              <a:rPr lang="en-US" sz="6400" dirty="0">
                <a:solidFill>
                  <a:srgbClr val="0000FF"/>
                </a:solidFill>
              </a:rPr>
              <a:t>A. 13</a:t>
            </a:r>
          </a:p>
        </p:txBody>
      </p:sp>
      <p:pic>
        <p:nvPicPr>
          <p:cNvPr id="55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973202" y="4834004"/>
            <a:ext cx="1219200" cy="914400"/>
          </a:xfrm>
          <a:prstGeom prst="rect">
            <a:avLst/>
          </a:prstGeom>
        </p:spPr>
      </p:pic>
      <p:pic>
        <p:nvPicPr>
          <p:cNvPr id="56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954514" y="6517523"/>
            <a:ext cx="1219200" cy="914400"/>
          </a:xfrm>
          <a:prstGeom prst="rect">
            <a:avLst/>
          </a:prstGeom>
        </p:spPr>
      </p:pic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043504" y="7695915"/>
            <a:ext cx="1219200" cy="914400"/>
          </a:xfrm>
          <a:prstGeom prst="rect">
            <a:avLst/>
          </a:prstGeom>
        </p:spPr>
      </p:pic>
      <p:pic>
        <p:nvPicPr>
          <p:cNvPr id="58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001208" y="9143163"/>
            <a:ext cx="1219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6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5303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04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77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773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773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5303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5303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5303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5303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9" grpId="0"/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"/>
            <a:ext cx="18288000" cy="10281980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2710" y="9401176"/>
            <a:ext cx="2770400" cy="88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7514"/>
            <a:ext cx="17828309" cy="56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2677050" y="2443406"/>
                <a:ext cx="12933900" cy="911686"/>
              </a:xfrm>
              <a:prstGeom prst="rect">
                <a:avLst/>
              </a:prstGeom>
              <a:noFill/>
            </p:spPr>
            <p:txBody>
              <a:bodyPr wrap="square" lIns="163284" tIns="81642" rIns="163284" bIns="81642" rtlCol="0">
                <a:spAutoFit/>
              </a:bodyPr>
              <a:lstStyle/>
              <a:p>
                <a:pPr algn="ctr"/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x </a:t>
                </a:r>
                <a:r>
                  <a:rPr lang="en-US" sz="4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âm</a:t>
                </a:r>
                <a:r>
                  <a:rPr lang="vi-VN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vi-VN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𝑥</m:t>
                        </m:r>
                      </m:e>
                    </m:rad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−30=0</m:t>
                    </m:r>
                  </m:oMath>
                </a14:m>
                <a:endPara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7050" y="2443406"/>
                <a:ext cx="12933900" cy="911686"/>
              </a:xfrm>
              <a:prstGeom prst="rect">
                <a:avLst/>
              </a:prstGeom>
              <a:blipFill>
                <a:blip r:embed="rId11"/>
                <a:stretch>
                  <a:fillRect l="-1037" t="-10738" b="-3087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8" y="8392932"/>
            <a:ext cx="1572876" cy="131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650572" y="7764144"/>
            <a:ext cx="1514168" cy="562596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8" y="8644838"/>
            <a:ext cx="1277960" cy="95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40978" y="8627394"/>
            <a:ext cx="180488" cy="114492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43670" y="9455843"/>
            <a:ext cx="180488" cy="114492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37740" y="9066923"/>
            <a:ext cx="180488" cy="114492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798272" y="9104330"/>
            <a:ext cx="180488" cy="114492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363452" y="9062606"/>
            <a:ext cx="135588" cy="8616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63284" tIns="81642" rIns="163284" bIns="8164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3468762" y="7811279"/>
            <a:ext cx="4724400" cy="233329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r>
              <a:rPr lang="en-US" sz="43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939392" y="3279740"/>
            <a:ext cx="12192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ounded Rectangle 50"/>
              <p:cNvSpPr/>
              <p:nvPr/>
            </p:nvSpPr>
            <p:spPr>
              <a:xfrm>
                <a:off x="719370" y="5474077"/>
                <a:ext cx="3657600" cy="117470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3284" tIns="81642" rIns="163284" bIns="81642" rtlCol="0" anchor="ctr"/>
              <a:lstStyle/>
              <a:p>
                <a:pPr algn="ctr"/>
                <a:r>
                  <a:rPr lang="en-US" sz="4800" dirty="0">
                    <a:solidFill>
                      <a:srgbClr val="0000FF"/>
                    </a:solidFill>
                  </a:rPr>
                  <a:t>A.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0000FF"/>
                        </a:solidFill>
                        <a:latin typeface="Cambria Math"/>
                      </a:rPr>
                      <m:t>𝑥</m:t>
                    </m:r>
                    <m:r>
                      <a:rPr lang="en-US" sz="4800" b="0" i="1" smtClean="0">
                        <a:solidFill>
                          <a:srgbClr val="0000FF"/>
                        </a:solidFill>
                        <a:latin typeface="Cambria Math"/>
                      </a:rPr>
                      <m:t>=−15</m:t>
                    </m:r>
                  </m:oMath>
                </a14:m>
                <a:endParaRPr lang="en-US" sz="4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1" name="Rounded 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370" y="5474077"/>
                <a:ext cx="3657600" cy="1174700"/>
              </a:xfrm>
              <a:prstGeom prst="roundRect">
                <a:avLst/>
              </a:prstGeom>
              <a:blipFill rotWithShape="1">
                <a:blip r:embed="rId15"/>
                <a:stretch>
                  <a:fillRect r="-3477" b="-11675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ounded Rectangle 51"/>
              <p:cNvSpPr/>
              <p:nvPr/>
            </p:nvSpPr>
            <p:spPr>
              <a:xfrm>
                <a:off x="5291370" y="5512025"/>
                <a:ext cx="3657600" cy="117470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3284" tIns="81642" rIns="163284" bIns="81642" rtlCol="0" anchor="ctr"/>
              <a:lstStyle/>
              <a:p>
                <a:pPr algn="ctr"/>
                <a:r>
                  <a:rPr lang="en-US" sz="4800" dirty="0">
                    <a:solidFill>
                      <a:srgbClr val="0000FF"/>
                    </a:solidFill>
                  </a:rPr>
                  <a:t>B.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0000FF"/>
                        </a:solidFill>
                        <a:latin typeface="Cambria Math"/>
                      </a:rPr>
                      <m:t>𝑥</m:t>
                    </m:r>
                    <m:r>
                      <a:rPr lang="en-US" sz="4800" b="0" i="1" smtClean="0">
                        <a:solidFill>
                          <a:srgbClr val="0000FF"/>
                        </a:solidFill>
                        <a:latin typeface="Cambria Math"/>
                      </a:rPr>
                      <m:t>=25</m:t>
                    </m:r>
                  </m:oMath>
                </a14:m>
                <a:endParaRPr lang="en-US" sz="4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2" name="Rounded 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70" y="5512025"/>
                <a:ext cx="3657600" cy="1174700"/>
              </a:xfrm>
              <a:prstGeom prst="roundRect">
                <a:avLst/>
              </a:prstGeom>
              <a:blipFill rotWithShape="1">
                <a:blip r:embed="rId16"/>
                <a:stretch>
                  <a:fillRect b="-11675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ounded Rectangle 52"/>
              <p:cNvSpPr/>
              <p:nvPr/>
            </p:nvSpPr>
            <p:spPr>
              <a:xfrm>
                <a:off x="14097542" y="5511530"/>
                <a:ext cx="3657600" cy="117470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3284" tIns="81642" rIns="163284" bIns="81642" rtlCol="0" anchor="ctr"/>
              <a:lstStyle/>
              <a:p>
                <a:pPr algn="ctr"/>
                <a:r>
                  <a:rPr lang="en-US" sz="4800" dirty="0">
                    <a:solidFill>
                      <a:srgbClr val="0000FF"/>
                    </a:solidFill>
                  </a:rPr>
                  <a:t>D.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0000FF"/>
                        </a:solidFill>
                        <a:latin typeface="Cambria Math"/>
                      </a:rPr>
                      <m:t>𝑥</m:t>
                    </m:r>
                    <m:r>
                      <a:rPr lang="en-US" sz="4800" b="0" i="1" smtClean="0">
                        <a:solidFill>
                          <a:srgbClr val="0000FF"/>
                        </a:solidFill>
                        <a:latin typeface="Cambria Math"/>
                      </a:rPr>
                      <m:t>=15</m:t>
                    </m:r>
                  </m:oMath>
                </a14:m>
                <a:endParaRPr lang="en-US" sz="4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3" name="Rounded 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542" y="5511530"/>
                <a:ext cx="3657600" cy="1174700"/>
              </a:xfrm>
              <a:prstGeom prst="roundRect">
                <a:avLst/>
              </a:prstGeom>
              <a:blipFill rotWithShape="1">
                <a:blip r:embed="rId17"/>
                <a:stretch>
                  <a:fillRect b="-11675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ounded Rectangle 53"/>
              <p:cNvSpPr/>
              <p:nvPr/>
            </p:nvSpPr>
            <p:spPr>
              <a:xfrm>
                <a:off x="9861534" y="5540338"/>
                <a:ext cx="3657600" cy="117470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3284" tIns="81642" rIns="163284" bIns="81642" rtlCol="0" anchor="ctr"/>
              <a:lstStyle/>
              <a:p>
                <a:pPr algn="ctr"/>
                <a:r>
                  <a:rPr lang="en-US" sz="4800" dirty="0">
                    <a:solidFill>
                      <a:srgbClr val="0000FF"/>
                    </a:solidFill>
                  </a:rPr>
                  <a:t>C.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0000FF"/>
                        </a:solidFill>
                        <a:latin typeface="Cambria Math"/>
                      </a:rPr>
                      <m:t>𝑥</m:t>
                    </m:r>
                    <m:r>
                      <a:rPr lang="en-US" sz="4800" i="1">
                        <a:solidFill>
                          <a:srgbClr val="0000FF"/>
                        </a:solidFill>
                        <a:latin typeface="Cambria Math"/>
                      </a:rPr>
                      <m:t>=225</m:t>
                    </m:r>
                  </m:oMath>
                </a14:m>
                <a:endParaRPr lang="en-US" sz="4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4" name="Rounded 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1534" y="5540338"/>
                <a:ext cx="3657600" cy="1174700"/>
              </a:xfrm>
              <a:prstGeom prst="roundRect">
                <a:avLst/>
              </a:prstGeom>
              <a:blipFill rotWithShape="1">
                <a:blip r:embed="rId18"/>
                <a:stretch>
                  <a:fillRect r="-1325" b="-11675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087502" y="5048316"/>
            <a:ext cx="1219200" cy="914400"/>
          </a:xfrm>
          <a:prstGeom prst="rect">
            <a:avLst/>
          </a:prstGeom>
        </p:spPr>
      </p:pic>
      <p:pic>
        <p:nvPicPr>
          <p:cNvPr id="56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068814" y="6731835"/>
            <a:ext cx="1219200" cy="914400"/>
          </a:xfrm>
          <a:prstGeom prst="rect">
            <a:avLst/>
          </a:prstGeom>
        </p:spPr>
      </p:pic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157804" y="7910228"/>
            <a:ext cx="1219200" cy="914400"/>
          </a:xfrm>
          <a:prstGeom prst="rect">
            <a:avLst/>
          </a:prstGeom>
        </p:spPr>
      </p:pic>
      <p:pic>
        <p:nvPicPr>
          <p:cNvPr id="58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115508" y="9357476"/>
            <a:ext cx="1219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5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5303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04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773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77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12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5303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5303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5303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5303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9" grpId="0"/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520211" y="727541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7078075" y="4031788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7006245" y="6318654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549512" y="-1409700"/>
            <a:ext cx="16230971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8"/>
              <p:cNvSpPr txBox="1"/>
              <p:nvPr/>
            </p:nvSpPr>
            <p:spPr>
              <a:xfrm>
                <a:off x="2139695" y="1502775"/>
                <a:ext cx="14221414" cy="238905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:r>
                  <a:rPr lang="fr-FR" sz="3600" b="1" kern="0" dirty="0">
                    <a:solidFill>
                      <a:srgbClr val="D514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Bài 1 (SGK – tr.41) </a:t>
                </a:r>
                <a:r>
                  <a:rPr lang="vi-VN" sz="3600" kern="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Tìm các căn bậc hai của mỗi số sau:</a:t>
                </a:r>
                <a:endParaRPr lang="en-US" sz="3600" kern="0" dirty="0">
                  <a:solidFill>
                    <a:srgbClr val="000000"/>
                  </a:solidFill>
                  <a:cs typeface="Arial" panose="020B0604020202020204" pitchFamily="34" charset="0"/>
                  <a:sym typeface="Arial"/>
                </a:endParaRPr>
              </a:p>
              <a:p>
                <a:pPr algn="just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 b="0" i="0" kern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  </m:t>
                      </m:r>
                      <m:r>
                        <m:rPr>
                          <m:nor/>
                        </m:rPr>
                        <a:rPr lang="pt-BR" sz="36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a</m:t>
                      </m:r>
                      <m:r>
                        <m:rPr>
                          <m:nor/>
                        </m:rPr>
                        <a:rPr lang="pt-BR" sz="36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) </m:t>
                      </m:r>
                      <m:r>
                        <a:rPr lang="pt-BR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16</m:t>
                      </m:r>
                      <m:r>
                        <m:rPr>
                          <m:nor/>
                        </m:rPr>
                        <a:rPr lang="en-US" sz="36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;</m:t>
                      </m:r>
                      <m:r>
                        <m:rPr>
                          <m:nor/>
                        </m:rPr>
                        <a:rPr lang="pt-BR" sz="36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  </m:t>
                      </m:r>
                      <m:r>
                        <m:rPr>
                          <m:nor/>
                        </m:rPr>
                        <a:rPr lang="en-US" sz="36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                </m:t>
                      </m:r>
                      <m:r>
                        <m:rPr>
                          <m:nor/>
                        </m:rPr>
                        <a:rPr lang="pt-BR" sz="36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pt-BR" sz="36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b</m:t>
                      </m:r>
                      <m:r>
                        <m:rPr>
                          <m:nor/>
                        </m:rPr>
                        <a:rPr lang="pt-BR" sz="36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) </m:t>
                      </m:r>
                      <m:r>
                        <a:rPr lang="pt-BR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2 500</m:t>
                      </m:r>
                      <m:r>
                        <m:rPr>
                          <m:nor/>
                        </m:rPr>
                        <a:rPr lang="en-US" sz="36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;      </m:t>
                      </m:r>
                      <m:r>
                        <m:rPr>
                          <m:nor/>
                        </m:rPr>
                        <a:rPr lang="en-US" sz="36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                </m:t>
                      </m:r>
                      <m:r>
                        <m:rPr>
                          <m:nor/>
                        </m:rPr>
                        <a:rPr lang="pt-BR" sz="36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pt-BR" sz="36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lang="pt-BR" sz="36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) </m:t>
                      </m:r>
                      <m:f>
                        <m:fPr>
                          <m:ctrlPr>
                            <a:rPr lang="pt-BR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4</m:t>
                          </m:r>
                        </m:num>
                        <m:den>
                          <m: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81</m:t>
                          </m:r>
                        </m:den>
                      </m:f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;</m:t>
                      </m:r>
                      <m:r>
                        <m:rPr>
                          <m:nor/>
                        </m:rPr>
                        <a:rPr lang="pt-BR" sz="36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   </m:t>
                      </m:r>
                      <m:r>
                        <m:rPr>
                          <m:nor/>
                        </m:rPr>
                        <a:rPr lang="en-US" sz="36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              </m:t>
                      </m:r>
                      <m:r>
                        <m:rPr>
                          <m:nor/>
                        </m:rPr>
                        <a:rPr lang="pt-BR" sz="36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pt-BR" sz="36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d</m:t>
                      </m:r>
                      <m:r>
                        <m:rPr>
                          <m:nor/>
                        </m:rPr>
                        <a:rPr lang="pt-BR" sz="36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)</m:t>
                      </m:r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a:rPr lang="pt-BR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0,09</m:t>
                      </m:r>
                    </m:oMath>
                  </m:oMathPara>
                </a14:m>
                <a:endParaRPr lang="vi-VN" sz="36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8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695" y="1502775"/>
                <a:ext cx="14221414" cy="238905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9"/>
              <p:cNvSpPr txBox="1"/>
              <p:nvPr/>
            </p:nvSpPr>
            <p:spPr>
              <a:xfrm>
                <a:off x="2528011" y="5052015"/>
                <a:ext cx="14279589" cy="54912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=16</m:t>
                    </m:r>
                  </m:oMath>
                </a14:m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16</m:t>
                    </m:r>
                  </m:oMath>
                </a14:m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căn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−4.</m:t>
                    </m:r>
                  </m:oMath>
                </a14:m>
                <a:endParaRPr lang="en-US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Ta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50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=2 500</m:t>
                    </m:r>
                  </m:oMath>
                </a14:m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2 50</m:t>
                    </m:r>
                  </m:oMath>
                </a14:m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căn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50</m:t>
                    </m:r>
                  </m:oMath>
                </a14:m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−50.</m:t>
                    </m:r>
                  </m:oMath>
                </a14:m>
                <a:endParaRPr lang="vi-VN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ó 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3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fr-FR" sz="3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fr-F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81</m:t>
                          </m:r>
                        </m:den>
                      </m:f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fr-F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81</m:t>
                          </m:r>
                        </m:den>
                      </m:f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ă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 </m:t>
                      </m:r>
                      <m:f>
                        <m:f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fr-F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fr-FR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fr-F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3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</m:t>
                      </m:r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Ta </a:t>
                </a:r>
                <a:r>
                  <a:rPr lang="fr-FR" sz="3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0,3</m:t>
                        </m:r>
                      </m:e>
                      <m:sup>
                        <m:r>
                          <a:rPr lang="fr-FR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=0,09</m:t>
                    </m:r>
                  </m:oMath>
                </a14:m>
                <a:r>
                  <a:rPr lang="fr-FR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fr-FR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0,09</m:t>
                    </m:r>
                  </m:oMath>
                </a14:m>
                <a:r>
                  <a:rPr lang="fr-FR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fr-FR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căn</a:t>
                </a:r>
                <a:r>
                  <a:rPr lang="fr-FR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fr-FR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fr-FR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0,3 </m:t>
                    </m:r>
                  </m:oMath>
                </a14:m>
                <a:r>
                  <a:rPr lang="fr-FR" sz="3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−0,3.</m:t>
                    </m:r>
                  </m:oMath>
                </a14:m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endParaRPr lang="en-US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8011" y="5052015"/>
                <a:ext cx="14279589" cy="5491247"/>
              </a:xfrm>
              <a:prstGeom prst="rect">
                <a:avLst/>
              </a:prstGeom>
              <a:blipFill>
                <a:blip r:embed="rId9"/>
                <a:stretch>
                  <a:fillRect l="-175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0"/>
          <p:cNvSpPr txBox="1"/>
          <p:nvPr/>
        </p:nvSpPr>
        <p:spPr>
          <a:xfrm>
            <a:off x="8716645" y="4019909"/>
            <a:ext cx="951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lang="en-US" sz="42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444011" y="380414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7001875" y="3684661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6930045" y="5971527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583135" y="-1638300"/>
            <a:ext cx="16230971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63495" y="1155648"/>
            <a:ext cx="14221414" cy="74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fr-FR" sz="3600" b="1" kern="0" dirty="0" err="1">
                <a:solidFill>
                  <a:srgbClr val="D514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fr-FR" sz="3600" b="1" kern="0" dirty="0">
                <a:solidFill>
                  <a:srgbClr val="D514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2 (SGK – tr.41)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Tính</a:t>
            </a:r>
            <a:r>
              <a:rPr lang="vi-VN" sz="36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:</a:t>
            </a:r>
            <a:endParaRPr lang="en-US" sz="3600" kern="0" dirty="0">
              <a:solidFill>
                <a:srgbClr val="000000"/>
              </a:solidFill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9"/>
              <p:cNvSpPr txBox="1"/>
              <p:nvPr/>
            </p:nvSpPr>
            <p:spPr>
              <a:xfrm>
                <a:off x="2287068" y="3454892"/>
                <a:ext cx="11512683" cy="565975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R="30480" algn="just">
                  <a:lnSpc>
                    <a:spcPct val="2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100</m:t>
                        </m:r>
                      </m:e>
                    </m:rad>
                  </m:oMath>
                </a14:m>
                <a:endParaRPr lang="fr-FR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2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225</m:t>
                        </m:r>
                      </m:e>
                    </m:rad>
                  </m:oMath>
                </a14:m>
                <a:endParaRPr lang="fr-FR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2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2,25</m:t>
                        </m:r>
                      </m:e>
                    </m:rad>
                  </m:oMath>
                </a14:m>
                <a:endParaRPr lang="en-US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2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endParaRPr lang="en-US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068" y="3454892"/>
                <a:ext cx="11512683" cy="5659755"/>
              </a:xfrm>
              <a:prstGeom prst="rect">
                <a:avLst/>
              </a:prstGeom>
              <a:blipFill>
                <a:blip r:embed="rId8"/>
                <a:stretch>
                  <a:fillRect l="-211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0"/>
          <p:cNvSpPr txBox="1"/>
          <p:nvPr/>
        </p:nvSpPr>
        <p:spPr>
          <a:xfrm>
            <a:off x="8223041" y="2447873"/>
            <a:ext cx="951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lang="en-US" sz="42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1760151" y="8080000"/>
                <a:ext cx="2597283" cy="2039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fr-FR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16</m:t>
                              </m:r>
                            </m:num>
                            <m:den>
                              <m:r>
                                <a:rPr lang="fr-FR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225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endParaRPr lang="en-US" sz="3200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151" y="8080000"/>
                <a:ext cx="2597283" cy="203978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3764002" y="3690544"/>
                <a:ext cx="5410200" cy="12052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3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fr-FR" sz="3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  <m:r>
                        <a:rPr lang="fr-FR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fr-FR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𝟏𝟎</m:t>
                      </m:r>
                    </m:oMath>
                  </m:oMathPara>
                </a14:m>
                <a:endPara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endParaRPr lang="en-US" sz="3200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4002" y="3690544"/>
                <a:ext cx="5410200" cy="120520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4889901" y="5079567"/>
                <a:ext cx="3124200" cy="12052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3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𝟏𝟓</m:t>
                              </m:r>
                            </m:e>
                            <m:sup>
                              <m:r>
                                <a:rPr lang="fr-FR" sz="3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  <m:r>
                        <a:rPr lang="fr-FR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fr-FR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𝟏𝟓</m:t>
                      </m:r>
                    </m:oMath>
                  </m:oMathPara>
                </a14:m>
                <a:endPara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endParaRPr lang="en-US" sz="3200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9901" y="5079567"/>
                <a:ext cx="3124200" cy="120520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4507621" y="6605545"/>
                <a:ext cx="4114800" cy="1183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32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𝟏</m:t>
                                  </m:r>
                                  <m:r>
                                    <a:rPr lang="fr-FR" sz="32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fr-FR" sz="32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𝟓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3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  <m:r>
                        <a:rPr lang="fr-FR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fr-FR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𝟏</m:t>
                      </m:r>
                      <m:r>
                        <a:rPr lang="fr-FR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,</m:t>
                      </m:r>
                      <m:r>
                        <a:rPr lang="fr-FR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𝟓</m:t>
                      </m:r>
                    </m:oMath>
                  </m:oMathPara>
                </a14:m>
                <a:endPara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endParaRPr lang="en-US" sz="3200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7621" y="6605545"/>
                <a:ext cx="4114800" cy="11837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4507621" y="7886596"/>
                <a:ext cx="4267200" cy="2039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32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32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𝟒</m:t>
                                      </m:r>
                                    </m:num>
                                    <m:den>
                                      <m:r>
                                        <a:rPr lang="fr-FR" sz="32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𝟏𝟓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FR" sz="3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  <m:r>
                        <a:rPr lang="fr-FR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fr-FR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endParaRPr lang="en-US" sz="3200" dirty="0"/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7621" y="7886596"/>
                <a:ext cx="4267200" cy="203978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5" grpId="0"/>
      <p:bldP spid="16" grpId="0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520211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7078075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7006245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549512" y="-1606701"/>
            <a:ext cx="16230971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8"/>
              <p:cNvSpPr txBox="1"/>
              <p:nvPr/>
            </p:nvSpPr>
            <p:spPr>
              <a:xfrm>
                <a:off x="2139695" y="1521929"/>
                <a:ext cx="14221414" cy="157254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:r>
                  <a:rPr lang="fr-FR" sz="3600" b="1" kern="0" dirty="0">
                    <a:solidFill>
                      <a:srgbClr val="D514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Bài 3 (SGK – tr.41) </a:t>
                </a:r>
                <a:r>
                  <a:rPr lang="en-US" sz="3600" kern="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Biết</a:t>
                </a:r>
                <a:r>
                  <a:rPr lang="en-US" sz="36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rằng</a:t>
                </a:r>
                <a:r>
                  <a:rPr lang="en-US" sz="36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25</m:t>
                        </m:r>
                      </m:e>
                      <m:sup>
                        <m: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=625</m:t>
                    </m:r>
                  </m:oMath>
                </a14:m>
                <a:r>
                  <a:rPr lang="en-US" sz="36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:r>
                  <a:rPr lang="en-US" sz="3600" kern="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tìm</a:t>
                </a:r>
                <a:r>
                  <a:rPr lang="en-US" sz="36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các</a:t>
                </a:r>
                <a:r>
                  <a:rPr lang="en-US" sz="36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căn</a:t>
                </a:r>
                <a:r>
                  <a:rPr lang="en-US" sz="36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bậc</a:t>
                </a:r>
                <a:r>
                  <a:rPr lang="en-US" sz="36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hai</a:t>
                </a:r>
                <a:r>
                  <a:rPr lang="en-US" sz="36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6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các</a:t>
                </a:r>
                <a:r>
                  <a:rPr lang="en-US" sz="36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6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625</m:t>
                    </m:r>
                  </m:oMath>
                </a14:m>
                <a:r>
                  <a:rPr lang="en-US" sz="36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và</a:t>
                </a:r>
                <a:r>
                  <a:rPr lang="en-US" sz="36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0,0625.</m:t>
                    </m:r>
                  </m:oMath>
                </a14:m>
                <a:endParaRPr lang="en-US" sz="3600" kern="0" dirty="0">
                  <a:solidFill>
                    <a:srgbClr val="000000"/>
                  </a:solidFill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8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695" y="1521929"/>
                <a:ext cx="14221414" cy="1572546"/>
              </a:xfrm>
              <a:prstGeom prst="rect">
                <a:avLst/>
              </a:prstGeom>
              <a:blipFill>
                <a:blip r:embed="rId8"/>
                <a:stretch>
                  <a:fillRect l="-1929" r="-1929" b="-1550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9"/>
              <p:cNvSpPr txBox="1"/>
              <p:nvPr/>
            </p:nvSpPr>
            <p:spPr>
              <a:xfrm>
                <a:off x="2139695" y="4927345"/>
                <a:ext cx="14337763" cy="169373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25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=625</m:t>
                    </m:r>
                    <m:r>
                      <a:rPr lang="vi-VN" sz="3200" b="0" i="1" smtClean="0">
                        <a:latin typeface="Cambria Math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625</m:t>
                    </m:r>
                  </m:oMath>
                </a14:m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căn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25</m:t>
                    </m:r>
                  </m:oMath>
                </a14:m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−25</m:t>
                    </m:r>
                  </m:oMath>
                </a14:m>
                <a:endParaRPr lang="en-US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0,25</m:t>
                            </m:r>
                          </m:e>
                        </m:d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=0,0625 </m:t>
                    </m:r>
                  </m:oMath>
                </a14:m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0,0625</m:t>
                    </m:r>
                  </m:oMath>
                </a14:m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căn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0,25</m:t>
                    </m:r>
                  </m:oMath>
                </a14:m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−0,25.</m:t>
                    </m:r>
                  </m:oMath>
                </a14:m>
                <a:endParaRPr lang="en-US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695" y="4927345"/>
                <a:ext cx="14337763" cy="1693733"/>
              </a:xfrm>
              <a:prstGeom prst="rect">
                <a:avLst/>
              </a:prstGeom>
              <a:blipFill>
                <a:blip r:embed="rId9"/>
                <a:stretch>
                  <a:fillRect l="-1701" b="-1366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0"/>
          <p:cNvSpPr txBox="1"/>
          <p:nvPr/>
        </p:nvSpPr>
        <p:spPr>
          <a:xfrm>
            <a:off x="8664997" y="3639966"/>
            <a:ext cx="951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lang="en-US" sz="42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596411" y="308649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7154275" y="3612896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7082445" y="5899762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625712" y="-1828592"/>
            <a:ext cx="16230971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215895" y="1083883"/>
            <a:ext cx="14221414" cy="1572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fr-FR" sz="3600" b="1" kern="0" dirty="0" err="1">
                <a:solidFill>
                  <a:srgbClr val="D514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fr-FR" sz="3600" b="1" kern="0" dirty="0">
                <a:solidFill>
                  <a:srgbClr val="D514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4 (SGK – tr.41) </a:t>
            </a:r>
            <a:r>
              <a:rPr lang="vi-VN" sz="36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Sử dụng máy tính cầm tay, tính (kết quả làm tròn đến chữ số thập phân thứ tư):</a:t>
            </a:r>
            <a:endParaRPr lang="en-US" sz="3600" kern="0" dirty="0">
              <a:solidFill>
                <a:srgbClr val="000000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099546" y="5509832"/>
            <a:ext cx="11871946" cy="502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60"/>
              </a:lnSpc>
              <a:spcBef>
                <a:spcPct val="0"/>
              </a:spcBef>
            </a:pPr>
            <a:endParaRPr lang="en-US" sz="3042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452490" y="2909413"/>
            <a:ext cx="951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lang="en-US" sz="42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24727" y="3459144"/>
            <a:ext cx="11655525" cy="5818013"/>
            <a:chOff x="1044742" y="2467367"/>
            <a:chExt cx="9356681" cy="74104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1044742" y="2467367"/>
                  <a:ext cx="9144000" cy="6105133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marR="30480" algn="just">
                    <a:lnSpc>
                      <a:spcPct val="30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fr-FR" sz="39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fr-FR" sz="3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54</m:t>
                          </m:r>
                        </m:e>
                      </m:rad>
                    </m:oMath>
                  </a14:m>
                  <a:endParaRPr lang="fr-FR" sz="39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marR="30480" algn="just">
                    <a:lnSpc>
                      <a:spcPct val="30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fr-FR" sz="39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b)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fr-FR" sz="3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24,68</m:t>
                          </m:r>
                        </m:e>
                      </m:rad>
                    </m:oMath>
                  </a14:m>
                  <a:endParaRPr lang="en-US" sz="39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endParaRPr>
                </a:p>
                <a:p>
                  <a:pPr marR="30480" algn="just">
                    <a:lnSpc>
                      <a:spcPct val="30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fr-FR" sz="39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c)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fr-FR" sz="3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e>
                      </m:rad>
                      <m:r>
                        <a:rPr lang="fr-FR" sz="3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3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fr-FR" sz="3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6</m:t>
                          </m:r>
                        </m:e>
                      </m:rad>
                      <m:r>
                        <a:rPr lang="fr-FR" sz="3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3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fr-FR" sz="3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7</m:t>
                          </m:r>
                        </m:e>
                      </m:rad>
                    </m:oMath>
                  </a14:m>
                  <a:endParaRPr lang="en-US" sz="39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742" y="2467367"/>
                  <a:ext cx="9144000" cy="6105133"/>
                </a:xfrm>
                <a:prstGeom prst="rect">
                  <a:avLst/>
                </a:prstGeom>
                <a:blipFill>
                  <a:blip r:embed="rId8"/>
                  <a:stretch>
                    <a:fillRect l="-22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3381208" y="3779334"/>
                  <a:ext cx="5943037" cy="73096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R="30480" lvl="0" algn="just">
                    <a:spcBef>
                      <a:spcPts val="300"/>
                    </a:spcBef>
                    <a:spcAft>
                      <a:spcPts val="3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39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fr-FR" sz="39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  <m:r>
                          <a:rPr lang="fr-FR" sz="39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,</m:t>
                        </m:r>
                        <m:r>
                          <a:rPr lang="fr-FR" sz="39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𝟑𝟒𝟖𝟒𝟔𝟗</m:t>
                        </m:r>
                        <m:r>
                          <a:rPr lang="fr-FR" sz="39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…≈</m:t>
                        </m:r>
                        <m:r>
                          <a:rPr lang="fr-FR" sz="39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  <m:r>
                          <a:rPr lang="fr-FR" sz="39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,</m:t>
                        </m:r>
                        <m:r>
                          <a:rPr lang="fr-FR" sz="39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𝟑𝟒𝟖𝟓</m:t>
                        </m:r>
                      </m:oMath>
                    </m:oMathPara>
                  </a14:m>
                  <a:endParaRPr lang="en-US" sz="39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1208" y="3779334"/>
                  <a:ext cx="5943037" cy="730969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t="-18085" b="-62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3762989" y="6235983"/>
                  <a:ext cx="5943037" cy="73096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R="30480" lvl="0" algn="just">
                    <a:spcBef>
                      <a:spcPts val="300"/>
                    </a:spcBef>
                    <a:spcAft>
                      <a:spcPts val="3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39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fr-FR" sz="39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</m:t>
                        </m:r>
                        <m:r>
                          <a:rPr lang="fr-FR" sz="39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,</m:t>
                        </m:r>
                        <m:r>
                          <a:rPr lang="fr-FR" sz="39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𝟗𝟔𝟕𝟖𝟗𝟔</m:t>
                        </m:r>
                        <m:r>
                          <a:rPr lang="fr-FR" sz="39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…≈</m:t>
                        </m:r>
                        <m:r>
                          <a:rPr lang="fr-FR" sz="39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</m:t>
                        </m:r>
                        <m:r>
                          <a:rPr lang="fr-FR" sz="39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,</m:t>
                        </m:r>
                        <m:r>
                          <a:rPr lang="fr-FR" sz="39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𝟗𝟔𝟕𝟗</m:t>
                        </m:r>
                      </m:oMath>
                    </m:oMathPara>
                  </a14:m>
                  <a:endParaRPr lang="en-US" sz="39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2989" y="6235983"/>
                  <a:ext cx="5943037" cy="730969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t="-18085" b="-62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4458386" y="9146896"/>
                  <a:ext cx="5943037" cy="73096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R="30480" lvl="0" algn="just">
                    <a:spcBef>
                      <a:spcPts val="300"/>
                    </a:spcBef>
                    <a:spcAft>
                      <a:spcPts val="3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39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fr-FR" sz="39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  <m:r>
                          <a:rPr lang="fr-FR" sz="39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,</m:t>
                        </m:r>
                        <m:r>
                          <a:rPr lang="fr-FR" sz="39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𝟑𝟑𝟏𝟑𝟎𝟗</m:t>
                        </m:r>
                        <m:r>
                          <a:rPr lang="fr-FR" sz="39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…≈</m:t>
                        </m:r>
                        <m:r>
                          <a:rPr lang="fr-FR" sz="39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  <m:r>
                          <a:rPr lang="fr-FR" sz="39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,</m:t>
                        </m:r>
                        <m:r>
                          <a:rPr lang="fr-FR" sz="39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𝟑𝟑𝟏𝟑</m:t>
                        </m:r>
                      </m:oMath>
                    </m:oMathPara>
                  </a14:m>
                  <a:endParaRPr lang="en-US" sz="39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8386" y="9146896"/>
                  <a:ext cx="5943037" cy="730969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t="-18085" b="-62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270056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6827920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6756090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533400" y="-1404281"/>
            <a:ext cx="16230971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354797" y="1521929"/>
            <a:ext cx="14221414" cy="728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fr-FR" sz="3600" b="1" kern="0" dirty="0" err="1">
                <a:solidFill>
                  <a:srgbClr val="D514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fr-FR" sz="3600" b="1" kern="0" dirty="0">
                <a:solidFill>
                  <a:srgbClr val="D514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5 (SGK – tr.41) </a:t>
            </a:r>
            <a:r>
              <a:rPr lang="vi-VN" sz="36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Tính giá trị của các biểu thức: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63396" y="2948362"/>
            <a:ext cx="951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lang="en-US" sz="42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467656" y="3961425"/>
            <a:ext cx="12643298" cy="4977670"/>
            <a:chOff x="2209800" y="2544038"/>
            <a:chExt cx="13557698" cy="55712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2209800" y="2544038"/>
                  <a:ext cx="6223499" cy="11871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42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fr-FR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5,25</m:t>
                                  </m:r>
                                </m:e>
                              </m:rad>
                            </m:e>
                          </m:d>
                        </m:e>
                        <m:sup>
                          <m:r>
                            <a:rPr lang="fr-FR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fr-FR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1,75</m:t>
                                  </m:r>
                                </m:e>
                              </m:rad>
                            </m:e>
                          </m:d>
                        </m:e>
                        <m:sup>
                          <m:r>
                            <a:rPr lang="fr-FR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4200" dirty="0"/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9800" y="2544038"/>
                  <a:ext cx="6223499" cy="1187184"/>
                </a:xfrm>
                <a:prstGeom prst="rect">
                  <a:avLst/>
                </a:prstGeom>
                <a:blipFill>
                  <a:blip r:embed="rId8"/>
                  <a:stretch>
                    <a:fillRect l="-3824" b="-87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11130523" y="2648137"/>
                  <a:ext cx="4636975" cy="9789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42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fr-FR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102</m:t>
                                  </m:r>
                                </m:e>
                              </m:rad>
                            </m:e>
                          </m:d>
                        </m:e>
                        <m:sup>
                          <m:r>
                            <a:rPr lang="fr-FR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98</m:t>
                              </m:r>
                            </m:e>
                            <m:sup>
                              <m:r>
                                <a:rPr lang="fr-FR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a14:m>
                  <a:endParaRPr lang="en-US" sz="4200" dirty="0"/>
                </a:p>
              </p:txBody>
            </p:sp>
          </mc:Choice>
          <mc:Fallback xmlns="">
            <p:sp>
              <p:nvSpPr>
                <p:cNvPr id="51" name="Rectangle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30523" y="2648137"/>
                  <a:ext cx="4636975" cy="978986"/>
                </a:xfrm>
                <a:prstGeom prst="rect">
                  <a:avLst/>
                </a:prstGeom>
                <a:blipFill>
                  <a:blip r:embed="rId9"/>
                  <a:stretch>
                    <a:fillRect l="-5125" b="-223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2209800" y="4068038"/>
                  <a:ext cx="3860159" cy="404726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R="30480" lvl="0" algn="just">
                    <a:lnSpc>
                      <a:spcPct val="30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fr-FR" sz="4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fr-FR" sz="4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  <m:r>
                          <a:rPr lang="fr-FR" sz="4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,</m:t>
                        </m:r>
                        <m:r>
                          <a:rPr lang="fr-FR" sz="4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𝟐𝟓</m:t>
                        </m:r>
                        <m:r>
                          <a:rPr lang="fr-FR" sz="4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</m:t>
                        </m:r>
                        <m:r>
                          <a:rPr lang="fr-FR" sz="4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  <m:r>
                          <a:rPr lang="fr-FR" sz="4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,</m:t>
                        </m:r>
                        <m:r>
                          <a:rPr lang="fr-FR" sz="4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𝟕𝟓</m:t>
                        </m:r>
                      </m:oMath>
                    </m:oMathPara>
                  </a14:m>
                  <a:endParaRPr lang="en-US" sz="4200" b="1" i="1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libri" panose="020F0502020204030204" pitchFamily="34" charset="0"/>
                  </a:endParaRPr>
                </a:p>
                <a:p>
                  <a:pPr marR="30480" lvl="0" algn="just">
                    <a:lnSpc>
                      <a:spcPct val="30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fr-FR" sz="4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fr-FR" sz="4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oMath>
                    </m:oMathPara>
                  </a14:m>
                  <a:endParaRPr lang="en-US" sz="42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2" name="Rectangle 5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9800" y="4068038"/>
                  <a:ext cx="3860159" cy="404726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11188395" y="4068038"/>
                  <a:ext cx="3137205" cy="404726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R="30480" lvl="0" algn="just">
                    <a:lnSpc>
                      <a:spcPct val="30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fr-FR" sz="4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fr-FR" sz="4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𝟏𝟎𝟐</m:t>
                        </m:r>
                        <m:r>
                          <a:rPr lang="fr-FR" sz="4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fr-FR" sz="4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𝟗𝟖</m:t>
                        </m:r>
                      </m:oMath>
                    </m:oMathPara>
                  </a14:m>
                  <a:endParaRPr lang="en-US" sz="4200" b="1" i="1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libri" panose="020F0502020204030204" pitchFamily="34" charset="0"/>
                  </a:endParaRPr>
                </a:p>
                <a:p>
                  <a:pPr marR="30480" lvl="0" algn="just">
                    <a:lnSpc>
                      <a:spcPct val="30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fr-FR" sz="4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fr-FR" sz="4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</m:t>
                        </m:r>
                      </m:oMath>
                    </m:oMathPara>
                  </a14:m>
                  <a:endParaRPr lang="en-US" sz="42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3" name="Rectangle 5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8395" y="4068038"/>
                  <a:ext cx="3137205" cy="404726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656499" y="498941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7214363" y="3803188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7142533" y="6090054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685800" y="-1638300"/>
            <a:ext cx="16230971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8"/>
              <p:cNvSpPr txBox="1"/>
              <p:nvPr/>
            </p:nvSpPr>
            <p:spPr>
              <a:xfrm>
                <a:off x="2695357" y="202638"/>
                <a:ext cx="14221414" cy="171303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fr-FR" sz="3600" b="1" kern="0" dirty="0">
                    <a:solidFill>
                      <a:srgbClr val="D514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Bài 6 (SGK – tr.41) </a:t>
                </a:r>
                <a:r>
                  <a:rPr lang="vi-VN" sz="3600" kern="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Tìm </a:t>
                </a:r>
                <a14:m>
                  <m:oMath xmlns:m="http://schemas.openxmlformats.org/officeDocument/2006/math"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</m:oMath>
                </a14:m>
                <a:r>
                  <a:rPr lang="vi-VN" sz="3600" kern="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, biết:</a:t>
                </a:r>
                <a:endParaRPr lang="en-US" sz="3600" kern="0" dirty="0">
                  <a:solidFill>
                    <a:srgbClr val="000000"/>
                  </a:solidFill>
                  <a:cs typeface="Arial" panose="020B0604020202020204" pitchFamily="34" charset="0"/>
                  <a:sym typeface="Arial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</a:pPr>
                <a:r>
                  <a:rPr lang="pt-BR" sz="36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fr-FR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fr-FR" sz="36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=121</m:t>
                    </m:r>
                  </m:oMath>
                </a14:m>
                <a:r>
                  <a:rPr lang="pt-BR" sz="36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;				b) </a:t>
                </a:r>
                <a14:m>
                  <m:oMath xmlns:m="http://schemas.openxmlformats.org/officeDocument/2006/math">
                    <m:r>
                      <a:rPr lang="fr-FR" sz="36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</m:t>
                    </m:r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fr-FR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fr-FR" sz="36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=9</m:t>
                    </m:r>
                  </m:oMath>
                </a14:m>
                <a:r>
                  <a:rPr lang="pt-BR" sz="36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;				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fr-FR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fr-FR" sz="36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=10</m:t>
                    </m:r>
                  </m:oMath>
                </a14:m>
                <a:r>
                  <a:rPr lang="pt-BR" sz="36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  <a:endParaRPr lang="vi-VN" sz="36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8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357" y="202638"/>
                <a:ext cx="14221414" cy="1713033"/>
              </a:xfrm>
              <a:prstGeom prst="rect">
                <a:avLst/>
              </a:prstGeom>
              <a:blipFill>
                <a:blip r:embed="rId8"/>
                <a:stretch>
                  <a:fillRect l="-1929" b="-1530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0"/>
          <p:cNvSpPr txBox="1"/>
          <p:nvPr/>
        </p:nvSpPr>
        <p:spPr>
          <a:xfrm>
            <a:off x="8801284" y="2212454"/>
            <a:ext cx="951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lang="en-US" sz="42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427846" y="3079905"/>
            <a:ext cx="12649200" cy="5851333"/>
            <a:chOff x="2667000" y="3348789"/>
            <a:chExt cx="14478000" cy="92707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2667000" y="3390900"/>
                  <a:ext cx="9144000" cy="3193951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marR="3048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fr-FR" sz="38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=121</m:t>
                      </m:r>
                    </m:oMath>
                  </a14:m>
                  <a:endPara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  <a:p>
                  <a:pPr marR="3048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fr-FR" sz="3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</a:t>
                  </a:r>
                  <a14:m>
                    <m:oMath xmlns:m="http://schemas.openxmlformats.org/officeDocument/2006/math"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=±</m:t>
                      </m:r>
                      <m:rad>
                        <m:radPr>
                          <m:degHide m:val="on"/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121</m:t>
                          </m:r>
                        </m:e>
                      </m:rad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=±11</m:t>
                      </m:r>
                    </m:oMath>
                  </a14:m>
                  <a:endPara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  <a:p>
                  <a:pPr marR="3048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fr-FR" sz="38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Vậy</a:t>
                  </a:r>
                  <a:r>
                    <a:rPr lang="fr-FR" sz="3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=11</m:t>
                      </m:r>
                    </m:oMath>
                  </a14:m>
                  <a:r>
                    <a:rPr lang="fr-FR" sz="3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, </a:t>
                  </a:r>
                  <a14:m>
                    <m:oMath xmlns:m="http://schemas.openxmlformats.org/officeDocument/2006/math"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=−11</m:t>
                      </m:r>
                    </m:oMath>
                  </a14:m>
                  <a:endPara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7000" y="3390900"/>
                  <a:ext cx="9144000" cy="3193951"/>
                </a:xfrm>
                <a:prstGeom prst="rect">
                  <a:avLst/>
                </a:prstGeom>
                <a:blipFill>
                  <a:blip r:embed="rId9"/>
                  <a:stretch>
                    <a:fillRect l="-2200" b="-11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11963400" y="3348789"/>
                  <a:ext cx="5181600" cy="69608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R="30480" lvl="0"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fr-FR" sz="38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4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=9</m:t>
                      </m:r>
                    </m:oMath>
                  </a14:m>
                  <a:endPara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  <a:p>
                  <a:pPr marR="30480"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fr-FR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9</m:t>
                            </m:r>
                          </m:num>
                          <m:den>
                            <m:r>
                              <a:rPr lang="fr-FR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  <a:p>
                  <a:pPr marR="30480"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         </m:t>
                        </m:r>
                        <m:r>
                          <a:rPr lang="fr-FR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  <m:r>
                          <a:rPr lang="fr-FR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=±</m:t>
                        </m:r>
                        <m:rad>
                          <m:radPr>
                            <m:degHide m:val="on"/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fr-FR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9</m:t>
                                </m:r>
                              </m:num>
                              <m:den>
                                <m:r>
                                  <a:rPr lang="fr-FR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rad>
                        <m:r>
                          <a:rPr lang="fr-FR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=±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fr-FR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  <a:p>
                  <a:pPr marR="30480"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ậ</m:t>
                        </m:r>
                        <m:r>
                          <m:rPr>
                            <m:nor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  <m:r>
                          <a:rPr lang="fr-FR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fr-FR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fr-FR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fr-FR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  <m:r>
                          <a:rPr lang="fr-FR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=−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fr-FR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63400" y="3348789"/>
                  <a:ext cx="5181600" cy="6960880"/>
                </a:xfrm>
                <a:prstGeom prst="rect">
                  <a:avLst/>
                </a:prstGeom>
                <a:blipFill>
                  <a:blip r:embed="rId10"/>
                  <a:stretch>
                    <a:fillRect l="-38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2667000" y="6861886"/>
                  <a:ext cx="9144000" cy="5757605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marR="30480"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vi-VN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marR="30480"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fr-FR" sz="38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=10</m:t>
                      </m:r>
                    </m:oMath>
                  </a14:m>
                  <a:endPara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  <a:p>
                  <a:pPr marR="30480"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fr-FR" sz="38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</a:t>
                  </a:r>
                  <a14:m>
                    <m:oMath xmlns:m="http://schemas.openxmlformats.org/officeDocument/2006/math"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=±</m:t>
                      </m:r>
                      <m:rad>
                        <m:radPr>
                          <m:degHide m:val="on"/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10</m:t>
                          </m:r>
                        </m:e>
                      </m:rad>
                    </m:oMath>
                  </a14:m>
                  <a:endPara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  <a:p>
                  <a:pPr marR="30480"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fr-FR" sz="38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Vậy</a:t>
                  </a:r>
                  <a:r>
                    <a:rPr lang="fr-FR" sz="38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10</m:t>
                          </m:r>
                        </m:e>
                      </m:rad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, </m:t>
                      </m:r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10</m:t>
                          </m:r>
                        </m:e>
                      </m:rad>
                    </m:oMath>
                  </a14:m>
                  <a:r>
                    <a:rPr lang="fr-FR" sz="38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  <a:endPara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7000" y="6861886"/>
                  <a:ext cx="9144000" cy="5757605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l="-2441" b="-18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2" name="Group 12"/>
          <p:cNvGrpSpPr/>
          <p:nvPr/>
        </p:nvGrpSpPr>
        <p:grpSpPr>
          <a:xfrm>
            <a:off x="1983046" y="2067071"/>
            <a:ext cx="13435453" cy="6649927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9388" y="0"/>
                  </a:moveTo>
                  <a:lnTo>
                    <a:pt x="3509168" y="0"/>
                  </a:lnTo>
                  <a:cubicBezTo>
                    <a:pt x="3525398" y="0"/>
                    <a:pt x="3538556" y="13157"/>
                    <a:pt x="3538556" y="29388"/>
                  </a:cubicBezTo>
                  <a:lnTo>
                    <a:pt x="3538556" y="1722033"/>
                  </a:lnTo>
                  <a:cubicBezTo>
                    <a:pt x="3538556" y="1738264"/>
                    <a:pt x="3525398" y="1751421"/>
                    <a:pt x="3509168" y="1751421"/>
                  </a:cubicBezTo>
                  <a:lnTo>
                    <a:pt x="29388" y="1751421"/>
                  </a:lnTo>
                  <a:cubicBezTo>
                    <a:pt x="13157" y="1751421"/>
                    <a:pt x="0" y="1738264"/>
                    <a:pt x="0" y="1722033"/>
                  </a:cubicBezTo>
                  <a:lnTo>
                    <a:pt x="0" y="29388"/>
                  </a:lnTo>
                  <a:cubicBezTo>
                    <a:pt x="0" y="13157"/>
                    <a:pt x="13157" y="0"/>
                    <a:pt x="29388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538556" cy="1789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155023" y="4495233"/>
            <a:ext cx="11795518" cy="271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73"/>
              </a:lnSpc>
            </a:pPr>
            <a:r>
              <a:rPr lang="en-US" sz="7409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VẬN DỤNG</a:t>
            </a:r>
          </a:p>
          <a:p>
            <a:pPr algn="ctr">
              <a:lnSpc>
                <a:spcPts val="10373"/>
              </a:lnSpc>
              <a:spcBef>
                <a:spcPct val="0"/>
              </a:spcBef>
            </a:pPr>
            <a:endParaRPr lang="en-US" sz="7409" b="1" dirty="0">
              <a:solidFill>
                <a:srgbClr val="2B0D7D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596411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7154275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7082445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625712" y="-1390546"/>
            <a:ext cx="16230971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215894" y="1521929"/>
            <a:ext cx="14640787" cy="72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endParaRPr lang="vi-VN" sz="36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9"/>
              <p:cNvSpPr txBox="1"/>
              <p:nvPr/>
            </p:nvSpPr>
            <p:spPr>
              <a:xfrm>
                <a:off x="1715325" y="3746557"/>
                <a:ext cx="14896286" cy="494776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600"/>
                  </a:spcBef>
                  <a:spcAft>
                    <a:spcPts val="1600"/>
                  </a:spcAft>
                </a:pPr>
                <a:r>
                  <a:rPr lang="fr-FR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fr-FR" sz="2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Thay</a:t>
                </a:r>
                <a:r>
                  <a:rPr lang="fr-FR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=16;</m:t>
                    </m:r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</m:oMath>
                </a14:m>
                <a:r>
                  <a:rPr lang="fr-FR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vào</a:t>
                </a:r>
                <a:r>
                  <a:rPr lang="fr-FR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fr-FR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fr-FR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2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rad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rad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16</m:t>
                        </m:r>
                      </m:e>
                    </m:rad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e>
                    </m:rad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=4+3=7</m:t>
                    </m:r>
                  </m:oMath>
                </a14:m>
                <a:endPara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600"/>
                  </a:spcBef>
                  <a:spcAft>
                    <a:spcPts val="1600"/>
                  </a:spcAft>
                </a:pPr>
                <a:r>
                  <a:rPr lang="fr-FR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fr-FR" sz="2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Thay</a:t>
                </a:r>
                <a:r>
                  <a:rPr lang="fr-FR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=16;</m:t>
                    </m:r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</m:oMath>
                </a14:m>
                <a:r>
                  <a:rPr lang="fr-FR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vào</a:t>
                </a:r>
                <a:r>
                  <a:rPr lang="fr-FR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fr-FR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fr-FR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2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rad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16+9</m:t>
                        </m:r>
                      </m:e>
                    </m:rad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</m:e>
                    </m:rad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endPara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600"/>
                  </a:spcBef>
                  <a:spcAft>
                    <a:spcPts val="1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Thay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=16;</m:t>
                      </m:r>
                      <m:r>
                        <a:rPr lang="fr-F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fr-F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o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bi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ể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ó :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</m:e>
                      </m:rad>
                      <m:r>
                        <a:rPr lang="fr-F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16.9</m:t>
                          </m:r>
                        </m:e>
                      </m:rad>
                      <m:r>
                        <a:rPr lang="fr-F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4.3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fr-F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.4.3=6</m:t>
                      </m:r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600"/>
                  </a:spcBef>
                  <a:spcAft>
                    <a:spcPts val="1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Thay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=16;</m:t>
                      </m:r>
                      <m:r>
                        <a:rPr lang="fr-F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fr-F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o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bi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ể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ó :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fr-F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rad>
                      <m:r>
                        <a:rPr lang="fr-F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fr-F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.16.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e>
                      </m:rad>
                      <m:r>
                        <a:rPr lang="fr-F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fr-F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fr-F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fr-FR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fr-F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fr-F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fr-F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.3=8</m:t>
                      </m:r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325" y="3746557"/>
                <a:ext cx="14896286" cy="4947765"/>
              </a:xfrm>
              <a:prstGeom prst="rect">
                <a:avLst/>
              </a:prstGeom>
              <a:blipFill>
                <a:blip r:embed="rId8"/>
                <a:stretch>
                  <a:fillRect l="-143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0"/>
          <p:cNvSpPr txBox="1"/>
          <p:nvPr/>
        </p:nvSpPr>
        <p:spPr>
          <a:xfrm>
            <a:off x="8741197" y="2948362"/>
            <a:ext cx="951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lang="en-US" sz="42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141151" y="342900"/>
            <a:ext cx="14715530" cy="2471254"/>
            <a:chOff x="1219200" y="175246"/>
            <a:chExt cx="15653084" cy="2057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1219200" y="175246"/>
                  <a:ext cx="15653084" cy="7802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>
                      <a:srgbClr val="000000"/>
                    </a:buClr>
                    <a:buFont typeface="Arial"/>
                    <a:buNone/>
                  </a:pPr>
                  <a:r>
                    <a:rPr lang="fr-FR" sz="3400" b="1" kern="0" dirty="0" err="1">
                      <a:solidFill>
                        <a:srgbClr val="D5146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Bài</a:t>
                  </a:r>
                  <a:r>
                    <a:rPr lang="fr-FR" sz="3400" b="1" kern="0" dirty="0">
                      <a:solidFill>
                        <a:srgbClr val="D5146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7 (SGK – tr.41) </a:t>
                  </a:r>
                  <a:r>
                    <a:rPr lang="vi-VN" sz="3400" kern="0" dirty="0">
                      <a:solidFill>
                        <a:srgbClr val="000000"/>
                      </a:solidFill>
                      <a:cs typeface="Arial" panose="020B0604020202020204" pitchFamily="34" charset="0"/>
                      <a:sym typeface="Arial"/>
                    </a:rPr>
                    <a:t>Tính giá trị của các biểu thức sau khi </a:t>
                  </a:r>
                  <a14:m>
                    <m:oMath xmlns:m="http://schemas.openxmlformats.org/officeDocument/2006/math">
                      <m:r>
                        <a:rPr lang="vi-VN" sz="3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𝑥</m:t>
                      </m:r>
                      <m:r>
                        <a:rPr lang="vi-VN" sz="3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=16, </m:t>
                      </m:r>
                      <m:r>
                        <a:rPr lang="vi-VN" sz="3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𝑦</m:t>
                      </m:r>
                      <m:r>
                        <a:rPr lang="vi-VN" sz="3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=9</m:t>
                      </m:r>
                    </m:oMath>
                  </a14:m>
                  <a:r>
                    <a:rPr lang="vi-VN" sz="3400" kern="0" dirty="0">
                      <a:solidFill>
                        <a:srgbClr val="000000"/>
                      </a:solidFill>
                      <a:cs typeface="Arial" panose="020B0604020202020204" pitchFamily="34" charset="0"/>
                      <a:sym typeface="Arial"/>
                    </a:rPr>
                    <a:t>:</a:t>
                  </a:r>
                  <a:endParaRPr lang="vi-VN" sz="34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9200" y="175246"/>
                  <a:ext cx="15653084" cy="780214"/>
                </a:xfrm>
                <a:prstGeom prst="rect">
                  <a:avLst/>
                </a:prstGeom>
                <a:blipFill>
                  <a:blip r:embed="rId9"/>
                  <a:stretch>
                    <a:fillRect l="-991" b="-273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 12"/>
            <p:cNvGrpSpPr/>
            <p:nvPr/>
          </p:nvGrpSpPr>
          <p:grpSpPr>
            <a:xfrm>
              <a:off x="1219200" y="1104900"/>
              <a:ext cx="15392400" cy="1127746"/>
              <a:chOff x="1236000" y="1223821"/>
              <a:chExt cx="15392400" cy="112774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ectangle 13"/>
                  <p:cNvSpPr/>
                  <p:nvPr/>
                </p:nvSpPr>
                <p:spPr>
                  <a:xfrm>
                    <a:off x="1236000" y="1500913"/>
                    <a:ext cx="2283061" cy="6490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34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a) </a:t>
                    </a:r>
                    <a14:m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3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fr-FR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3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rad>
                      </m:oMath>
                    </a14:m>
                    <a:endParaRPr lang="en-US" sz="3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" name="Rectangle 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36000" y="1500913"/>
                    <a:ext cx="2283061" cy="64902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796" t="-12150" b="-2803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/>
                  <p:cNvSpPr/>
                  <p:nvPr/>
                </p:nvSpPr>
                <p:spPr>
                  <a:xfrm>
                    <a:off x="5876516" y="1519705"/>
                    <a:ext cx="1996700" cy="61555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34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b) </a:t>
                    </a:r>
                    <a14:m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3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fr-FR" sz="3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rad>
                      </m:oMath>
                    </a14:m>
                    <a:endParaRPr lang="en-US" sz="3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3" name="Rectangle 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6516" y="1519705"/>
                    <a:ext cx="1996700" cy="61555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7778" t="-13861" b="-3465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angle 15"/>
                  <p:cNvSpPr/>
                  <p:nvPr/>
                </p:nvSpPr>
                <p:spPr>
                  <a:xfrm>
                    <a:off x="10517032" y="1223821"/>
                    <a:ext cx="1923795" cy="10718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3400" smtClea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c</m:t>
                          </m:r>
                          <m:r>
                            <m:rPr>
                              <m:nor/>
                            </m:rPr>
                            <a:rPr lang="en-US" sz="3400" smtClea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)</m:t>
                          </m:r>
                          <m:r>
                            <a:rPr lang="en-US" sz="3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3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3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3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sz="3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3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𝑥𝑦</m:t>
                              </m:r>
                            </m:e>
                          </m:rad>
                        </m:oMath>
                      </m:oMathPara>
                    </a14:m>
                    <a:endParaRPr lang="en-US" sz="34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4" name="Rectangle 1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17032" y="1223821"/>
                    <a:ext cx="1923795" cy="10718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/>
                  <p:cNvSpPr/>
                  <p:nvPr/>
                </p:nvSpPr>
                <p:spPr>
                  <a:xfrm>
                    <a:off x="14667350" y="1276336"/>
                    <a:ext cx="1961050" cy="10752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3400" b="0" i="0" smtClea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d</m:t>
                          </m:r>
                          <m:r>
                            <m:rPr>
                              <m:nor/>
                            </m:rPr>
                            <a:rPr lang="en-US" sz="3400" smtClean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)</m:t>
                          </m:r>
                          <m:r>
                            <a:rPr lang="en-US" sz="3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3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3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  <m:r>
                            <a:rPr lang="en-US" sz="3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ad>
                            <m:radPr>
                              <m:degHide m:val="on"/>
                              <m:ctrlPr>
                                <a:rPr lang="en-US" sz="3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3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</m:rad>
                        </m:oMath>
                      </m:oMathPara>
                    </a14:m>
                    <a:endParaRPr lang="en-US" sz="34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5" name="Rectangle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667350" y="1276336"/>
                    <a:ext cx="1961050" cy="1075231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2" name="Group 12"/>
          <p:cNvGrpSpPr/>
          <p:nvPr/>
        </p:nvGrpSpPr>
        <p:grpSpPr>
          <a:xfrm>
            <a:off x="2426273" y="1804802"/>
            <a:ext cx="13435453" cy="6649927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9388" y="0"/>
                  </a:moveTo>
                  <a:lnTo>
                    <a:pt x="3509168" y="0"/>
                  </a:lnTo>
                  <a:cubicBezTo>
                    <a:pt x="3525398" y="0"/>
                    <a:pt x="3538556" y="13157"/>
                    <a:pt x="3538556" y="29388"/>
                  </a:cubicBezTo>
                  <a:lnTo>
                    <a:pt x="3538556" y="1722033"/>
                  </a:lnTo>
                  <a:cubicBezTo>
                    <a:pt x="3538556" y="1738264"/>
                    <a:pt x="3525398" y="1751421"/>
                    <a:pt x="3509168" y="1751421"/>
                  </a:cubicBezTo>
                  <a:lnTo>
                    <a:pt x="29388" y="1751421"/>
                  </a:lnTo>
                  <a:cubicBezTo>
                    <a:pt x="13157" y="1751421"/>
                    <a:pt x="0" y="1738264"/>
                    <a:pt x="0" y="1722033"/>
                  </a:cubicBezTo>
                  <a:lnTo>
                    <a:pt x="0" y="29388"/>
                  </a:lnTo>
                  <a:cubicBezTo>
                    <a:pt x="0" y="13157"/>
                    <a:pt x="13157" y="0"/>
                    <a:pt x="29388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538556" cy="1789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695596" y="4088714"/>
            <a:ext cx="9150524" cy="298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70"/>
              </a:lnSpc>
            </a:pPr>
            <a:r>
              <a:rPr lang="en-US" sz="8121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1. CĂN BẬC HAI </a:t>
            </a:r>
          </a:p>
          <a:p>
            <a:pPr algn="ctr">
              <a:lnSpc>
                <a:spcPts val="11370"/>
              </a:lnSpc>
              <a:spcBef>
                <a:spcPct val="0"/>
              </a:spcBef>
            </a:pPr>
            <a:endParaRPr lang="en-US" sz="8121" b="1" dirty="0">
              <a:solidFill>
                <a:srgbClr val="2B0D7D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596411" y="994449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7154275" y="4298696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7082445" y="6585562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625712" y="-1142792"/>
            <a:ext cx="16230971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215895" y="1769683"/>
            <a:ext cx="14221414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endParaRPr lang="en-US" sz="3500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9"/>
              <p:cNvSpPr txBox="1"/>
              <p:nvPr/>
            </p:nvSpPr>
            <p:spPr>
              <a:xfrm>
                <a:off x="2186587" y="4269668"/>
                <a:ext cx="13986205" cy="407149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=3; 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−3.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+1=16</m:t>
                    </m:r>
                  </m:oMath>
                </a14:m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Khi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16</m:t>
                        </m:r>
                      </m:e>
                    </m:rad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fr-FR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=1; 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−1.4+1=−2</m:t>
                    </m:r>
                  </m:oMath>
                </a14:m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Do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−2&lt;0</m:t>
                    </m:r>
                  </m:oMath>
                </a14:m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=1;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587" y="4269668"/>
                <a:ext cx="13986205" cy="4071499"/>
              </a:xfrm>
              <a:prstGeom prst="rect">
                <a:avLst/>
              </a:prstGeom>
              <a:blipFill>
                <a:blip r:embed="rId8"/>
                <a:stretch>
                  <a:fillRect l="-1787" b="-134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0"/>
          <p:cNvSpPr txBox="1"/>
          <p:nvPr/>
        </p:nvSpPr>
        <p:spPr>
          <a:xfrm>
            <a:off x="8741197" y="3238652"/>
            <a:ext cx="951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lang="en-US" sz="42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72112" y="590654"/>
            <a:ext cx="14465197" cy="2471254"/>
            <a:chOff x="1219200" y="387201"/>
            <a:chExt cx="16383000" cy="24712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1219200" y="387201"/>
                  <a:ext cx="16383000" cy="112665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>
                      <a:srgbClr val="000000"/>
                    </a:buClr>
                  </a:pPr>
                  <a:r>
                    <a:rPr kumimoji="0" lang="fr-FR" sz="37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D5146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Bài</a:t>
                  </a:r>
                  <a:r>
                    <a:rPr kumimoji="0" lang="fr-FR" sz="37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D5146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  <a:sym typeface="Arial"/>
                    </a:rPr>
                    <a:t> 8 (SGK – tr.41) </a:t>
                  </a:r>
                  <a:r>
                    <a:rPr lang="vi-VN" sz="3700" kern="0" dirty="0">
                      <a:solidFill>
                        <a:srgbClr val="000000"/>
                      </a:solidFill>
                      <a:cs typeface="Arial" panose="020B0604020202020204" pitchFamily="34" charset="0"/>
                      <a:sym typeface="Arial"/>
                    </a:rPr>
                    <a:t>Cho biểu thức </a:t>
                  </a:r>
                  <a14:m>
                    <m:oMath xmlns:m="http://schemas.openxmlformats.org/officeDocument/2006/math">
                      <m:r>
                        <a:rPr lang="en-US" sz="37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𝑃</m:t>
                      </m:r>
                      <m:r>
                        <a:rPr lang="en-US" sz="37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7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7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7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7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7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−</m:t>
                          </m:r>
                          <m:r>
                            <a:rPr lang="en-US" sz="37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𝑥𝑦</m:t>
                          </m:r>
                          <m:r>
                            <a:rPr lang="en-US" sz="37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/>
                            </a:rPr>
                            <m:t>+1</m:t>
                          </m:r>
                        </m:e>
                      </m:rad>
                    </m:oMath>
                  </a14:m>
                  <a:r>
                    <a:rPr lang="vi-VN" sz="3700" kern="0" dirty="0">
                      <a:solidFill>
                        <a:srgbClr val="000000"/>
                      </a:solidFill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lang="en-US" sz="3700" kern="0" dirty="0">
                      <a:solidFill>
                        <a:srgbClr val="000000"/>
                      </a:solidFill>
                      <a:cs typeface="Arial" panose="020B0604020202020204" pitchFamily="34" charset="0"/>
                      <a:sym typeface="Arial"/>
                    </a:rPr>
                    <a:t>. </a:t>
                  </a:r>
                  <a:r>
                    <a:rPr lang="vi-VN" sz="3700" kern="0" dirty="0">
                      <a:solidFill>
                        <a:srgbClr val="000000"/>
                      </a:solidFill>
                      <a:cs typeface="Arial" panose="020B0604020202020204" pitchFamily="34" charset="0"/>
                      <a:sym typeface="Arial"/>
                    </a:rPr>
                    <a:t>Tính giá trị của </a:t>
                  </a:r>
                  <a14:m>
                    <m:oMath xmlns:m="http://schemas.openxmlformats.org/officeDocument/2006/math">
                      <m:r>
                        <a:rPr lang="vi-VN" sz="37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𝑃</m:t>
                      </m:r>
                    </m:oMath>
                  </a14:m>
                  <a:r>
                    <a:rPr lang="vi-VN" sz="3700" kern="0" dirty="0">
                      <a:solidFill>
                        <a:srgbClr val="000000"/>
                      </a:solidFill>
                      <a:cs typeface="Arial" panose="020B0604020202020204" pitchFamily="34" charset="0"/>
                      <a:sym typeface="Arial"/>
                    </a:rPr>
                    <a:t> khi:</a:t>
                  </a:r>
                  <a:endParaRPr kumimoji="0" lang="vi-VN" sz="3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9200" y="387201"/>
                  <a:ext cx="16383000" cy="1126655"/>
                </a:xfrm>
                <a:prstGeom prst="rect">
                  <a:avLst/>
                </a:prstGeom>
                <a:blipFill>
                  <a:blip r:embed="rId9"/>
                  <a:stretch>
                    <a:fillRect l="-1153" b="-86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2114751" y="2196735"/>
                  <a:ext cx="13929262" cy="6617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fr-FR" sz="37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=3;</m:t>
                      </m:r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=−2</m:t>
                      </m:r>
                    </m:oMath>
                  </a14:m>
                  <a:r>
                    <a:rPr lang="fr-FR" sz="37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;								 </a:t>
                  </a:r>
                  <a:r>
                    <a:rPr lang="fr-FR" sz="37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fr-FR" sz="37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7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=1;</m:t>
                      </m:r>
                      <m:r>
                        <a:rPr lang="fr-FR" sz="37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fr-FR" sz="37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</m:oMath>
                  </a14:m>
                  <a:r>
                    <a:rPr lang="fr-FR" sz="37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</a:t>
                  </a:r>
                  <a:endParaRPr lang="en-US" sz="3700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4751" y="2196735"/>
                  <a:ext cx="13929262" cy="661720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3917" t="-16514" r="-4809" b="-357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123099" y="-300951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6680963" y="3003296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6645891" y="5287231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152400" y="-2582853"/>
            <a:ext cx="16611600" cy="13212753"/>
            <a:chOff x="0" y="-38100"/>
            <a:chExt cx="4274824" cy="3479902"/>
          </a:xfrm>
        </p:grpSpPr>
        <p:sp>
          <p:nvSpPr>
            <p:cNvPr id="6" name="Freeform 6"/>
            <p:cNvSpPr/>
            <p:nvPr/>
          </p:nvSpPr>
          <p:spPr>
            <a:xfrm>
              <a:off x="140484" y="0"/>
              <a:ext cx="4134340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774013" y="5135840"/>
            <a:ext cx="5609357" cy="4034278"/>
          </a:xfrm>
          <a:custGeom>
            <a:avLst/>
            <a:gdLst/>
            <a:ahLst/>
            <a:cxnLst/>
            <a:rect l="l" t="t" r="r" b="b"/>
            <a:pathLst>
              <a:path w="6133392" h="4347042">
                <a:moveTo>
                  <a:pt x="0" y="0"/>
                </a:moveTo>
                <a:lnTo>
                  <a:pt x="6133393" y="0"/>
                </a:lnTo>
                <a:lnTo>
                  <a:pt x="6133393" y="4347042"/>
                </a:lnTo>
                <a:lnTo>
                  <a:pt x="0" y="43470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9"/>
              <p:cNvSpPr txBox="1"/>
              <p:nvPr/>
            </p:nvSpPr>
            <p:spPr>
              <a:xfrm>
                <a:off x="1423071" y="474282"/>
                <a:ext cx="14640787" cy="332398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</a:pPr>
                <a:r>
                  <a:rPr lang="fr-FR" sz="3600" b="1" kern="0" dirty="0">
                    <a:solidFill>
                      <a:srgbClr val="D514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Bài 9 (SGK – tr.41) </a:t>
                </a:r>
                <a:r>
                  <a:rPr lang="vi-VN" sz="3600" kern="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Trên cần trục ở Hình 5, hai trụ </a:t>
                </a:r>
                <a14:m>
                  <m:oMath xmlns:m="http://schemas.openxmlformats.org/officeDocument/2006/math"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</m:oMath>
                </a14:m>
                <a:r>
                  <a:rPr lang="vi-VN" sz="3600" kern="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𝑏</m:t>
                    </m:r>
                  </m:oMath>
                </a14:m>
                <a:r>
                  <a:rPr lang="vi-VN" sz="3600" kern="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 đứng cách nhau 20 m, hai xà ngang </a:t>
                </a:r>
                <a14:m>
                  <m:oMath xmlns:m="http://schemas.openxmlformats.org/officeDocument/2006/math"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𝑐</m:t>
                    </m:r>
                  </m:oMath>
                </a14:m>
                <a:r>
                  <a:rPr lang="vi-VN" sz="3600" kern="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 và</a:t>
                </a:r>
                <a14:m>
                  <m:oMath xmlns:m="http://schemas.openxmlformats.org/officeDocument/2006/math"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𝑑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</m:oMath>
                </a14:m>
                <a:r>
                  <a:rPr lang="vi-VN" sz="3600" kern="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lần lượt có độ cao 20 m và 45 m so với mặt đất. Xà chéo </a:t>
                </a:r>
                <a14:m>
                  <m:oMath xmlns:m="http://schemas.openxmlformats.org/officeDocument/2006/math"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</m:oMath>
                </a14:m>
                <a:r>
                  <a:rPr lang="vi-VN" sz="3600" kern="0" dirty="0">
                    <a:solidFill>
                      <a:srgbClr val="000000"/>
                    </a:solidFill>
                    <a:cs typeface="Arial" panose="020B0604020202020204" pitchFamily="34" charset="0"/>
                    <a:sym typeface="Arial"/>
                  </a:rPr>
                  <a:t> có độ dài bao nhiêu mét (kết quả làm tròn đến hàng đơn vị)?</a:t>
                </a:r>
                <a:endParaRPr lang="vi-VN" sz="36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071" y="474282"/>
                <a:ext cx="14640787" cy="3323987"/>
              </a:xfrm>
              <a:prstGeom prst="rect">
                <a:avLst/>
              </a:prstGeom>
              <a:blipFill>
                <a:blip r:embed="rId9"/>
                <a:stretch>
                  <a:fillRect l="-1873" r="-1915" b="-422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10"/>
              <p:cNvSpPr txBox="1"/>
              <p:nvPr/>
            </p:nvSpPr>
            <p:spPr>
              <a:xfrm>
                <a:off x="1423071" y="4840487"/>
                <a:ext cx="9147779" cy="46249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Chênh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lệch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cao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xà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ngang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 </a:t>
                </a:r>
              </a:p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45 – 20 = 25 (m)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Xà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chéo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chéo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20m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25m.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xà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chéo</a:t>
                </a: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</a:t>
                </a:r>
              </a:p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20</m:t>
                            </m:r>
                          </m:e>
                          <m:sup>
                            <m:r>
                              <a:rPr lang="fr-FR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25</m:t>
                            </m:r>
                          </m:e>
                          <m:sup>
                            <m:r>
                              <a:rPr lang="fr-FR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400+625</m:t>
                        </m:r>
                      </m:e>
                    </m:rad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1025</m:t>
                        </m:r>
                      </m:e>
                    </m:rad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≈32</m:t>
                    </m:r>
                  </m:oMath>
                </a14:m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(m)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071" y="4840487"/>
                <a:ext cx="9147779" cy="4624984"/>
              </a:xfrm>
              <a:prstGeom prst="rect">
                <a:avLst/>
              </a:prstGeom>
              <a:blipFill>
                <a:blip r:embed="rId10"/>
                <a:stretch>
                  <a:fillRect l="-2665" r="-2732" b="-197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1"/>
          <p:cNvSpPr txBox="1"/>
          <p:nvPr/>
        </p:nvSpPr>
        <p:spPr>
          <a:xfrm>
            <a:off x="8267885" y="3602059"/>
            <a:ext cx="951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lang="en-US" sz="42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2" name="Group 12"/>
          <p:cNvGrpSpPr/>
          <p:nvPr/>
        </p:nvGrpSpPr>
        <p:grpSpPr>
          <a:xfrm>
            <a:off x="2426273" y="1804802"/>
            <a:ext cx="13435453" cy="6649927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9388" y="0"/>
                  </a:moveTo>
                  <a:lnTo>
                    <a:pt x="3509168" y="0"/>
                  </a:lnTo>
                  <a:cubicBezTo>
                    <a:pt x="3525398" y="0"/>
                    <a:pt x="3538556" y="13157"/>
                    <a:pt x="3538556" y="29388"/>
                  </a:cubicBezTo>
                  <a:lnTo>
                    <a:pt x="3538556" y="1722033"/>
                  </a:lnTo>
                  <a:cubicBezTo>
                    <a:pt x="3538556" y="1738264"/>
                    <a:pt x="3525398" y="1751421"/>
                    <a:pt x="3509168" y="1751421"/>
                  </a:cubicBezTo>
                  <a:lnTo>
                    <a:pt x="29388" y="1751421"/>
                  </a:lnTo>
                  <a:cubicBezTo>
                    <a:pt x="13157" y="1751421"/>
                    <a:pt x="0" y="1738264"/>
                    <a:pt x="0" y="1722033"/>
                  </a:cubicBezTo>
                  <a:lnTo>
                    <a:pt x="0" y="29388"/>
                  </a:lnTo>
                  <a:cubicBezTo>
                    <a:pt x="0" y="13157"/>
                    <a:pt x="13157" y="0"/>
                    <a:pt x="29388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538556" cy="1789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395661" y="2191581"/>
            <a:ext cx="9946362" cy="2426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</a:pPr>
            <a:r>
              <a:rPr lang="en-US" sz="6595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HƯỚNG DẪN VỀ NHÀ</a:t>
            </a:r>
          </a:p>
          <a:p>
            <a:pPr algn="ctr">
              <a:lnSpc>
                <a:spcPts val="9233"/>
              </a:lnSpc>
              <a:spcBef>
                <a:spcPct val="0"/>
              </a:spcBef>
            </a:pPr>
            <a:endParaRPr lang="en-US" sz="6595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094889" y="4092637"/>
            <a:ext cx="12547905" cy="3946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42"/>
              </a:lnSpc>
            </a:pPr>
            <a:r>
              <a:rPr lang="vi-VN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1.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Ôn</a:t>
            </a:r>
            <a:r>
              <a:rPr lang="en-US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tập</a:t>
            </a:r>
            <a:r>
              <a:rPr lang="en-US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kiến</a:t>
            </a:r>
            <a:r>
              <a:rPr lang="en-US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thức</a:t>
            </a:r>
            <a:r>
              <a:rPr lang="en-US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đã</a:t>
            </a:r>
            <a:r>
              <a:rPr lang="en-US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học</a:t>
            </a:r>
            <a:r>
              <a:rPr lang="en-US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.</a:t>
            </a:r>
          </a:p>
          <a:p>
            <a:pPr algn="l">
              <a:lnSpc>
                <a:spcPts val="6142"/>
              </a:lnSpc>
            </a:pPr>
            <a:r>
              <a:rPr lang="vi-VN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2.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Hoàn</a:t>
            </a:r>
            <a:r>
              <a:rPr lang="en-US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thành</a:t>
            </a:r>
            <a:r>
              <a:rPr lang="en-US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bài</a:t>
            </a:r>
            <a:r>
              <a:rPr lang="en-US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tập</a:t>
            </a:r>
            <a:r>
              <a:rPr lang="en-US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trong</a:t>
            </a:r>
            <a:r>
              <a:rPr lang="en-US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 SBT.</a:t>
            </a:r>
          </a:p>
          <a:p>
            <a:pPr algn="l">
              <a:lnSpc>
                <a:spcPts val="6142"/>
              </a:lnSpc>
            </a:pPr>
            <a:r>
              <a:rPr lang="vi-VN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3.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Đọc</a:t>
            </a:r>
            <a:r>
              <a:rPr lang="vi-VN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và</a:t>
            </a:r>
            <a:r>
              <a:rPr lang="vi-VN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chuẩn</a:t>
            </a:r>
            <a:r>
              <a:rPr lang="vi-VN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bị</a:t>
            </a:r>
            <a:r>
              <a:rPr lang="vi-VN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387" b="1" dirty="0" err="1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trước</a:t>
            </a:r>
            <a:r>
              <a:rPr lang="vi-VN" sz="4387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387" b="1" i="1" dirty="0" err="1">
                <a:solidFill>
                  <a:srgbClr val="2B0D7D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Bài</a:t>
            </a:r>
            <a:r>
              <a:rPr lang="en-US" sz="4387" b="1" i="1" dirty="0">
                <a:solidFill>
                  <a:srgbClr val="2B0D7D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 2. </a:t>
            </a:r>
            <a:r>
              <a:rPr lang="en-US" sz="4387" b="1" i="1" dirty="0" err="1">
                <a:solidFill>
                  <a:srgbClr val="2B0D7D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Căn</a:t>
            </a:r>
            <a:r>
              <a:rPr lang="en-US" sz="4387" b="1" i="1" dirty="0">
                <a:solidFill>
                  <a:srgbClr val="2B0D7D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 </a:t>
            </a:r>
            <a:r>
              <a:rPr lang="en-US" sz="4387" b="1" i="1" dirty="0" err="1">
                <a:solidFill>
                  <a:srgbClr val="2B0D7D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bậc</a:t>
            </a:r>
            <a:r>
              <a:rPr lang="en-US" sz="4387" b="1" i="1" dirty="0">
                <a:solidFill>
                  <a:srgbClr val="2B0D7D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 </a:t>
            </a:r>
            <a:r>
              <a:rPr lang="en-US" sz="4387" b="1" i="1" dirty="0" err="1">
                <a:solidFill>
                  <a:srgbClr val="2B0D7D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ba</a:t>
            </a:r>
            <a:r>
              <a:rPr lang="en-US" sz="4387" b="1" i="1" dirty="0">
                <a:solidFill>
                  <a:srgbClr val="2B0D7D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.</a:t>
            </a:r>
          </a:p>
          <a:p>
            <a:pPr algn="l">
              <a:lnSpc>
                <a:spcPts val="6142"/>
              </a:lnSpc>
            </a:pPr>
            <a:endParaRPr lang="en-US" sz="4387" b="1" i="1" dirty="0">
              <a:solidFill>
                <a:srgbClr val="2B0D7D"/>
              </a:solidFill>
              <a:latin typeface="Arial Bold Italics"/>
              <a:ea typeface="Arial Bold Italics"/>
              <a:cs typeface="Arial Bold Italics"/>
              <a:sym typeface="Arial Bold Italics"/>
            </a:endParaRPr>
          </a:p>
          <a:p>
            <a:pPr algn="l">
              <a:lnSpc>
                <a:spcPts val="6142"/>
              </a:lnSpc>
              <a:spcBef>
                <a:spcPct val="0"/>
              </a:spcBef>
            </a:pPr>
            <a:endParaRPr lang="en-US" sz="4387" b="1" i="1" dirty="0">
              <a:solidFill>
                <a:srgbClr val="2B0D7D"/>
              </a:solidFill>
              <a:latin typeface="Arial Bold Italics"/>
              <a:ea typeface="Arial Bold Italics"/>
              <a:cs typeface="Arial Bold Italics"/>
              <a:sym typeface="Arial Bold Itali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2" name="Group 12"/>
          <p:cNvGrpSpPr/>
          <p:nvPr/>
        </p:nvGrpSpPr>
        <p:grpSpPr>
          <a:xfrm>
            <a:off x="1983046" y="2067071"/>
            <a:ext cx="13435453" cy="6649927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9388" y="0"/>
                  </a:moveTo>
                  <a:lnTo>
                    <a:pt x="3509168" y="0"/>
                  </a:lnTo>
                  <a:cubicBezTo>
                    <a:pt x="3525398" y="0"/>
                    <a:pt x="3538556" y="13157"/>
                    <a:pt x="3538556" y="29388"/>
                  </a:cubicBezTo>
                  <a:lnTo>
                    <a:pt x="3538556" y="1722033"/>
                  </a:lnTo>
                  <a:cubicBezTo>
                    <a:pt x="3538556" y="1738264"/>
                    <a:pt x="3525398" y="1751421"/>
                    <a:pt x="3509168" y="1751421"/>
                  </a:cubicBezTo>
                  <a:lnTo>
                    <a:pt x="29388" y="1751421"/>
                  </a:lnTo>
                  <a:cubicBezTo>
                    <a:pt x="13157" y="1751421"/>
                    <a:pt x="0" y="1738264"/>
                    <a:pt x="0" y="1722033"/>
                  </a:cubicBezTo>
                  <a:lnTo>
                    <a:pt x="0" y="29388"/>
                  </a:lnTo>
                  <a:cubicBezTo>
                    <a:pt x="0" y="13157"/>
                    <a:pt x="13157" y="0"/>
                    <a:pt x="29388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538556" cy="1789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932833" y="3858726"/>
            <a:ext cx="11795518" cy="4029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73"/>
              </a:lnSpc>
            </a:pPr>
            <a:r>
              <a:rPr lang="en-US" sz="7409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CẢM ƠN CÁC EM </a:t>
            </a:r>
          </a:p>
          <a:p>
            <a:pPr algn="ctr">
              <a:lnSpc>
                <a:spcPts val="10373"/>
              </a:lnSpc>
            </a:pPr>
            <a:r>
              <a:rPr lang="en-US" sz="7409" b="1" dirty="0">
                <a:solidFill>
                  <a:srgbClr val="2B0D7D"/>
                </a:solidFill>
                <a:latin typeface="Arial Bold"/>
                <a:ea typeface="Arial Bold"/>
                <a:cs typeface="Arial Bold"/>
                <a:sym typeface="Arial Bold"/>
              </a:rPr>
              <a:t>ĐÃ THAM GIA TIẾT HỌC!</a:t>
            </a:r>
          </a:p>
          <a:p>
            <a:pPr algn="ctr">
              <a:lnSpc>
                <a:spcPts val="10373"/>
              </a:lnSpc>
              <a:spcBef>
                <a:spcPct val="0"/>
              </a:spcBef>
            </a:pPr>
            <a:endParaRPr lang="en-US" sz="7409" b="1" dirty="0">
              <a:solidFill>
                <a:srgbClr val="2B0D7D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656499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7214363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7142533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685800" y="-1390546"/>
            <a:ext cx="16230971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275563" y="-22073"/>
            <a:ext cx="9906014" cy="2503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32"/>
              </a:lnSpc>
            </a:pPr>
            <a:r>
              <a:rPr lang="en-US" sz="6808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1. CĂN BẬC HAI</a:t>
            </a:r>
          </a:p>
          <a:p>
            <a:pPr algn="l">
              <a:lnSpc>
                <a:spcPts val="9532"/>
              </a:lnSpc>
              <a:spcBef>
                <a:spcPct val="0"/>
              </a:spcBef>
            </a:pPr>
            <a:endParaRPr lang="en-US" sz="6808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9" name="AutoShape 9"/>
          <p:cNvSpPr/>
          <p:nvPr/>
        </p:nvSpPr>
        <p:spPr>
          <a:xfrm flipV="1">
            <a:off x="2275983" y="1239244"/>
            <a:ext cx="9129041" cy="61912"/>
          </a:xfrm>
          <a:prstGeom prst="line">
            <a:avLst/>
          </a:prstGeom>
          <a:ln w="1238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>
            <a:off x="10888039" y="2381862"/>
            <a:ext cx="5609358" cy="3804555"/>
          </a:xfrm>
          <a:custGeom>
            <a:avLst/>
            <a:gdLst/>
            <a:ahLst/>
            <a:cxnLst/>
            <a:rect l="l" t="t" r="r" b="b"/>
            <a:pathLst>
              <a:path w="6777006" h="4277985">
                <a:moveTo>
                  <a:pt x="0" y="0"/>
                </a:moveTo>
                <a:lnTo>
                  <a:pt x="6777005" y="0"/>
                </a:lnTo>
                <a:lnTo>
                  <a:pt x="6777005" y="4277985"/>
                </a:lnTo>
                <a:lnTo>
                  <a:pt x="0" y="42779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TextBox 11"/>
          <p:cNvSpPr txBox="1"/>
          <p:nvPr/>
        </p:nvSpPr>
        <p:spPr>
          <a:xfrm>
            <a:off x="1990061" y="1471090"/>
            <a:ext cx="14221414" cy="12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HĐKP1:  Cho </a:t>
            </a:r>
            <a:r>
              <a:rPr lang="en-US" sz="35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trục</a:t>
            </a:r>
            <a:r>
              <a:rPr lang="en-US" sz="35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số</a:t>
            </a:r>
            <a:r>
              <a:rPr lang="en-US" sz="35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được</a:t>
            </a:r>
            <a:r>
              <a:rPr lang="en-US" sz="35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vẽ</a:t>
            </a:r>
            <a:r>
              <a:rPr lang="en-US" sz="35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trên</a:t>
            </a:r>
            <a:r>
              <a:rPr lang="en-US" sz="35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lưới</a:t>
            </a:r>
            <a:r>
              <a:rPr lang="en-US" sz="35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ô </a:t>
            </a:r>
            <a:r>
              <a:rPr lang="en-US" sz="35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vuông</a:t>
            </a:r>
            <a:r>
              <a:rPr lang="en-US" sz="35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đơn</a:t>
            </a:r>
            <a:r>
              <a:rPr lang="en-US" sz="35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vị</a:t>
            </a:r>
            <a:r>
              <a:rPr lang="en-US" sz="35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như</a:t>
            </a:r>
            <a:r>
              <a:rPr lang="en-US" sz="35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Hình</a:t>
            </a:r>
            <a:r>
              <a:rPr lang="en-US" sz="35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1.</a:t>
            </a:r>
          </a:p>
          <a:p>
            <a:pPr algn="l">
              <a:lnSpc>
                <a:spcPts val="4900"/>
              </a:lnSpc>
              <a:spcBef>
                <a:spcPct val="0"/>
              </a:spcBef>
            </a:pPr>
            <a:endParaRPr lang="en-US" sz="3500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2"/>
              <p:cNvSpPr txBox="1"/>
              <p:nvPr/>
            </p:nvSpPr>
            <p:spPr>
              <a:xfrm>
                <a:off x="1968725" y="2367208"/>
                <a:ext cx="8919314" cy="709117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just" defTabSz="3657600">
                  <a:lnSpc>
                    <a:spcPct val="160000"/>
                  </a:lnSpc>
                  <a:buClr>
                    <a:srgbClr val="C00000"/>
                  </a:buClr>
                  <a:defRPr/>
                </a:pPr>
                <a:r>
                  <a:rPr lang="vi-VN" sz="3200" kern="0" dirty="0">
                    <a:solidFill>
                      <a:sysClr val="windowText" lastClr="000000"/>
                    </a:solidFill>
                    <a:cs typeface="Arial"/>
                    <a:sym typeface="Arial"/>
                  </a:rPr>
                  <a:t>a) Tính độ dài cạnh huyền </a:t>
                </a:r>
                <a14:m>
                  <m:oMath xmlns:m="http://schemas.openxmlformats.org/officeDocument/2006/math">
                    <m:r>
                      <a:rPr lang="vi-VN" sz="320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𝑂𝐵</m:t>
                    </m:r>
                  </m:oMath>
                </a14:m>
                <a:r>
                  <a:rPr lang="vi-VN" sz="3200" kern="0" dirty="0">
                    <a:solidFill>
                      <a:sysClr val="windowText" lastClr="000000"/>
                    </a:solidFill>
                    <a:cs typeface="Arial"/>
                    <a:sym typeface="Arial"/>
                  </a:rPr>
                  <a:t> của tam giác  vuông </a:t>
                </a:r>
                <a14:m>
                  <m:oMath xmlns:m="http://schemas.openxmlformats.org/officeDocument/2006/math">
                    <m:r>
                      <a:rPr lang="vi-VN" sz="320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𝑂𝐴𝐵</m:t>
                    </m:r>
                    <m:r>
                      <a:rPr lang="vi-VN" sz="320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.</m:t>
                    </m:r>
                  </m:oMath>
                </a14:m>
                <a:endParaRPr lang="vi-VN" sz="3200" kern="0" dirty="0">
                  <a:solidFill>
                    <a:sysClr val="windowText" lastClr="000000"/>
                  </a:solidFill>
                  <a:cs typeface="Arial"/>
                  <a:sym typeface="Arial"/>
                </a:endParaRPr>
              </a:p>
              <a:p>
                <a:pPr lvl="0" algn="just" defTabSz="3657600">
                  <a:lnSpc>
                    <a:spcPct val="160000"/>
                  </a:lnSpc>
                  <a:buClr>
                    <a:srgbClr val="C00000"/>
                  </a:buClr>
                  <a:defRPr/>
                </a:pPr>
                <a:r>
                  <a:rPr lang="vi-VN" sz="3200" kern="0" dirty="0">
                    <a:solidFill>
                      <a:sysClr val="windowText" lastClr="000000"/>
                    </a:solidFill>
                    <a:cs typeface="Arial"/>
                    <a:sym typeface="Arial"/>
                  </a:rPr>
                  <a:t>b) Vẽ đường tròn tâm </a:t>
                </a:r>
                <a14:m>
                  <m:oMath xmlns:m="http://schemas.openxmlformats.org/officeDocument/2006/math">
                    <m:r>
                      <a:rPr lang="vi-VN" sz="320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𝑂</m:t>
                    </m:r>
                  </m:oMath>
                </a14:m>
                <a:r>
                  <a:rPr lang="vi-VN" sz="3200" kern="0" dirty="0">
                    <a:solidFill>
                      <a:sysClr val="windowText" lastClr="000000"/>
                    </a:solidFill>
                    <a:cs typeface="Arial"/>
                    <a:sym typeface="Arial"/>
                  </a:rPr>
                  <a:t> bán kính </a:t>
                </a:r>
                <a14:m>
                  <m:oMath xmlns:m="http://schemas.openxmlformats.org/officeDocument/2006/math">
                    <m:r>
                      <a:rPr lang="vi-VN" sz="320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𝑂𝐵</m:t>
                    </m:r>
                  </m:oMath>
                </a14:m>
                <a:r>
                  <a:rPr lang="vi-VN" sz="3200" kern="0" dirty="0">
                    <a:solidFill>
                      <a:sysClr val="windowText" lastClr="000000"/>
                    </a:solidFill>
                    <a:cs typeface="Arial"/>
                    <a:sym typeface="Arial"/>
                  </a:rPr>
                  <a:t>, đường tròn này cắt trục số tại hai điểm </a:t>
                </a:r>
                <a14:m>
                  <m:oMath xmlns:m="http://schemas.openxmlformats.org/officeDocument/2006/math">
                    <m:r>
                      <a:rPr lang="vi-VN" sz="320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𝑃</m:t>
                    </m:r>
                  </m:oMath>
                </a14:m>
                <a:r>
                  <a:rPr lang="vi-VN" sz="3200" kern="0" dirty="0">
                    <a:solidFill>
                      <a:sysClr val="windowText" lastClr="000000"/>
                    </a:solidFill>
                    <a:cs typeface="Arial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20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𝑄</m:t>
                    </m:r>
                  </m:oMath>
                </a14:m>
                <a:r>
                  <a:rPr lang="vi-VN" sz="3200" kern="0" dirty="0">
                    <a:solidFill>
                      <a:sysClr val="windowText" lastClr="000000"/>
                    </a:solidFill>
                    <a:cs typeface="Arial"/>
                    <a:sym typeface="Arial"/>
                  </a:rPr>
                  <a:t>.</a:t>
                </a:r>
              </a:p>
              <a:p>
                <a:pPr lvl="0" algn="just" defTabSz="3657600">
                  <a:lnSpc>
                    <a:spcPct val="160000"/>
                  </a:lnSpc>
                  <a:buClr>
                    <a:srgbClr val="C00000"/>
                  </a:buClr>
                  <a:defRPr/>
                </a:pPr>
                <a:r>
                  <a:rPr lang="vi-VN" sz="3200" kern="0" dirty="0">
                    <a:solidFill>
                      <a:sysClr val="windowText" lastClr="000000"/>
                    </a:solidFill>
                    <a:cs typeface="Arial"/>
                    <a:sym typeface="Arial"/>
                  </a:rPr>
                  <a:t>Gọi </a:t>
                </a:r>
                <a14:m>
                  <m:oMath xmlns:m="http://schemas.openxmlformats.org/officeDocument/2006/math">
                    <m:r>
                      <a:rPr lang="vi-VN" sz="320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𝑥</m:t>
                    </m:r>
                  </m:oMath>
                </a14:m>
                <a:r>
                  <a:rPr lang="vi-VN" sz="3200" kern="0" dirty="0">
                    <a:solidFill>
                      <a:sysClr val="windowText" lastClr="000000"/>
                    </a:solidFill>
                    <a:cs typeface="Arial"/>
                    <a:sym typeface="Arial"/>
                  </a:rPr>
                  <a:t> là số thực được biểu diễn bởi </a:t>
                </a:r>
                <a14:m>
                  <m:oMath xmlns:m="http://schemas.openxmlformats.org/officeDocument/2006/math">
                    <m:r>
                      <a:rPr lang="vi-VN" sz="320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𝑃</m:t>
                    </m:r>
                    <m:r>
                      <a:rPr lang="vi-VN" sz="320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, </m:t>
                    </m:r>
                    <m:r>
                      <a:rPr lang="vi-VN" sz="320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𝑦</m:t>
                    </m:r>
                    <m:r>
                      <a:rPr lang="vi-VN" sz="320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 </m:t>
                    </m:r>
                  </m:oMath>
                </a14:m>
                <a:r>
                  <a:rPr lang="vi-VN" sz="3200" kern="0" dirty="0">
                    <a:solidFill>
                      <a:sysClr val="windowText" lastClr="000000"/>
                    </a:solidFill>
                    <a:cs typeface="Arial"/>
                    <a:sym typeface="Arial"/>
                  </a:rPr>
                  <a:t>là số thực được biểu diễn bởi </a:t>
                </a:r>
                <a14:m>
                  <m:oMath xmlns:m="http://schemas.openxmlformats.org/officeDocument/2006/math">
                    <m:r>
                      <a:rPr lang="vi-VN" sz="320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𝑄</m:t>
                    </m:r>
                  </m:oMath>
                </a14:m>
                <a:r>
                  <a:rPr lang="vi-VN" sz="3200" kern="0" dirty="0">
                    <a:solidFill>
                      <a:sysClr val="windowText" lastClr="000000"/>
                    </a:solidFill>
                    <a:cs typeface="Arial"/>
                    <a:sym typeface="Arial"/>
                  </a:rPr>
                  <a:t>.</a:t>
                </a:r>
              </a:p>
              <a:p>
                <a:pPr lvl="0" algn="just" defTabSz="3657600">
                  <a:lnSpc>
                    <a:spcPct val="160000"/>
                  </a:lnSpc>
                  <a:buClr>
                    <a:srgbClr val="C00000"/>
                  </a:buClr>
                  <a:defRPr/>
                </a:pPr>
                <a:r>
                  <a:rPr lang="vi-VN" sz="3200" kern="0" dirty="0">
                    <a:solidFill>
                      <a:sysClr val="windowText" lastClr="000000"/>
                    </a:solidFill>
                    <a:cs typeface="Arial"/>
                    <a:sym typeface="Arial"/>
                  </a:rPr>
                  <a:t>Thay mỗi ? bằng số thích hợp để có các đẳng thức:</a:t>
                </a:r>
                <a:endParaRPr lang="en-US" sz="3200" kern="0" dirty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  <a:p>
                <a:pPr lvl="0" algn="just" defTabSz="3657600">
                  <a:lnSpc>
                    <a:spcPct val="160000"/>
                  </a:lnSpc>
                  <a:buClr>
                    <a:srgbClr val="C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3200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lang="en-US" sz="3200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lang="en-US" sz="3200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lang="en-US" sz="3200" i="1" ker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=  </m:t>
                      </m:r>
                      <m:r>
                        <a:rPr lang="vi-VN" sz="3200" b="0" i="1" kern="0" smtClean="0">
                          <a:solidFill>
                            <a:sysClr val="windowText" lastClr="000000"/>
                          </a:solidFill>
                          <a:latin typeface="Cambria Math"/>
                          <a:cs typeface="Arial"/>
                          <a:sym typeface="Arial"/>
                        </a:rPr>
                        <m:t>?</m:t>
                      </m:r>
                      <m:r>
                        <a:rPr lang="en-US" sz="3200" i="1" ker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  , </m:t>
                      </m:r>
                      <m:sSup>
                        <m:sSupPr>
                          <m:ctrlPr>
                            <a:rPr lang="en-US" sz="3200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lang="en-US" sz="3200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𝑦</m:t>
                          </m:r>
                        </m:e>
                        <m:sup>
                          <m:r>
                            <a:rPr lang="en-US" sz="3200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lang="en-US" sz="3200" i="1" ker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=</m:t>
                      </m:r>
                      <m:r>
                        <a:rPr lang="vi-VN" sz="3200" b="0" i="1" kern="0" smtClean="0">
                          <a:solidFill>
                            <a:sysClr val="windowText" lastClr="000000"/>
                          </a:solidFill>
                          <a:latin typeface="Cambria Math"/>
                          <a:cs typeface="Arial"/>
                          <a:sym typeface="Arial"/>
                        </a:rPr>
                        <m:t> ?</m:t>
                      </m:r>
                    </m:oMath>
                  </m:oMathPara>
                </a14:m>
                <a:endParaRPr lang="vi-VN" sz="3200" kern="0" dirty="0">
                  <a:solidFill>
                    <a:sysClr val="windowText" lastClr="000000"/>
                  </a:solidFill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2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8725" y="2367208"/>
                <a:ext cx="8919314" cy="7091172"/>
              </a:xfrm>
              <a:prstGeom prst="rect">
                <a:avLst/>
              </a:prstGeom>
              <a:blipFill>
                <a:blip r:embed="rId9"/>
                <a:stretch>
                  <a:fillRect l="-2802" r="-273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5748811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7306675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7234845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778112" y="-1390546"/>
            <a:ext cx="16230971" cy="13068092"/>
            <a:chOff x="0" y="0"/>
            <a:chExt cx="4274824" cy="3441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824" cy="3441802"/>
            </a:xfrm>
            <a:custGeom>
              <a:avLst/>
              <a:gdLst/>
              <a:ahLst/>
              <a:cxnLst/>
              <a:rect l="l" t="t" r="r" b="b"/>
              <a:pathLst>
                <a:path w="4274824" h="3441802">
                  <a:moveTo>
                    <a:pt x="24326" y="0"/>
                  </a:moveTo>
                  <a:lnTo>
                    <a:pt x="4250498" y="0"/>
                  </a:lnTo>
                  <a:cubicBezTo>
                    <a:pt x="4263932" y="0"/>
                    <a:pt x="4274824" y="10891"/>
                    <a:pt x="4274824" y="24326"/>
                  </a:cubicBezTo>
                  <a:lnTo>
                    <a:pt x="4274824" y="3417476"/>
                  </a:lnTo>
                  <a:cubicBezTo>
                    <a:pt x="4274824" y="3430911"/>
                    <a:pt x="4263932" y="3441802"/>
                    <a:pt x="4250498" y="3441802"/>
                  </a:cubicBezTo>
                  <a:lnTo>
                    <a:pt x="24326" y="3441802"/>
                  </a:lnTo>
                  <a:cubicBezTo>
                    <a:pt x="17874" y="3441802"/>
                    <a:pt x="11687" y="3439239"/>
                    <a:pt x="7125" y="3434677"/>
                  </a:cubicBezTo>
                  <a:cubicBezTo>
                    <a:pt x="2563" y="3430115"/>
                    <a:pt x="0" y="3423927"/>
                    <a:pt x="0" y="3417476"/>
                  </a:cubicBezTo>
                  <a:lnTo>
                    <a:pt x="0" y="24326"/>
                  </a:lnTo>
                  <a:cubicBezTo>
                    <a:pt x="0" y="17874"/>
                    <a:pt x="2563" y="11687"/>
                    <a:pt x="7125" y="7125"/>
                  </a:cubicBezTo>
                  <a:cubicBezTo>
                    <a:pt x="11687" y="2563"/>
                    <a:pt x="17874" y="0"/>
                    <a:pt x="24326" y="0"/>
                  </a:cubicBezTo>
                  <a:close/>
                </a:path>
              </a:pathLst>
            </a:custGeom>
            <a:solidFill>
              <a:srgbClr val="D5F8F8"/>
            </a:solidFill>
            <a:ln w="2286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824" cy="3479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367875" y="-22073"/>
            <a:ext cx="9906014" cy="2503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32"/>
              </a:lnSpc>
            </a:pPr>
            <a:r>
              <a:rPr lang="en-US" sz="6808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1. CĂN BẬC HAI</a:t>
            </a:r>
          </a:p>
          <a:p>
            <a:pPr algn="l">
              <a:lnSpc>
                <a:spcPts val="9532"/>
              </a:lnSpc>
              <a:spcBef>
                <a:spcPct val="0"/>
              </a:spcBef>
            </a:pPr>
            <a:endParaRPr lang="en-US" sz="6808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9" name="AutoShape 9"/>
          <p:cNvSpPr/>
          <p:nvPr/>
        </p:nvSpPr>
        <p:spPr>
          <a:xfrm flipV="1">
            <a:off x="2368295" y="1239244"/>
            <a:ext cx="9129041" cy="61912"/>
          </a:xfrm>
          <a:prstGeom prst="line">
            <a:avLst/>
          </a:prstGeom>
          <a:ln w="1238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>
            <a:off x="10675551" y="4316752"/>
            <a:ext cx="6026037" cy="3932740"/>
          </a:xfrm>
          <a:custGeom>
            <a:avLst/>
            <a:gdLst/>
            <a:ahLst/>
            <a:cxnLst/>
            <a:rect l="l" t="t" r="r" b="b"/>
            <a:pathLst>
              <a:path w="6777006" h="4277985">
                <a:moveTo>
                  <a:pt x="0" y="0"/>
                </a:moveTo>
                <a:lnTo>
                  <a:pt x="6777006" y="0"/>
                </a:lnTo>
                <a:lnTo>
                  <a:pt x="6777006" y="4277985"/>
                </a:lnTo>
                <a:lnTo>
                  <a:pt x="0" y="42779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TextBox 11"/>
          <p:cNvSpPr txBox="1"/>
          <p:nvPr/>
        </p:nvSpPr>
        <p:spPr>
          <a:xfrm>
            <a:off x="2368295" y="2168041"/>
            <a:ext cx="1416206" cy="12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dirty="0" err="1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lang="en-US" sz="3500" dirty="0">
                <a:solidFill>
                  <a:srgbClr val="E82624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E826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2"/>
              <p:cNvSpPr txBox="1"/>
              <p:nvPr/>
            </p:nvSpPr>
            <p:spPr>
              <a:xfrm>
                <a:off x="2137843" y="3180284"/>
                <a:ext cx="9608231" cy="506920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65000"/>
                  </a:lnSpc>
                </a:pPr>
                <a:r>
                  <a:rPr lang="en-US" sz="3200" dirty="0">
                    <a:latin typeface="Arial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a)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𝑂𝐴𝐵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vuông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tại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áp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dụng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lí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pythagore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, ta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: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6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𝑂𝐵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𝑂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32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32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65000"/>
                  </a:lnSpc>
                </a:pP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b) Ta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: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6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𝑂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𝑂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=5</m:t>
                      </m:r>
                    </m:oMath>
                  </m:oMathPara>
                </a14:m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6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𝑂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𝑂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=5</m:t>
                      </m:r>
                    </m:oMath>
                  </m:oMathPara>
                </a14:m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7843" y="3180284"/>
                <a:ext cx="9608231" cy="5069208"/>
              </a:xfrm>
              <a:prstGeom prst="rect">
                <a:avLst/>
              </a:prstGeom>
              <a:blipFill>
                <a:blip r:embed="rId9"/>
                <a:stretch>
                  <a:fillRect l="-2602" r="-253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4072411" y="-110116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5630275" y="3194131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5558445" y="5480997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 rot="-448923">
            <a:off x="9326915" y="8637108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752242">
            <a:off x="4307223" y="8376377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185677" y="6993505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-1469522">
            <a:off x="232373" y="-373108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582594">
            <a:off x="265639" y="3980335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1630262">
            <a:off x="4888145" y="-1885511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 rot="-2206619">
            <a:off x="9944503" y="-1691362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2" name="Group 12"/>
          <p:cNvGrpSpPr/>
          <p:nvPr/>
        </p:nvGrpSpPr>
        <p:grpSpPr>
          <a:xfrm>
            <a:off x="1201911" y="485214"/>
            <a:ext cx="16243860" cy="2398915"/>
            <a:chOff x="0" y="0"/>
            <a:chExt cx="3538556" cy="6180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618033"/>
            </a:xfrm>
            <a:custGeom>
              <a:avLst/>
              <a:gdLst/>
              <a:ahLst/>
              <a:cxnLst/>
              <a:rect l="l" t="t" r="r" b="b"/>
              <a:pathLst>
                <a:path w="3538556" h="618033">
                  <a:moveTo>
                    <a:pt x="24307" y="0"/>
                  </a:moveTo>
                  <a:lnTo>
                    <a:pt x="3514249" y="0"/>
                  </a:lnTo>
                  <a:cubicBezTo>
                    <a:pt x="3520696" y="0"/>
                    <a:pt x="3526878" y="2561"/>
                    <a:pt x="3531436" y="7119"/>
                  </a:cubicBezTo>
                  <a:cubicBezTo>
                    <a:pt x="3535995" y="11678"/>
                    <a:pt x="3538556" y="17860"/>
                    <a:pt x="3538556" y="24307"/>
                  </a:cubicBezTo>
                  <a:lnTo>
                    <a:pt x="3538556" y="593727"/>
                  </a:lnTo>
                  <a:cubicBezTo>
                    <a:pt x="3538556" y="607151"/>
                    <a:pt x="3527673" y="618033"/>
                    <a:pt x="3514249" y="618033"/>
                  </a:cubicBezTo>
                  <a:lnTo>
                    <a:pt x="24307" y="618033"/>
                  </a:lnTo>
                  <a:cubicBezTo>
                    <a:pt x="10883" y="618033"/>
                    <a:pt x="0" y="607151"/>
                    <a:pt x="0" y="593727"/>
                  </a:cubicBezTo>
                  <a:lnTo>
                    <a:pt x="0" y="24307"/>
                  </a:lnTo>
                  <a:cubicBezTo>
                    <a:pt x="0" y="10883"/>
                    <a:pt x="10883" y="0"/>
                    <a:pt x="24307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538556" cy="656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887821" y="626204"/>
            <a:ext cx="14958964" cy="3767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94"/>
              </a:lnSpc>
            </a:pPr>
            <a:r>
              <a:rPr lang="en-US" sz="1028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Định</a:t>
            </a:r>
            <a:r>
              <a:rPr lang="en-US" sz="1028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28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nghĩa</a:t>
            </a:r>
            <a:endParaRPr lang="en-US" sz="10282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ts val="14394"/>
              </a:lnSpc>
              <a:spcBef>
                <a:spcPct val="0"/>
              </a:spcBef>
            </a:pPr>
            <a:endParaRPr lang="en-US" sz="10282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85677" y="3723404"/>
            <a:ext cx="18016507" cy="5706785"/>
            <a:chOff x="0" y="0"/>
            <a:chExt cx="3924708" cy="124316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924708" cy="1243164"/>
            </a:xfrm>
            <a:custGeom>
              <a:avLst/>
              <a:gdLst/>
              <a:ahLst/>
              <a:cxnLst/>
              <a:rect l="l" t="t" r="r" b="b"/>
              <a:pathLst>
                <a:path w="3924708" h="1243164">
                  <a:moveTo>
                    <a:pt x="21915" y="0"/>
                  </a:moveTo>
                  <a:lnTo>
                    <a:pt x="3902793" y="0"/>
                  </a:lnTo>
                  <a:cubicBezTo>
                    <a:pt x="3908605" y="0"/>
                    <a:pt x="3914179" y="2309"/>
                    <a:pt x="3918289" y="6419"/>
                  </a:cubicBezTo>
                  <a:cubicBezTo>
                    <a:pt x="3922399" y="10529"/>
                    <a:pt x="3924708" y="16103"/>
                    <a:pt x="3924708" y="21915"/>
                  </a:cubicBezTo>
                  <a:lnTo>
                    <a:pt x="3924708" y="1221248"/>
                  </a:lnTo>
                  <a:cubicBezTo>
                    <a:pt x="3924708" y="1227061"/>
                    <a:pt x="3922399" y="1232635"/>
                    <a:pt x="3918289" y="1236745"/>
                  </a:cubicBezTo>
                  <a:cubicBezTo>
                    <a:pt x="3914179" y="1240855"/>
                    <a:pt x="3908605" y="1243164"/>
                    <a:pt x="3902793" y="1243164"/>
                  </a:cubicBezTo>
                  <a:lnTo>
                    <a:pt x="21915" y="1243164"/>
                  </a:lnTo>
                  <a:cubicBezTo>
                    <a:pt x="16103" y="1243164"/>
                    <a:pt x="10529" y="1240855"/>
                    <a:pt x="6419" y="1236745"/>
                  </a:cubicBezTo>
                  <a:cubicBezTo>
                    <a:pt x="2309" y="1232635"/>
                    <a:pt x="0" y="1227061"/>
                    <a:pt x="0" y="1221248"/>
                  </a:cubicBezTo>
                  <a:lnTo>
                    <a:pt x="0" y="21915"/>
                  </a:lnTo>
                  <a:cubicBezTo>
                    <a:pt x="0" y="16103"/>
                    <a:pt x="2309" y="10529"/>
                    <a:pt x="6419" y="6419"/>
                  </a:cubicBezTo>
                  <a:cubicBezTo>
                    <a:pt x="10529" y="2309"/>
                    <a:pt x="16103" y="0"/>
                    <a:pt x="21915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924708" cy="1281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9"/>
              <p:cNvSpPr txBox="1"/>
              <p:nvPr/>
            </p:nvSpPr>
            <p:spPr>
              <a:xfrm>
                <a:off x="593289" y="5320899"/>
                <a:ext cx="17336214" cy="334521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65000"/>
                  </a:lnSpc>
                </a:pP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Ta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kết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sau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đây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: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65000"/>
                  </a:lnSpc>
                  <a:buFontTx/>
                  <a:buChar char="-"/>
                </a:pP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Mỗi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dương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căn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bậc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đối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nhau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: 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dương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(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căn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bậc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học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),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âm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65000"/>
                  </a:lnSpc>
                  <a:buFontTx/>
                  <a:buChar char="-"/>
                </a:pP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chỉ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căn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bậc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chính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nó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, ta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9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89" y="5320899"/>
                <a:ext cx="17336214" cy="3345211"/>
              </a:xfrm>
              <a:prstGeom prst="rect">
                <a:avLst/>
              </a:prstGeom>
              <a:blipFill>
                <a:blip r:embed="rId22"/>
                <a:stretch>
                  <a:fillRect l="-1406" r="-1442" b="-236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20"/>
              <p:cNvSpPr txBox="1"/>
              <p:nvPr/>
            </p:nvSpPr>
            <p:spPr>
              <a:xfrm>
                <a:off x="593289" y="3884952"/>
                <a:ext cx="17336214" cy="14680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ct val="16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latin typeface="Arial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Cho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thực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âm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thực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thỏa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mãn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gọi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căn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bậc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>
                  <a:lnSpc>
                    <a:spcPts val="5667"/>
                  </a:lnSpc>
                  <a:spcBef>
                    <a:spcPct val="0"/>
                  </a:spcBef>
                </a:pPr>
                <a:endParaRPr lang="en-US" sz="3200" b="1" dirty="0">
                  <a:solidFill>
                    <a:srgbClr val="000000"/>
                  </a:solidFill>
                  <a:latin typeface="Arial" pitchFamily="34" charset="0"/>
                  <a:ea typeface="Arial Bold"/>
                  <a:cs typeface="Arial" pitchFamily="34" charset="0"/>
                  <a:sym typeface="Arial Bold"/>
                </a:endParaRPr>
              </a:p>
            </p:txBody>
          </p:sp>
        </mc:Choice>
        <mc:Fallback>
          <p:sp>
            <p:nvSpPr>
              <p:cNvPr id="20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89" y="3884952"/>
                <a:ext cx="17336214" cy="1468031"/>
              </a:xfrm>
              <a:prstGeom prst="rect">
                <a:avLst/>
              </a:prstGeom>
              <a:blipFill>
                <a:blip r:embed="rId23"/>
                <a:stretch>
                  <a:fillRect l="-140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52100" y="-186316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-788786">
            <a:off x="15509964" y="3117931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79167">
            <a:off x="15438134" y="5404797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 rot="-448923">
            <a:off x="9206604" y="8560908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752242">
            <a:off x="4186912" y="8300177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65366" y="6917305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-1469522">
            <a:off x="112062" y="-449308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582594">
            <a:off x="145328" y="3904135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1630262">
            <a:off x="4767834" y="-1961711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 rot="-2206619">
            <a:off x="9824192" y="-1767562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2" name="Group 12"/>
          <p:cNvGrpSpPr/>
          <p:nvPr/>
        </p:nvGrpSpPr>
        <p:grpSpPr>
          <a:xfrm>
            <a:off x="1730934" y="600514"/>
            <a:ext cx="15176655" cy="1875986"/>
            <a:chOff x="0" y="0"/>
            <a:chExt cx="3538556" cy="6180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618033"/>
            </a:xfrm>
            <a:custGeom>
              <a:avLst/>
              <a:gdLst/>
              <a:ahLst/>
              <a:cxnLst/>
              <a:rect l="l" t="t" r="r" b="b"/>
              <a:pathLst>
                <a:path w="3538556" h="618033">
                  <a:moveTo>
                    <a:pt x="24307" y="0"/>
                  </a:moveTo>
                  <a:lnTo>
                    <a:pt x="3514249" y="0"/>
                  </a:lnTo>
                  <a:cubicBezTo>
                    <a:pt x="3520696" y="0"/>
                    <a:pt x="3526878" y="2561"/>
                    <a:pt x="3531436" y="7119"/>
                  </a:cubicBezTo>
                  <a:cubicBezTo>
                    <a:pt x="3535995" y="11678"/>
                    <a:pt x="3538556" y="17860"/>
                    <a:pt x="3538556" y="24307"/>
                  </a:cubicBezTo>
                  <a:lnTo>
                    <a:pt x="3538556" y="593727"/>
                  </a:lnTo>
                  <a:cubicBezTo>
                    <a:pt x="3538556" y="607151"/>
                    <a:pt x="3527673" y="618033"/>
                    <a:pt x="3514249" y="618033"/>
                  </a:cubicBezTo>
                  <a:lnTo>
                    <a:pt x="24307" y="618033"/>
                  </a:lnTo>
                  <a:cubicBezTo>
                    <a:pt x="10883" y="618033"/>
                    <a:pt x="0" y="607151"/>
                    <a:pt x="0" y="593727"/>
                  </a:cubicBezTo>
                  <a:lnTo>
                    <a:pt x="0" y="24307"/>
                  </a:lnTo>
                  <a:cubicBezTo>
                    <a:pt x="0" y="10883"/>
                    <a:pt x="10883" y="0"/>
                    <a:pt x="24307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538556" cy="656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730934" y="711563"/>
            <a:ext cx="14958964" cy="3767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94"/>
              </a:lnSpc>
            </a:pPr>
            <a:r>
              <a:rPr lang="en-US" sz="1028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Chú</a:t>
            </a:r>
            <a:r>
              <a:rPr lang="en-US" sz="1028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ý: </a:t>
            </a:r>
          </a:p>
          <a:p>
            <a:pPr algn="ctr">
              <a:lnSpc>
                <a:spcPts val="14394"/>
              </a:lnSpc>
              <a:spcBef>
                <a:spcPct val="0"/>
              </a:spcBef>
            </a:pPr>
            <a:endParaRPr lang="en-US" sz="10282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202162" y="2813546"/>
            <a:ext cx="18016507" cy="5706785"/>
            <a:chOff x="0" y="0"/>
            <a:chExt cx="3924708" cy="124316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924708" cy="1243164"/>
            </a:xfrm>
            <a:custGeom>
              <a:avLst/>
              <a:gdLst/>
              <a:ahLst/>
              <a:cxnLst/>
              <a:rect l="l" t="t" r="r" b="b"/>
              <a:pathLst>
                <a:path w="3924708" h="1243164">
                  <a:moveTo>
                    <a:pt x="21915" y="0"/>
                  </a:moveTo>
                  <a:lnTo>
                    <a:pt x="3902793" y="0"/>
                  </a:lnTo>
                  <a:cubicBezTo>
                    <a:pt x="3908605" y="0"/>
                    <a:pt x="3914179" y="2309"/>
                    <a:pt x="3918289" y="6419"/>
                  </a:cubicBezTo>
                  <a:cubicBezTo>
                    <a:pt x="3922399" y="10529"/>
                    <a:pt x="3924708" y="16103"/>
                    <a:pt x="3924708" y="21915"/>
                  </a:cubicBezTo>
                  <a:lnTo>
                    <a:pt x="3924708" y="1221248"/>
                  </a:lnTo>
                  <a:cubicBezTo>
                    <a:pt x="3924708" y="1227061"/>
                    <a:pt x="3922399" y="1232635"/>
                    <a:pt x="3918289" y="1236745"/>
                  </a:cubicBezTo>
                  <a:cubicBezTo>
                    <a:pt x="3914179" y="1240855"/>
                    <a:pt x="3908605" y="1243164"/>
                    <a:pt x="3902793" y="1243164"/>
                  </a:cubicBezTo>
                  <a:lnTo>
                    <a:pt x="21915" y="1243164"/>
                  </a:lnTo>
                  <a:cubicBezTo>
                    <a:pt x="16103" y="1243164"/>
                    <a:pt x="10529" y="1240855"/>
                    <a:pt x="6419" y="1236745"/>
                  </a:cubicBezTo>
                  <a:cubicBezTo>
                    <a:pt x="2309" y="1232635"/>
                    <a:pt x="0" y="1227061"/>
                    <a:pt x="0" y="1221248"/>
                  </a:cubicBezTo>
                  <a:lnTo>
                    <a:pt x="0" y="21915"/>
                  </a:lnTo>
                  <a:cubicBezTo>
                    <a:pt x="0" y="16103"/>
                    <a:pt x="2309" y="10529"/>
                    <a:pt x="6419" y="6419"/>
                  </a:cubicBezTo>
                  <a:cubicBezTo>
                    <a:pt x="10529" y="2309"/>
                    <a:pt x="16103" y="0"/>
                    <a:pt x="21915" y="0"/>
                  </a:cubicBezTo>
                  <a:close/>
                </a:path>
              </a:pathLst>
            </a:custGeom>
            <a:solidFill>
              <a:srgbClr val="FFFFFF"/>
            </a:solidFill>
            <a:ln w="190500" cap="rnd">
              <a:solidFill>
                <a:srgbClr val="082A44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924708" cy="1281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9"/>
              <p:cNvSpPr txBox="1"/>
              <p:nvPr/>
            </p:nvSpPr>
            <p:spPr>
              <a:xfrm>
                <a:off x="647378" y="3066791"/>
                <a:ext cx="16852481" cy="539359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ct val="16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âm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căn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6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Phép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toán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căn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âm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phép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khai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căn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phép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khai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tắt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khai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)</a:t>
                </a:r>
                <a:endPara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6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c) Ở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7 ta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0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  <m:r>
                      <a:rPr lang="en-US" sz="4000" i="1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rad>
                      <m:radPr>
                        <m:degHide m:val="on"/>
                        <m:ctrlPr>
                          <a:rPr lang="en-US" sz="40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rad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ra</a:t>
                </a:r>
                <a:endPara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6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rad>
                      <m:r>
                        <a:rPr lang="en-US" sz="40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&lt;−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rad>
                      <m:r>
                        <a:rPr lang="en-US" sz="40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&lt;0&lt;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rad>
                      <m:r>
                        <a:rPr lang="en-US" sz="40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&lt;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rad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378" y="3066791"/>
                <a:ext cx="16852481" cy="5393592"/>
              </a:xfrm>
              <a:prstGeom prst="rect">
                <a:avLst/>
              </a:prstGeom>
              <a:blipFill>
                <a:blip r:embed="rId22"/>
                <a:stretch>
                  <a:fillRect l="-1808" r="-180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3480</Words>
  <Application>Microsoft Office PowerPoint</Application>
  <PresentationFormat>Custom</PresentationFormat>
  <Paragraphs>341</Paragraphs>
  <Slides>53</Slides>
  <Notes>3</Notes>
  <HiddenSlides>0</HiddenSlides>
  <MMClips>26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 Bold</vt:lpstr>
      <vt:lpstr>Arial Bold Italics</vt:lpstr>
      <vt:lpstr>Times New Roman</vt:lpstr>
      <vt:lpstr>Cambria Math</vt:lpstr>
      <vt:lpstr>Arial</vt:lpstr>
      <vt:lpstr>Calibri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Interpreting Numerical Expressions Math Presentation in Light Blue Math Doodles</dc:title>
  <dc:creator/>
  <cp:lastModifiedBy>Minh Châu</cp:lastModifiedBy>
  <cp:revision>36</cp:revision>
  <dcterms:created xsi:type="dcterms:W3CDTF">2006-08-16T00:00:00Z</dcterms:created>
  <dcterms:modified xsi:type="dcterms:W3CDTF">2024-10-24T02:20:39Z</dcterms:modified>
  <dc:identifier>DAGStH8_r-8</dc:identifier>
</cp:coreProperties>
</file>