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media/image17.svg" ContentType="image/svg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256" r:id="rId3"/>
    <p:sldId id="319" r:id="rId4"/>
    <p:sldId id="258" r:id="rId5"/>
    <p:sldId id="310" r:id="rId6"/>
    <p:sldId id="317" r:id="rId7"/>
    <p:sldId id="264" r:id="rId8"/>
    <p:sldId id="259" r:id="rId9"/>
    <p:sldId id="305" r:id="rId10"/>
    <p:sldId id="320" r:id="rId11"/>
    <p:sldId id="261" r:id="rId12"/>
    <p:sldId id="267" r:id="rId13"/>
    <p:sldId id="260" r:id="rId14"/>
    <p:sldId id="323" r:id="rId15"/>
    <p:sldId id="268" r:id="rId16"/>
    <p:sldId id="326" r:id="rId17"/>
  </p:sldIdLst>
  <p:sldSz cx="18288000" cy="10287000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56A7"/>
    <a:srgbClr val="FFFFFF"/>
    <a:srgbClr val="3C8ABE"/>
    <a:srgbClr val="C4A668"/>
    <a:srgbClr val="FBC0D6"/>
    <a:srgbClr val="FFA096"/>
    <a:srgbClr val="5AA37F"/>
    <a:srgbClr val="DDCBA9"/>
    <a:srgbClr val="FC9B75"/>
    <a:srgbClr val="59A0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9" autoAdjust="0"/>
    <p:restoredTop sz="94607" autoAdjust="0"/>
  </p:normalViewPr>
  <p:slideViewPr>
    <p:cSldViewPr showGuides="1">
      <p:cViewPr varScale="1">
        <p:scale>
          <a:sx n="38" d="100"/>
          <a:sy n="38" d="100"/>
        </p:scale>
        <p:origin x="1208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font" Target="fonts/font4.fntdata"/><Relationship Id="rId24" Type="http://schemas.openxmlformats.org/officeDocument/2006/relationships/font" Target="fonts/font3.fntdata"/><Relationship Id="rId23" Type="http://schemas.openxmlformats.org/officeDocument/2006/relationships/font" Target="fonts/font2.fntdata"/><Relationship Id="rId22" Type="http://schemas.openxmlformats.org/officeDocument/2006/relationships/font" Target="fonts/font1.fntdata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notesMaster" Target="notesMasters/notesMaster1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FC9B1A-263E-4D44-B627-7A7901859896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D134C-7DAD-4147-92E1-857347782103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.png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.png"/><Relationship Id="rId2" Type="http://schemas.microsoft.com/office/2007/relationships/media" Target="../media/media2.mp3"/><Relationship Id="rId1" Type="http://schemas.openxmlformats.org/officeDocument/2006/relationships/audio" Target="../media/media2.mp3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jpeg"/><Relationship Id="rId8" Type="http://schemas.microsoft.com/office/2007/relationships/hdphoto" Target="../media/image11.wdp"/><Relationship Id="rId7" Type="http://schemas.openxmlformats.org/officeDocument/2006/relationships/image" Target="../media/image10.png"/><Relationship Id="rId6" Type="http://schemas.microsoft.com/office/2007/relationships/hdphoto" Target="../media/image9.wdp"/><Relationship Id="rId5" Type="http://schemas.openxmlformats.org/officeDocument/2006/relationships/image" Target="../media/image8.png"/><Relationship Id="rId4" Type="http://schemas.microsoft.com/office/2007/relationships/hdphoto" Target="../media/image7.wdp"/><Relationship Id="rId3" Type="http://schemas.openxmlformats.org/officeDocument/2006/relationships/image" Target="../media/image6.png"/><Relationship Id="rId2" Type="http://schemas.microsoft.com/office/2007/relationships/hdphoto" Target="../media/image5.wdp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9" Type="http://schemas.microsoft.com/office/2007/relationships/hdphoto" Target="../media/image11.wdp"/><Relationship Id="rId8" Type="http://schemas.openxmlformats.org/officeDocument/2006/relationships/image" Target="../media/image10.png"/><Relationship Id="rId7" Type="http://schemas.microsoft.com/office/2007/relationships/hdphoto" Target="../media/image9.wdp"/><Relationship Id="rId6" Type="http://schemas.openxmlformats.org/officeDocument/2006/relationships/image" Target="../media/image8.png"/><Relationship Id="rId5" Type="http://schemas.microsoft.com/office/2007/relationships/hdphoto" Target="../media/image7.wdp"/><Relationship Id="rId4" Type="http://schemas.openxmlformats.org/officeDocument/2006/relationships/image" Target="../media/image6.png"/><Relationship Id="rId3" Type="http://schemas.microsoft.com/office/2007/relationships/hdphoto" Target="../media/image20.wdp"/><Relationship Id="rId2" Type="http://schemas.openxmlformats.org/officeDocument/2006/relationships/image" Target="../media/image19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1.png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2.png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6.png"/><Relationship Id="rId8" Type="http://schemas.openxmlformats.org/officeDocument/2006/relationships/image" Target="../media/image29.png"/><Relationship Id="rId7" Type="http://schemas.openxmlformats.org/officeDocument/2006/relationships/image" Target="../media/image28.png"/><Relationship Id="rId6" Type="http://schemas.openxmlformats.org/officeDocument/2006/relationships/image" Target="../media/image15.png"/><Relationship Id="rId5" Type="http://schemas.openxmlformats.org/officeDocument/2006/relationships/image" Target="../media/image27.png"/><Relationship Id="rId4" Type="http://schemas.openxmlformats.org/officeDocument/2006/relationships/image" Target="../media/image14.png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17.svg"/><Relationship Id="rId1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9" Type="http://schemas.microsoft.com/office/2007/relationships/hdphoto" Target="../media/image11.wdp"/><Relationship Id="rId8" Type="http://schemas.openxmlformats.org/officeDocument/2006/relationships/image" Target="../media/image10.png"/><Relationship Id="rId7" Type="http://schemas.microsoft.com/office/2007/relationships/hdphoto" Target="../media/image9.wdp"/><Relationship Id="rId6" Type="http://schemas.openxmlformats.org/officeDocument/2006/relationships/image" Target="../media/image8.png"/><Relationship Id="rId5" Type="http://schemas.microsoft.com/office/2007/relationships/hdphoto" Target="../media/image7.wdp"/><Relationship Id="rId4" Type="http://schemas.openxmlformats.org/officeDocument/2006/relationships/image" Target="../media/image6.png"/><Relationship Id="rId3" Type="http://schemas.microsoft.com/office/2007/relationships/hdphoto" Target="../media/image20.wdp"/><Relationship Id="rId2" Type="http://schemas.openxmlformats.org/officeDocument/2006/relationships/image" Target="../media/image19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1.png"/><Relationship Id="rId2" Type="http://schemas.microsoft.com/office/2007/relationships/media" Target="../media/media5.mp4"/><Relationship Id="rId1" Type="http://schemas.openxmlformats.org/officeDocument/2006/relationships/video" Target="../media/media5.mp4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7.svg"/><Relationship Id="rId8" Type="http://schemas.openxmlformats.org/officeDocument/2006/relationships/image" Target="../media/image16.png"/><Relationship Id="rId7" Type="http://schemas.openxmlformats.org/officeDocument/2006/relationships/image" Target="../media/image29.png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4.png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2" Type="http://schemas.openxmlformats.org/officeDocument/2006/relationships/slideLayout" Target="../slideLayouts/slideLayout7.xml"/><Relationship Id="rId11" Type="http://schemas.openxmlformats.org/officeDocument/2006/relationships/image" Target="../media/image15.png"/><Relationship Id="rId10" Type="http://schemas.openxmlformats.org/officeDocument/2006/relationships/image" Target="../media/image32.png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image" Target="../media/image8.png"/><Relationship Id="rId8" Type="http://schemas.microsoft.com/office/2007/relationships/hdphoto" Target="../media/image7.wdp"/><Relationship Id="rId7" Type="http://schemas.openxmlformats.org/officeDocument/2006/relationships/image" Target="../media/image6.png"/><Relationship Id="rId6" Type="http://schemas.microsoft.com/office/2007/relationships/hdphoto" Target="../media/image20.wdp"/><Relationship Id="rId5" Type="http://schemas.openxmlformats.org/officeDocument/2006/relationships/image" Target="../media/image19.png"/><Relationship Id="rId4" Type="http://schemas.openxmlformats.org/officeDocument/2006/relationships/image" Target="../media/image34.png"/><Relationship Id="rId3" Type="http://schemas.microsoft.com/office/2007/relationships/media" Target="../media/media6.mp3"/><Relationship Id="rId2" Type="http://schemas.openxmlformats.org/officeDocument/2006/relationships/audio" Target="../media/media6.mp3"/><Relationship Id="rId13" Type="http://schemas.openxmlformats.org/officeDocument/2006/relationships/slideLayout" Target="../slideLayouts/slideLayout2.xml"/><Relationship Id="rId12" Type="http://schemas.microsoft.com/office/2007/relationships/hdphoto" Target="../media/image11.wdp"/><Relationship Id="rId11" Type="http://schemas.openxmlformats.org/officeDocument/2006/relationships/image" Target="../media/image10.png"/><Relationship Id="rId10" Type="http://schemas.microsoft.com/office/2007/relationships/hdphoto" Target="../media/image9.wdp"/><Relationship Id="rId1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6200" y="26751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75712" b="-75712"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4" name="chào mừ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" y="91602"/>
            <a:ext cx="18211800" cy="1023349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3"/>
          <p:cNvSpPr/>
          <p:nvPr/>
        </p:nvSpPr>
        <p:spPr>
          <a:xfrm>
            <a:off x="3733800" y="2857500"/>
            <a:ext cx="11155680" cy="281178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Mời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nghe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hát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hát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viết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nội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dung </a:t>
            </a:r>
            <a:r>
              <a:rPr lang="en-US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5791084" y="876195"/>
            <a:ext cx="7148946" cy="1630247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</a:t>
            </a:r>
            <a:r>
              <a:rPr lang="en-US" sz="4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endParaRPr lang="en-US" sz="4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6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LỜI BÀI HÁT_ _MỪNG SINH NHẬT LỚP TÁM_ 🎵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9042400" y="5041900"/>
            <a:ext cx="203200" cy="203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bldLvl="0" animBg="1"/>
      <p:bldP spid="5" grpId="0" bldLvl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42862" y="0"/>
            <a:ext cx="18330863" cy="10237485"/>
            <a:chOff x="-28575" y="0"/>
            <a:chExt cx="12220575" cy="6824990"/>
          </a:xfrm>
        </p:grpSpPr>
        <p:grpSp>
          <p:nvGrpSpPr>
            <p:cNvPr id="8" name="Group 7"/>
            <p:cNvGrpSpPr/>
            <p:nvPr/>
          </p:nvGrpSpPr>
          <p:grpSpPr>
            <a:xfrm>
              <a:off x="-28575" y="0"/>
              <a:ext cx="12163425" cy="1008508"/>
              <a:chOff x="-28575" y="0"/>
              <a:chExt cx="12163425" cy="1008508"/>
            </a:xfrm>
          </p:grpSpPr>
          <p:pic>
            <p:nvPicPr>
              <p:cNvPr id="12" name="Picture 6"/>
              <p:cNvPicPr>
                <a:picLocks noChangeAspect="1" noChangeArrowheads="1"/>
              </p:cNvPicPr>
              <p:nvPr/>
            </p:nvPicPr>
            <p:blipFill rotWithShape="1">
              <a:blip r:embed="rId1" cstate="print">
                <a:extLst>
                  <a:ext uri="{BEBA8EAE-BF5A-486C-A8C5-ECC9F3942E4B}">
                    <a14:imgProps xmlns:a14="http://schemas.microsoft.com/office/drawing/2010/main">
                      <a14:imgLayer r:embed="rId2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" name="Picture 6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9" name="Group 8"/>
            <p:cNvGrpSpPr/>
            <p:nvPr/>
          </p:nvGrpSpPr>
          <p:grpSpPr>
            <a:xfrm flipV="1">
              <a:off x="28575" y="5858975"/>
              <a:ext cx="12163425" cy="966015"/>
              <a:chOff x="-28575" y="0"/>
              <a:chExt cx="12163425" cy="1008508"/>
            </a:xfrm>
          </p:grpSpPr>
          <p:pic>
            <p:nvPicPr>
              <p:cNvPr id="10" name="Picture 6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1" name="Picture 6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4" name="Picture 6" descr="Có thể là hình vẽ ngẫu hứ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" y="282"/>
            <a:ext cx="18159413" cy="1039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1"/>
          <p:cNvSpPr txBox="1"/>
          <p:nvPr/>
        </p:nvSpPr>
        <p:spPr>
          <a:xfrm>
            <a:off x="3505200" y="-1714500"/>
            <a:ext cx="14796770" cy="6389370"/>
          </a:xfrm>
          <a:prstGeom prst="rect">
            <a:avLst/>
          </a:prstGeom>
        </p:spPr>
        <p:txBody>
          <a:bodyPr vert="horz" lIns="137160" tIns="68580" rIns="137160" bIns="6858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vi-VN" sz="5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 6: THIẾT KẾ QUÀ SINH NHẬT TỪ </a:t>
            </a:r>
            <a:br>
              <a:rPr lang="vi-VN" sz="5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vi-VN" sz="5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VẬT LIỆU SẴN CÓ</a:t>
            </a:r>
            <a:endParaRPr lang="en-US" sz="54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52105" y="1076447"/>
            <a:ext cx="8118075" cy="1649444"/>
          </a:xfrm>
          <a:prstGeom prst="rect">
            <a:avLst/>
          </a:prstGeom>
          <a:noFill/>
        </p:spPr>
        <p:txBody>
          <a:bodyPr wrap="none" lIns="137160" tIns="68580" rIns="137160" bIns="68580" numCol="1">
            <a:prstTxWarp prst="textWave4">
              <a:avLst/>
            </a:prstTxWarp>
            <a:spAutoFit/>
          </a:bodyPr>
          <a:lstStyle/>
          <a:p>
            <a:pPr algn="ctr"/>
            <a:r>
              <a:rPr lang="en-US" sz="8100" b="1" dirty="0" err="1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Kiểm</a:t>
            </a:r>
            <a:r>
              <a:rPr lang="en-US" sz="81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en-US" sz="8100" b="1" err="1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tra</a:t>
            </a:r>
            <a:r>
              <a:rPr lang="en-US" sz="8100" b="1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đồ dùng học tập</a:t>
            </a:r>
            <a:endParaRPr lang="en-US" sz="81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AutoShape 4" descr="Bút chì MARCO 7000 2B"/>
          <p:cNvSpPr>
            <a:spLocks noChangeAspect="1" noChangeArrowheads="1"/>
          </p:cNvSpPr>
          <p:nvPr/>
        </p:nvSpPr>
        <p:spPr bwMode="auto">
          <a:xfrm>
            <a:off x="233363" y="-216694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4" name="AutoShape 6" descr="Bút chì MARCO 7000 2B"/>
          <p:cNvSpPr>
            <a:spLocks noChangeAspect="1" noChangeArrowheads="1"/>
          </p:cNvSpPr>
          <p:nvPr/>
        </p:nvSpPr>
        <p:spPr bwMode="auto">
          <a:xfrm>
            <a:off x="461963" y="11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5" name="AutoShape 8" descr="Bút chì MARCO 7000 2B"/>
          <p:cNvSpPr>
            <a:spLocks noChangeAspect="1" noChangeArrowheads="1"/>
          </p:cNvSpPr>
          <p:nvPr/>
        </p:nvSpPr>
        <p:spPr bwMode="auto">
          <a:xfrm>
            <a:off x="690563" y="2405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6" name="AutoShape 10" descr="Bút chì MARCO 7000 2B"/>
          <p:cNvSpPr>
            <a:spLocks noChangeAspect="1" noChangeArrowheads="1"/>
          </p:cNvSpPr>
          <p:nvPr/>
        </p:nvSpPr>
        <p:spPr bwMode="auto">
          <a:xfrm>
            <a:off x="919163" y="4691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0" name="AutoShape 12" descr="Bút chì MARCO 7000 2B"/>
          <p:cNvSpPr>
            <a:spLocks noChangeAspect="1" noChangeArrowheads="1"/>
          </p:cNvSpPr>
          <p:nvPr/>
        </p:nvSpPr>
        <p:spPr bwMode="auto">
          <a:xfrm>
            <a:off x="1147763" y="6977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3" name="AutoShape 14" descr="Bút chì MARCO 7000 2B"/>
          <p:cNvSpPr>
            <a:spLocks noChangeAspect="1" noChangeArrowheads="1"/>
          </p:cNvSpPr>
          <p:nvPr/>
        </p:nvSpPr>
        <p:spPr bwMode="auto">
          <a:xfrm>
            <a:off x="1376363" y="9263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4" name="AutoShape 16" descr="Bút chì MARCO 7000 2B"/>
          <p:cNvSpPr>
            <a:spLocks noChangeAspect="1" noChangeArrowheads="1"/>
          </p:cNvSpPr>
          <p:nvPr/>
        </p:nvSpPr>
        <p:spPr bwMode="auto">
          <a:xfrm>
            <a:off x="1604963" y="1154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5" name="AutoShape 18" descr="Bút chì MARCO 7000 2B"/>
          <p:cNvSpPr>
            <a:spLocks noChangeAspect="1" noChangeArrowheads="1"/>
          </p:cNvSpPr>
          <p:nvPr/>
        </p:nvSpPr>
        <p:spPr bwMode="auto">
          <a:xfrm>
            <a:off x="1833563" y="13835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6" name="AutoShape 20" descr="Bút chì MARCO 7000 2B"/>
          <p:cNvSpPr>
            <a:spLocks noChangeAspect="1" noChangeArrowheads="1"/>
          </p:cNvSpPr>
          <p:nvPr/>
        </p:nvSpPr>
        <p:spPr bwMode="auto">
          <a:xfrm>
            <a:off x="2062163" y="16121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7" name="AutoShape 22" descr="Bút chì MARCO 7000 2B"/>
          <p:cNvSpPr>
            <a:spLocks noChangeAspect="1" noChangeArrowheads="1"/>
          </p:cNvSpPr>
          <p:nvPr/>
        </p:nvSpPr>
        <p:spPr bwMode="auto">
          <a:xfrm>
            <a:off x="2290763" y="18407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8" name="AutoShape 24" descr="Bút chì MARCO 7000 2B"/>
          <p:cNvSpPr>
            <a:spLocks noChangeAspect="1" noChangeArrowheads="1"/>
          </p:cNvSpPr>
          <p:nvPr/>
        </p:nvSpPr>
        <p:spPr bwMode="auto">
          <a:xfrm>
            <a:off x="2519363" y="20693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9" name="AutoShape 26" descr="Bút chì MARCO 7000 2B"/>
          <p:cNvSpPr>
            <a:spLocks noChangeAspect="1" noChangeArrowheads="1"/>
          </p:cNvSpPr>
          <p:nvPr/>
        </p:nvSpPr>
        <p:spPr bwMode="auto">
          <a:xfrm>
            <a:off x="2747963" y="2297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0" name="AutoShape 28" descr="Bút chì MARCO 7000 2B"/>
          <p:cNvSpPr>
            <a:spLocks noChangeAspect="1" noChangeArrowheads="1"/>
          </p:cNvSpPr>
          <p:nvPr/>
        </p:nvSpPr>
        <p:spPr bwMode="auto">
          <a:xfrm>
            <a:off x="2976563" y="25265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1" name="AutoShape 30" descr="Bút chì MARCO 7000 2B"/>
          <p:cNvSpPr>
            <a:spLocks noChangeAspect="1" noChangeArrowheads="1"/>
          </p:cNvSpPr>
          <p:nvPr/>
        </p:nvSpPr>
        <p:spPr bwMode="auto">
          <a:xfrm>
            <a:off x="3205163" y="27551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2" name="AutoShape 32" descr="Hộp 12 chiếc bút chì Đức sọc vàng đen STAEDTLER 120-(2B/HB/B/H) | Lazada.vn"/>
          <p:cNvSpPr>
            <a:spLocks noChangeAspect="1" noChangeArrowheads="1"/>
          </p:cNvSpPr>
          <p:nvPr/>
        </p:nvSpPr>
        <p:spPr bwMode="auto">
          <a:xfrm>
            <a:off x="3433763" y="29837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5" name="Rounded Rectangle 24"/>
          <p:cNvSpPr/>
          <p:nvPr/>
        </p:nvSpPr>
        <p:spPr>
          <a:xfrm>
            <a:off x="3029944" y="3212307"/>
            <a:ext cx="11745278" cy="39547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SÁCH, VỞ THỰC HÀNH MĨ THUẬT, BÚT CHÌ, GÔM TẨY, GIẤY MÀU, HỒ DÁN, VẬT LIỆU TÌM ĐƯỢC…</a:t>
            </a:r>
            <a:endParaRPr lang="en-US" sz="6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52105" y="1076447"/>
            <a:ext cx="8118075" cy="1649444"/>
          </a:xfrm>
          <a:prstGeom prst="rect">
            <a:avLst/>
          </a:prstGeom>
          <a:noFill/>
        </p:spPr>
        <p:txBody>
          <a:bodyPr wrap="none" lIns="137160" tIns="68580" rIns="137160" bIns="68580" numCol="1">
            <a:prstTxWarp prst="textWave4">
              <a:avLst/>
            </a:prstTxWarp>
            <a:spAutoFit/>
          </a:bodyPr>
          <a:lstStyle/>
          <a:p>
            <a:pPr algn="ctr"/>
            <a:r>
              <a:rPr lang="en-US" sz="81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YÊU CẦU CẦN ĐAT</a:t>
            </a:r>
            <a:endParaRPr lang="en-US" sz="81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4" descr="Bút chì MARCO 7000 2B"/>
          <p:cNvSpPr>
            <a:spLocks noChangeAspect="1" noChangeArrowheads="1"/>
          </p:cNvSpPr>
          <p:nvPr/>
        </p:nvSpPr>
        <p:spPr bwMode="auto">
          <a:xfrm>
            <a:off x="233363" y="-216694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4" name="AutoShape 6" descr="Bút chì MARCO 7000 2B"/>
          <p:cNvSpPr>
            <a:spLocks noChangeAspect="1" noChangeArrowheads="1"/>
          </p:cNvSpPr>
          <p:nvPr/>
        </p:nvSpPr>
        <p:spPr bwMode="auto">
          <a:xfrm>
            <a:off x="461963" y="11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5" name="AutoShape 8" descr="Bút chì MARCO 7000 2B"/>
          <p:cNvSpPr>
            <a:spLocks noChangeAspect="1" noChangeArrowheads="1"/>
          </p:cNvSpPr>
          <p:nvPr/>
        </p:nvSpPr>
        <p:spPr bwMode="auto">
          <a:xfrm>
            <a:off x="690563" y="2405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6" name="AutoShape 10" descr="Bút chì MARCO 7000 2B"/>
          <p:cNvSpPr>
            <a:spLocks noChangeAspect="1" noChangeArrowheads="1"/>
          </p:cNvSpPr>
          <p:nvPr/>
        </p:nvSpPr>
        <p:spPr bwMode="auto">
          <a:xfrm>
            <a:off x="919163" y="4691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0" name="AutoShape 12" descr="Bút chì MARCO 7000 2B"/>
          <p:cNvSpPr>
            <a:spLocks noChangeAspect="1" noChangeArrowheads="1"/>
          </p:cNvSpPr>
          <p:nvPr/>
        </p:nvSpPr>
        <p:spPr bwMode="auto">
          <a:xfrm>
            <a:off x="1147763" y="6977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3" name="AutoShape 14" descr="Bút chì MARCO 7000 2B"/>
          <p:cNvSpPr>
            <a:spLocks noChangeAspect="1" noChangeArrowheads="1"/>
          </p:cNvSpPr>
          <p:nvPr/>
        </p:nvSpPr>
        <p:spPr bwMode="auto">
          <a:xfrm>
            <a:off x="1376363" y="9263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4" name="AutoShape 16" descr="Bút chì MARCO 7000 2B"/>
          <p:cNvSpPr>
            <a:spLocks noChangeAspect="1" noChangeArrowheads="1"/>
          </p:cNvSpPr>
          <p:nvPr/>
        </p:nvSpPr>
        <p:spPr bwMode="auto">
          <a:xfrm>
            <a:off x="1604963" y="1154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5" name="AutoShape 18" descr="Bút chì MARCO 7000 2B"/>
          <p:cNvSpPr>
            <a:spLocks noChangeAspect="1" noChangeArrowheads="1"/>
          </p:cNvSpPr>
          <p:nvPr/>
        </p:nvSpPr>
        <p:spPr bwMode="auto">
          <a:xfrm>
            <a:off x="1833563" y="13835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6" name="AutoShape 20" descr="Bút chì MARCO 7000 2B"/>
          <p:cNvSpPr>
            <a:spLocks noChangeAspect="1" noChangeArrowheads="1"/>
          </p:cNvSpPr>
          <p:nvPr/>
        </p:nvSpPr>
        <p:spPr bwMode="auto">
          <a:xfrm>
            <a:off x="2062163" y="16121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7" name="AutoShape 22" descr="Bút chì MARCO 7000 2B"/>
          <p:cNvSpPr>
            <a:spLocks noChangeAspect="1" noChangeArrowheads="1"/>
          </p:cNvSpPr>
          <p:nvPr/>
        </p:nvSpPr>
        <p:spPr bwMode="auto">
          <a:xfrm>
            <a:off x="2290763" y="18407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19" name="AutoShape 26" descr="Bút chì MARCO 7000 2B"/>
          <p:cNvSpPr>
            <a:spLocks noChangeAspect="1" noChangeArrowheads="1"/>
          </p:cNvSpPr>
          <p:nvPr/>
        </p:nvSpPr>
        <p:spPr bwMode="auto">
          <a:xfrm>
            <a:off x="2747963" y="2297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0" name="AutoShape 28" descr="Bút chì MARCO 7000 2B"/>
          <p:cNvSpPr>
            <a:spLocks noChangeAspect="1" noChangeArrowheads="1"/>
          </p:cNvSpPr>
          <p:nvPr/>
        </p:nvSpPr>
        <p:spPr bwMode="auto">
          <a:xfrm>
            <a:off x="2976563" y="25265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1" name="AutoShape 30" descr="Bút chì MARCO 7000 2B"/>
          <p:cNvSpPr>
            <a:spLocks noChangeAspect="1" noChangeArrowheads="1"/>
          </p:cNvSpPr>
          <p:nvPr/>
        </p:nvSpPr>
        <p:spPr bwMode="auto">
          <a:xfrm>
            <a:off x="3205163" y="27551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2" name="AutoShape 32" descr="Hộp 12 chiếc bút chì Đức sọc vàng đen STAEDTLER 120-(2B/HB/B/H) | Lazada.vn"/>
          <p:cNvSpPr>
            <a:spLocks noChangeAspect="1" noChangeArrowheads="1"/>
          </p:cNvSpPr>
          <p:nvPr/>
        </p:nvSpPr>
        <p:spPr bwMode="auto">
          <a:xfrm>
            <a:off x="3433763" y="29837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/>
          <a:lstStyle/>
          <a:p>
            <a:endParaRPr lang="en-US" sz="2700"/>
          </a:p>
        </p:txBody>
      </p:sp>
      <p:sp>
        <p:nvSpPr>
          <p:cNvPr id="25" name="Rounded Rectangle 24"/>
          <p:cNvSpPr/>
          <p:nvPr/>
        </p:nvSpPr>
        <p:spPr>
          <a:xfrm>
            <a:off x="3074811" y="3212306"/>
            <a:ext cx="11745278" cy="65031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Hiểu được vai trò của thiết kế trong tạo dáng sản phẩm mỹ thuật. </a:t>
            </a: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 ý tưởng cải tiến, hãy thiết kế sản phẩm mỹ thuật từ vật liệu có sẵn. </a:t>
            </a: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Sử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dụng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được màu sắc t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ự</a:t>
            </a:r>
            <a:r>
              <a:rPr lang="vi-V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thân của vật liệu để thiết kế, trang trí sản phẩm quá sinh nhật. </a:t>
            </a: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liệu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sẵn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tái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sử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dụng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hành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mỹ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thuật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1738" y="1509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38165" b="-113258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6" name="Freeform 6"/>
          <p:cNvSpPr/>
          <p:nvPr/>
        </p:nvSpPr>
        <p:spPr>
          <a:xfrm>
            <a:off x="-8196329" y="-610802"/>
            <a:ext cx="16230600" cy="6052661"/>
          </a:xfrm>
          <a:custGeom>
            <a:avLst/>
            <a:gdLst/>
            <a:ahLst/>
            <a:cxnLst/>
            <a:rect l="l" t="t" r="r" b="b"/>
            <a:pathLst>
              <a:path w="16230600" h="6052661">
                <a:moveTo>
                  <a:pt x="0" y="0"/>
                </a:moveTo>
                <a:lnTo>
                  <a:pt x="16230600" y="0"/>
                </a:lnTo>
                <a:lnTo>
                  <a:pt x="16230600" y="6052662"/>
                </a:lnTo>
                <a:lnTo>
                  <a:pt x="0" y="6052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4778093" y="5167184"/>
            <a:ext cx="1389523" cy="2265343"/>
          </a:xfrm>
          <a:custGeom>
            <a:avLst/>
            <a:gdLst/>
            <a:ahLst/>
            <a:cxnLst/>
            <a:rect l="l" t="t" r="r" b="b"/>
            <a:pathLst>
              <a:path w="1389523" h="2265343">
                <a:moveTo>
                  <a:pt x="0" y="0"/>
                </a:moveTo>
                <a:lnTo>
                  <a:pt x="1389523" y="0"/>
                </a:lnTo>
                <a:lnTo>
                  <a:pt x="1389523" y="2265343"/>
                </a:lnTo>
                <a:lnTo>
                  <a:pt x="0" y="22653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2053281" y="1594864"/>
            <a:ext cx="10709101" cy="2591922"/>
          </a:xfrm>
          <a:custGeom>
            <a:avLst/>
            <a:gdLst/>
            <a:ahLst/>
            <a:cxnLst/>
            <a:rect l="l" t="t" r="r" b="b"/>
            <a:pathLst>
              <a:path w="7698356" h="2473097">
                <a:moveTo>
                  <a:pt x="0" y="0"/>
                </a:moveTo>
                <a:lnTo>
                  <a:pt x="7698356" y="0"/>
                </a:lnTo>
                <a:lnTo>
                  <a:pt x="7698356" y="2473097"/>
                </a:lnTo>
                <a:lnTo>
                  <a:pt x="0" y="24730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2891481" y="2128264"/>
            <a:ext cx="8873127" cy="18313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HOẠT ĐỘNG I: KHÁM PHÁ</a:t>
            </a:r>
            <a:endParaRPr lang="vi-VN" sz="3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dirty="0" err="1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Khám</a:t>
            </a:r>
            <a:r>
              <a:rPr lang="en-US" sz="36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phá</a:t>
            </a:r>
            <a:r>
              <a:rPr lang="en-US" sz="36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sản</a:t>
            </a:r>
            <a:r>
              <a:rPr lang="en-US" sz="36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phẩm</a:t>
            </a:r>
            <a:endParaRPr lang="en-US" sz="3600" b="1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233638" y="1653898"/>
            <a:ext cx="2534686" cy="3986821"/>
          </a:xfrm>
          <a:custGeom>
            <a:avLst/>
            <a:gdLst/>
            <a:ahLst/>
            <a:cxnLst/>
            <a:rect l="l" t="t" r="r" b="b"/>
            <a:pathLst>
              <a:path w="2592227" h="4226116">
                <a:moveTo>
                  <a:pt x="0" y="0"/>
                </a:moveTo>
                <a:lnTo>
                  <a:pt x="2592228" y="0"/>
                </a:lnTo>
                <a:lnTo>
                  <a:pt x="2592228" y="4226116"/>
                </a:lnTo>
                <a:lnTo>
                  <a:pt x="0" y="42261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0"/>
          <p:cNvSpPr txBox="1"/>
          <p:nvPr/>
        </p:nvSpPr>
        <p:spPr>
          <a:xfrm>
            <a:off x="2806907" y="5097855"/>
            <a:ext cx="15476974" cy="6880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44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Em quan sát các bức ảnh và chia sẻ về:</a:t>
            </a:r>
            <a:endParaRPr lang="en-US" sz="4400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10"/>
          <p:cNvSpPr txBox="1"/>
          <p:nvPr/>
        </p:nvSpPr>
        <p:spPr>
          <a:xfrm>
            <a:off x="2806907" y="5839579"/>
            <a:ext cx="15476974" cy="3066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vi-VN" sz="44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Sản phẩm này được làm từ vật liệu gì?</a:t>
            </a:r>
            <a:endParaRPr lang="en-US" sz="4400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vi-VN" sz="44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Các vật liệu đó được xử lý và gia công như thế nào?  </a:t>
            </a:r>
            <a:endParaRPr lang="en-US" sz="4400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vi-VN" sz="44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Màu sắc nguyên bản</a:t>
            </a:r>
            <a:r>
              <a:rPr lang="en-US" sz="44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vi-VN" sz="44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vật liệu tạo nên vẻ đẹp như thế nào cho sản phẩm? </a:t>
            </a:r>
            <a:endParaRPr lang="en-US" sz="4400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t="30444" b="15627"/>
          <a:stretch>
            <a:fillRect/>
          </a:stretch>
        </p:blipFill>
        <p:spPr>
          <a:xfrm>
            <a:off x="685800" y="430516"/>
            <a:ext cx="16544925" cy="9668858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-42862" y="0"/>
            <a:ext cx="18330863" cy="10237485"/>
            <a:chOff x="-28575" y="0"/>
            <a:chExt cx="12220575" cy="6824990"/>
          </a:xfrm>
        </p:grpSpPr>
        <p:grpSp>
          <p:nvGrpSpPr>
            <p:cNvPr id="7" name="Group 6"/>
            <p:cNvGrpSpPr/>
            <p:nvPr/>
          </p:nvGrpSpPr>
          <p:grpSpPr>
            <a:xfrm>
              <a:off x="-28575" y="0"/>
              <a:ext cx="12163425" cy="1008508"/>
              <a:chOff x="-28575" y="0"/>
              <a:chExt cx="12163425" cy="1008508"/>
            </a:xfrm>
          </p:grpSpPr>
          <p:pic>
            <p:nvPicPr>
              <p:cNvPr id="5" name="Picture 6"/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" name="Picture 6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8" name="Group 7"/>
            <p:cNvGrpSpPr/>
            <p:nvPr/>
          </p:nvGrpSpPr>
          <p:grpSpPr>
            <a:xfrm flipV="1">
              <a:off x="28575" y="5858975"/>
              <a:ext cx="12163425" cy="966015"/>
              <a:chOff x="-28575" y="0"/>
              <a:chExt cx="12163425" cy="1008508"/>
            </a:xfrm>
          </p:grpSpPr>
          <p:pic>
            <p:nvPicPr>
              <p:cNvPr id="9" name="Picture 6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" name="Picture 6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qvideo quan sát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57200" y="342900"/>
            <a:ext cx="17221200" cy="9906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 sản phẩm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66800" y="190500"/>
            <a:ext cx="16230600" cy="9372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9050"/>
            <a:ext cx="18288000" cy="10287000"/>
          </a:xfrm>
          <a:prstGeom prst="rect">
            <a:avLst/>
          </a:prstGeom>
        </p:spPr>
      </p:pic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885825" y="12489657"/>
            <a:ext cx="13716000" cy="248364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ubtitle 2"/>
          <p:cNvSpPr txBox="1"/>
          <p:nvPr/>
        </p:nvSpPr>
        <p:spPr>
          <a:xfrm>
            <a:off x="7931688" y="2667000"/>
            <a:ext cx="9496426" cy="4991100"/>
          </a:xfrm>
          <a:prstGeom prst="rect">
            <a:avLst/>
          </a:prstGeom>
        </p:spPr>
        <p:txBody>
          <a:bodyPr vert="horz" lIns="137160" tIns="68580" rIns="137160" bIns="6858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dirty="0">
                <a:solidFill>
                  <a:schemeClr val="tx2"/>
                </a:solidFill>
                <a:latin typeface="+mj-lt"/>
              </a:rPr>
              <a:t>	</a:t>
            </a:r>
            <a:r>
              <a:rPr lang="vi-VN" sz="4400" dirty="0">
                <a:solidFill>
                  <a:schemeClr val="tx2"/>
                </a:solidFill>
                <a:latin typeface="+mj-lt"/>
              </a:rPr>
              <a:t>Những vật liệu sẵn có như hộp nhựa, bìa, chai thủy tinh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, chai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nhựa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,…</a:t>
            </a:r>
            <a:r>
              <a:rPr lang="vi-VN" sz="4400" dirty="0">
                <a:solidFill>
                  <a:schemeClr val="tx2"/>
                </a:solidFill>
                <a:latin typeface="+mj-lt"/>
              </a:rPr>
              <a:t> sau khi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sử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dụng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xong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được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chúng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ta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xử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lý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gia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công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lại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sẽ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tạo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thành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những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sản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phẩm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nghệ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thuật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deco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đẹp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vừa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có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thể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sử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dụng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rất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có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ích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cho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chúng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ta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hàng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ngày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.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Không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những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vậy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nó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còn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giúp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cho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môi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trường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xanh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-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sạch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đẹp</a:t>
            </a:r>
            <a:r>
              <a:rPr lang="en-US" sz="4400" dirty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4400" dirty="0" err="1">
                <a:solidFill>
                  <a:schemeClr val="tx2"/>
                </a:solidFill>
                <a:latin typeface="+mj-lt"/>
              </a:rPr>
              <a:t>hơn</a:t>
            </a:r>
            <a:r>
              <a:rPr lang="en-US" sz="3600" dirty="0">
                <a:solidFill>
                  <a:schemeClr val="tx2"/>
                </a:solidFill>
                <a:latin typeface="+mj-lt"/>
              </a:rPr>
              <a:t>.</a:t>
            </a:r>
            <a:endParaRPr lang="en-US" sz="3600" dirty="0">
              <a:solidFill>
                <a:schemeClr val="tx2"/>
              </a:solidFill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6" name="Picture 5" descr="25+ Ý Tưởng Tái Chế Độc Đáo Từ Vật Dụng Đơn Giản Nhấ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7" b="12407"/>
          <a:stretch>
            <a:fillRect/>
          </a:stretch>
        </p:blipFill>
        <p:spPr bwMode="auto">
          <a:xfrm>
            <a:off x="885826" y="2324100"/>
            <a:ext cx="6581774" cy="6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887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38165" b="-11325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2539741" y="7089988"/>
            <a:ext cx="8430861" cy="4336624"/>
          </a:xfrm>
          <a:custGeom>
            <a:avLst/>
            <a:gdLst/>
            <a:ahLst/>
            <a:cxnLst/>
            <a:rect l="l" t="t" r="r" b="b"/>
            <a:pathLst>
              <a:path w="8430861" h="4336624">
                <a:moveTo>
                  <a:pt x="0" y="0"/>
                </a:moveTo>
                <a:lnTo>
                  <a:pt x="8430861" y="0"/>
                </a:lnTo>
                <a:lnTo>
                  <a:pt x="8430861" y="4336624"/>
                </a:lnTo>
                <a:lnTo>
                  <a:pt x="0" y="43366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-677268" y="7383797"/>
            <a:ext cx="7288470" cy="3749007"/>
          </a:xfrm>
          <a:custGeom>
            <a:avLst/>
            <a:gdLst/>
            <a:ahLst/>
            <a:cxnLst/>
            <a:rect l="l" t="t" r="r" b="b"/>
            <a:pathLst>
              <a:path w="7288470" h="3749007">
                <a:moveTo>
                  <a:pt x="0" y="0"/>
                </a:moveTo>
                <a:lnTo>
                  <a:pt x="7288470" y="0"/>
                </a:lnTo>
                <a:lnTo>
                  <a:pt x="7288470" y="3749006"/>
                </a:lnTo>
                <a:lnTo>
                  <a:pt x="0" y="37490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5411822" y="8265715"/>
            <a:ext cx="7864217" cy="3735503"/>
          </a:xfrm>
          <a:custGeom>
            <a:avLst/>
            <a:gdLst/>
            <a:ahLst/>
            <a:cxnLst/>
            <a:rect l="l" t="t" r="r" b="b"/>
            <a:pathLst>
              <a:path w="7864217" h="3735503">
                <a:moveTo>
                  <a:pt x="0" y="0"/>
                </a:moveTo>
                <a:lnTo>
                  <a:pt x="7864217" y="0"/>
                </a:lnTo>
                <a:lnTo>
                  <a:pt x="7864217" y="3735503"/>
                </a:lnTo>
                <a:lnTo>
                  <a:pt x="0" y="37355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-8610600" y="1331136"/>
            <a:ext cx="16230600" cy="6052661"/>
          </a:xfrm>
          <a:custGeom>
            <a:avLst/>
            <a:gdLst/>
            <a:ahLst/>
            <a:cxnLst/>
            <a:rect l="l" t="t" r="r" b="b"/>
            <a:pathLst>
              <a:path w="16230600" h="6052661">
                <a:moveTo>
                  <a:pt x="0" y="0"/>
                </a:moveTo>
                <a:lnTo>
                  <a:pt x="16230600" y="0"/>
                </a:lnTo>
                <a:lnTo>
                  <a:pt x="16230600" y="6052662"/>
                </a:lnTo>
                <a:lnTo>
                  <a:pt x="0" y="60526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2031270" y="3774852"/>
            <a:ext cx="9670551" cy="4097896"/>
          </a:xfrm>
          <a:custGeom>
            <a:avLst/>
            <a:gdLst/>
            <a:ahLst/>
            <a:cxnLst/>
            <a:rect l="l" t="t" r="r" b="b"/>
            <a:pathLst>
              <a:path w="9670551" h="4097896">
                <a:moveTo>
                  <a:pt x="0" y="0"/>
                </a:moveTo>
                <a:lnTo>
                  <a:pt x="9670551" y="0"/>
                </a:lnTo>
                <a:lnTo>
                  <a:pt x="9670551" y="4097896"/>
                </a:lnTo>
                <a:lnTo>
                  <a:pt x="0" y="40978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3577982" y="7744330"/>
            <a:ext cx="1389523" cy="2265343"/>
          </a:xfrm>
          <a:custGeom>
            <a:avLst/>
            <a:gdLst/>
            <a:ahLst/>
            <a:cxnLst/>
            <a:rect l="l" t="t" r="r" b="b"/>
            <a:pathLst>
              <a:path w="1389523" h="2265343">
                <a:moveTo>
                  <a:pt x="0" y="0"/>
                </a:moveTo>
                <a:lnTo>
                  <a:pt x="1389523" y="0"/>
                </a:lnTo>
                <a:lnTo>
                  <a:pt x="1389523" y="2265343"/>
                </a:lnTo>
                <a:lnTo>
                  <a:pt x="0" y="226534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-175598" y="7383797"/>
            <a:ext cx="1947481" cy="3122215"/>
          </a:xfrm>
          <a:custGeom>
            <a:avLst/>
            <a:gdLst/>
            <a:ahLst/>
            <a:cxnLst/>
            <a:rect l="l" t="t" r="r" b="b"/>
            <a:pathLst>
              <a:path w="1947481" h="3122215">
                <a:moveTo>
                  <a:pt x="0" y="0"/>
                </a:moveTo>
                <a:lnTo>
                  <a:pt x="1947481" y="0"/>
                </a:lnTo>
                <a:lnTo>
                  <a:pt x="1947481" y="3122214"/>
                </a:lnTo>
                <a:lnTo>
                  <a:pt x="0" y="312221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976469" flipH="1">
            <a:off x="13984769" y="7570530"/>
            <a:ext cx="7116725" cy="5301960"/>
          </a:xfrm>
          <a:custGeom>
            <a:avLst/>
            <a:gdLst/>
            <a:ahLst/>
            <a:cxnLst/>
            <a:rect l="l" t="t" r="r" b="b"/>
            <a:pathLst>
              <a:path w="7116725" h="5301960">
                <a:moveTo>
                  <a:pt x="7116726" y="0"/>
                </a:moveTo>
                <a:lnTo>
                  <a:pt x="0" y="0"/>
                </a:lnTo>
                <a:lnTo>
                  <a:pt x="0" y="5301961"/>
                </a:lnTo>
                <a:lnTo>
                  <a:pt x="7116726" y="5301961"/>
                </a:lnTo>
                <a:lnTo>
                  <a:pt x="7116726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2422207" y="4053838"/>
            <a:ext cx="14356155" cy="2591922"/>
          </a:xfrm>
          <a:custGeom>
            <a:avLst/>
            <a:gdLst/>
            <a:ahLst/>
            <a:cxnLst/>
            <a:rect l="l" t="t" r="r" b="b"/>
            <a:pathLst>
              <a:path w="7698356" h="2473097">
                <a:moveTo>
                  <a:pt x="0" y="0"/>
                </a:moveTo>
                <a:lnTo>
                  <a:pt x="7698356" y="0"/>
                </a:lnTo>
                <a:lnTo>
                  <a:pt x="7698356" y="2473097"/>
                </a:lnTo>
                <a:lnTo>
                  <a:pt x="0" y="247309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743927" y="4831669"/>
            <a:ext cx="15237898" cy="24684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5000"/>
              </a:lnSpc>
            </a:pPr>
            <a:r>
              <a:rPr lang="vi-VN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vi-VN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HOẠT ĐỘNG 2: KIẾN TẠO KIẾN THỨC - KỸ NĂNG</a:t>
            </a:r>
            <a:endParaRPr lang="en-US" sz="36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vi-VN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Các bước tạo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sản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phẩm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từ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vật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liệu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sẵn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endParaRPr lang="en-US" sz="3600" b="1" dirty="0">
              <a:solidFill>
                <a:schemeClr val="tx2"/>
              </a:solidFill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3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1023931" y="2110324"/>
            <a:ext cx="3037453" cy="4665186"/>
          </a:xfrm>
          <a:custGeom>
            <a:avLst/>
            <a:gdLst/>
            <a:ahLst/>
            <a:cxnLst/>
            <a:rect l="l" t="t" r="r" b="b"/>
            <a:pathLst>
              <a:path w="2592227" h="4226116">
                <a:moveTo>
                  <a:pt x="0" y="0"/>
                </a:moveTo>
                <a:lnTo>
                  <a:pt x="2592228" y="0"/>
                </a:lnTo>
                <a:lnTo>
                  <a:pt x="2592228" y="4226116"/>
                </a:lnTo>
                <a:lnTo>
                  <a:pt x="0" y="42261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/>
          <a:srcRect t="40582" b="5472"/>
          <a:stretch>
            <a:fillRect/>
          </a:stretch>
        </p:blipFill>
        <p:spPr>
          <a:xfrm>
            <a:off x="1912537" y="0"/>
            <a:ext cx="14462925" cy="10439400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-42862" y="0"/>
            <a:ext cx="18330863" cy="10237485"/>
            <a:chOff x="-28575" y="0"/>
            <a:chExt cx="12220575" cy="6824990"/>
          </a:xfrm>
        </p:grpSpPr>
        <p:grpSp>
          <p:nvGrpSpPr>
            <p:cNvPr id="8" name="Group 7"/>
            <p:cNvGrpSpPr/>
            <p:nvPr/>
          </p:nvGrpSpPr>
          <p:grpSpPr>
            <a:xfrm>
              <a:off x="-28575" y="0"/>
              <a:ext cx="12163425" cy="1008508"/>
              <a:chOff x="-28575" y="0"/>
              <a:chExt cx="12163425" cy="1008508"/>
            </a:xfrm>
          </p:grpSpPr>
          <p:pic>
            <p:nvPicPr>
              <p:cNvPr id="12" name="Picture 6"/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" name="Picture 6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9" name="Group 8"/>
            <p:cNvGrpSpPr/>
            <p:nvPr/>
          </p:nvGrpSpPr>
          <p:grpSpPr>
            <a:xfrm flipV="1">
              <a:off x="28575" y="5858975"/>
              <a:ext cx="12163425" cy="966015"/>
              <a:chOff x="-28575" y="0"/>
              <a:chExt cx="12163425" cy="1008508"/>
            </a:xfrm>
          </p:grpSpPr>
          <p:pic>
            <p:nvPicPr>
              <p:cNvPr id="10" name="Picture 6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1" name="Picture 6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4600" y="195364"/>
            <a:ext cx="14020800" cy="99060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 BƯỚC TẠO RA SẢN PHẨM TỪ VẬT LIỆU CÓ SẴN</a:t>
            </a:r>
            <a:endParaRPr lang="en-US" sz="40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video cách làm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828800" y="1352145"/>
            <a:ext cx="15239999" cy="8763000"/>
          </a:xfr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4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2727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38165" b="-11325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2539741" y="7089988"/>
            <a:ext cx="8430861" cy="4336624"/>
          </a:xfrm>
          <a:custGeom>
            <a:avLst/>
            <a:gdLst/>
            <a:ahLst/>
            <a:cxnLst/>
            <a:rect l="l" t="t" r="r" b="b"/>
            <a:pathLst>
              <a:path w="8430861" h="4336624">
                <a:moveTo>
                  <a:pt x="0" y="0"/>
                </a:moveTo>
                <a:lnTo>
                  <a:pt x="8430861" y="0"/>
                </a:lnTo>
                <a:lnTo>
                  <a:pt x="8430861" y="4336624"/>
                </a:lnTo>
                <a:lnTo>
                  <a:pt x="0" y="43366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-677268" y="7383797"/>
            <a:ext cx="7288470" cy="3749007"/>
          </a:xfrm>
          <a:custGeom>
            <a:avLst/>
            <a:gdLst/>
            <a:ahLst/>
            <a:cxnLst/>
            <a:rect l="l" t="t" r="r" b="b"/>
            <a:pathLst>
              <a:path w="7288470" h="3749007">
                <a:moveTo>
                  <a:pt x="0" y="0"/>
                </a:moveTo>
                <a:lnTo>
                  <a:pt x="7288470" y="0"/>
                </a:lnTo>
                <a:lnTo>
                  <a:pt x="7288470" y="3749006"/>
                </a:lnTo>
                <a:lnTo>
                  <a:pt x="0" y="37490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5410200" y="8141921"/>
            <a:ext cx="7864217" cy="3735503"/>
          </a:xfrm>
          <a:custGeom>
            <a:avLst/>
            <a:gdLst/>
            <a:ahLst/>
            <a:cxnLst/>
            <a:rect l="l" t="t" r="r" b="b"/>
            <a:pathLst>
              <a:path w="7864217" h="3735503">
                <a:moveTo>
                  <a:pt x="0" y="0"/>
                </a:moveTo>
                <a:lnTo>
                  <a:pt x="7864217" y="0"/>
                </a:lnTo>
                <a:lnTo>
                  <a:pt x="7864217" y="3735503"/>
                </a:lnTo>
                <a:lnTo>
                  <a:pt x="0" y="37355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-8639760" y="1355878"/>
            <a:ext cx="16230600" cy="6052661"/>
          </a:xfrm>
          <a:custGeom>
            <a:avLst/>
            <a:gdLst/>
            <a:ahLst/>
            <a:cxnLst/>
            <a:rect l="l" t="t" r="r" b="b"/>
            <a:pathLst>
              <a:path w="16230600" h="6052661">
                <a:moveTo>
                  <a:pt x="0" y="0"/>
                </a:moveTo>
                <a:lnTo>
                  <a:pt x="16230600" y="0"/>
                </a:lnTo>
                <a:lnTo>
                  <a:pt x="16230600" y="6052662"/>
                </a:lnTo>
                <a:lnTo>
                  <a:pt x="0" y="60526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2031270" y="3774852"/>
            <a:ext cx="9670551" cy="4097896"/>
          </a:xfrm>
          <a:custGeom>
            <a:avLst/>
            <a:gdLst/>
            <a:ahLst/>
            <a:cxnLst/>
            <a:rect l="l" t="t" r="r" b="b"/>
            <a:pathLst>
              <a:path w="9670551" h="4097896">
                <a:moveTo>
                  <a:pt x="0" y="0"/>
                </a:moveTo>
                <a:lnTo>
                  <a:pt x="9670551" y="0"/>
                </a:lnTo>
                <a:lnTo>
                  <a:pt x="9670551" y="4097896"/>
                </a:lnTo>
                <a:lnTo>
                  <a:pt x="0" y="40978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-175598" y="7383797"/>
            <a:ext cx="1947481" cy="3122215"/>
          </a:xfrm>
          <a:custGeom>
            <a:avLst/>
            <a:gdLst/>
            <a:ahLst/>
            <a:cxnLst/>
            <a:rect l="l" t="t" r="r" b="b"/>
            <a:pathLst>
              <a:path w="1947481" h="3122215">
                <a:moveTo>
                  <a:pt x="0" y="0"/>
                </a:moveTo>
                <a:lnTo>
                  <a:pt x="1947481" y="0"/>
                </a:lnTo>
                <a:lnTo>
                  <a:pt x="1947481" y="3122214"/>
                </a:lnTo>
                <a:lnTo>
                  <a:pt x="0" y="31222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976469" flipH="1">
            <a:off x="13984769" y="7570530"/>
            <a:ext cx="7116725" cy="5301960"/>
          </a:xfrm>
          <a:custGeom>
            <a:avLst/>
            <a:gdLst/>
            <a:ahLst/>
            <a:cxnLst/>
            <a:rect l="l" t="t" r="r" b="b"/>
            <a:pathLst>
              <a:path w="7116725" h="5301960">
                <a:moveTo>
                  <a:pt x="7116726" y="0"/>
                </a:moveTo>
                <a:lnTo>
                  <a:pt x="0" y="0"/>
                </a:lnTo>
                <a:lnTo>
                  <a:pt x="0" y="5301961"/>
                </a:lnTo>
                <a:lnTo>
                  <a:pt x="7116726" y="5301961"/>
                </a:lnTo>
                <a:lnTo>
                  <a:pt x="7116726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681280" y="3543108"/>
            <a:ext cx="16990498" cy="4090481"/>
          </a:xfrm>
          <a:custGeom>
            <a:avLst/>
            <a:gdLst/>
            <a:ahLst/>
            <a:cxnLst/>
            <a:rect l="l" t="t" r="r" b="b"/>
            <a:pathLst>
              <a:path w="7698356" h="2473097">
                <a:moveTo>
                  <a:pt x="0" y="0"/>
                </a:moveTo>
                <a:lnTo>
                  <a:pt x="7698356" y="0"/>
                </a:lnTo>
                <a:lnTo>
                  <a:pt x="7698356" y="2473097"/>
                </a:lnTo>
                <a:lnTo>
                  <a:pt x="0" y="247309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2057400" y="4480829"/>
            <a:ext cx="15237898" cy="26849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tabLst>
                <a:tab pos="5731510" algn="r"/>
              </a:tabLst>
            </a:pPr>
            <a:r>
              <a:rPr lang="vi-VN" sz="5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HOẠT ĐỘNG 3: LUYỆN TẬP- SÁNG TẠO</a:t>
            </a:r>
            <a:endParaRPr lang="vi-VN" sz="5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tabLst>
                <a:tab pos="5731510" algn="r"/>
              </a:tabLst>
            </a:pP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Sử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dụng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vật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liệu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sẵn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có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để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thiết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kế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quà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sinh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nhật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cho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một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người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bạn</a:t>
            </a:r>
            <a:r>
              <a:rPr lang="en-US" sz="4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US" sz="2800" dirty="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0">
            <a:alphaModFix amt="71000"/>
          </a:blip>
          <a:srcRect l="11173" t="13551" r="9235" b="6048"/>
          <a:stretch>
            <a:fillRect/>
          </a:stretch>
        </p:blipFill>
        <p:spPr>
          <a:xfrm>
            <a:off x="32727" y="266700"/>
            <a:ext cx="1262673" cy="1278234"/>
          </a:xfrm>
          <a:prstGeom prst="roundRect">
            <a:avLst>
              <a:gd name="adj" fmla="val 12881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5" name="Freeform 11"/>
          <p:cNvSpPr/>
          <p:nvPr/>
        </p:nvSpPr>
        <p:spPr>
          <a:xfrm>
            <a:off x="-677259" y="2476428"/>
            <a:ext cx="2449152" cy="3701241"/>
          </a:xfrm>
          <a:custGeom>
            <a:avLst/>
            <a:gdLst/>
            <a:ahLst/>
            <a:cxnLst/>
            <a:rect l="l" t="t" r="r" b="b"/>
            <a:pathLst>
              <a:path w="2592227" h="4226116">
                <a:moveTo>
                  <a:pt x="0" y="0"/>
                </a:moveTo>
                <a:lnTo>
                  <a:pt x="2592228" y="0"/>
                </a:lnTo>
                <a:lnTo>
                  <a:pt x="2592228" y="4226116"/>
                </a:lnTo>
                <a:lnTo>
                  <a:pt x="0" y="422611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1506" name="Picture 2" descr="Hình nền PowerPoint hoàng hôn trên đồng bằ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8288000" cy="1028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981200" y="571500"/>
            <a:ext cx="1371600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GIỜ HỌC KẾT THÚC</a:t>
            </a:r>
            <a:endParaRPr lang="en-US" sz="7200" b="1" dirty="0"/>
          </a:p>
          <a:p>
            <a:pPr algn="ctr"/>
            <a:r>
              <a:rPr lang="en-US" sz="7200" b="1" dirty="0"/>
              <a:t>TẠM BIỆT THÀY CÔ GIÁO</a:t>
            </a:r>
            <a:endParaRPr lang="en-US" sz="7200" b="1" dirty="0"/>
          </a:p>
          <a:p>
            <a:pPr algn="ctr"/>
            <a:r>
              <a:rPr lang="en-US" sz="7200" b="1" dirty="0"/>
              <a:t>HẸN GẶP LẠI CÁC EM</a:t>
            </a:r>
            <a:endParaRPr lang="en-US" sz="7200" b="1" dirty="0"/>
          </a:p>
        </p:txBody>
      </p:sp>
      <p:pic>
        <p:nvPicPr>
          <p:cNvPr id="5" name="GIỜ HỌC KẾT THÚC ..tạm biệt thày cô giáo, hẹn gặp lại cả lớp vào tuần sa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34400" y="4533900"/>
            <a:ext cx="1219200" cy="1219200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-42862" y="0"/>
            <a:ext cx="18330863" cy="10237485"/>
            <a:chOff x="-28575" y="0"/>
            <a:chExt cx="12220575" cy="6824990"/>
          </a:xfrm>
        </p:grpSpPr>
        <p:grpSp>
          <p:nvGrpSpPr>
            <p:cNvPr id="7" name="Group 6"/>
            <p:cNvGrpSpPr/>
            <p:nvPr/>
          </p:nvGrpSpPr>
          <p:grpSpPr>
            <a:xfrm>
              <a:off x="-28575" y="0"/>
              <a:ext cx="12163425" cy="1008508"/>
              <a:chOff x="-28575" y="0"/>
              <a:chExt cx="12163425" cy="1008508"/>
            </a:xfrm>
          </p:grpSpPr>
          <p:pic>
            <p:nvPicPr>
              <p:cNvPr id="11" name="Picture 6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2" name="Picture 6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8" name="Group 7"/>
            <p:cNvGrpSpPr/>
            <p:nvPr/>
          </p:nvGrpSpPr>
          <p:grpSpPr>
            <a:xfrm flipV="1">
              <a:off x="28575" y="5858975"/>
              <a:ext cx="12163425" cy="966015"/>
              <a:chOff x="-28575" y="0"/>
              <a:chExt cx="12163425" cy="1008508"/>
            </a:xfrm>
          </p:grpSpPr>
          <p:pic>
            <p:nvPicPr>
              <p:cNvPr id="9" name="Picture 6"/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>
                <a:off x="11067646" y="0"/>
                <a:ext cx="1067204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" name="Picture 6"/>
              <p:cNvPicPr>
                <a:picLocks noChangeAspect="1" noChangeArrowheads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3167" b="90000" l="667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500"/>
              <a:stretch>
                <a:fillRect/>
              </a:stretch>
            </p:blipFill>
            <p:spPr bwMode="auto">
              <a:xfrm flipH="1">
                <a:off x="-28575" y="0"/>
                <a:ext cx="1123950" cy="10085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6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1395</Words>
  <Application>WPS Presentation</Application>
  <PresentationFormat>Custom</PresentationFormat>
  <Paragraphs>44</Paragraphs>
  <Slides>15</Slides>
  <Notes>0</Notes>
  <HiddenSlides>0</HiddenSlides>
  <MMClips>5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3" baseType="lpstr">
      <vt:lpstr>Arial</vt:lpstr>
      <vt:lpstr>SimSun</vt:lpstr>
      <vt:lpstr>Wingdings</vt:lpstr>
      <vt:lpstr>Times New Roman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CÁC BƯỚC TẠO RA SẢN PHẨM TỪ VẬT LIỆU CÓ SẴN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ThinkPad</dc:creator>
  <cp:lastModifiedBy>Trần Huyền</cp:lastModifiedBy>
  <cp:revision>61</cp:revision>
  <dcterms:created xsi:type="dcterms:W3CDTF">2006-08-16T00:00:00Z</dcterms:created>
  <dcterms:modified xsi:type="dcterms:W3CDTF">2025-12-08T02:13:47Z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B2595675890C4FCF8EE51B8FBC789BC7_13</vt:lpwstr>
  </property>
  <property fmtid="{D5CDD505-2E9C-101B-9397-08002B2CF9AE}" pid="3" name="KSOProductBuildVer">
    <vt:lpwstr>1033-12.2.0.23155</vt:lpwstr>
  </property>
</Properties>
</file>